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2" r:id="rId2"/>
  </p:sldMasterIdLst>
  <p:notesMasterIdLst>
    <p:notesMasterId r:id="rId30"/>
  </p:notesMasterIdLst>
  <p:handoutMasterIdLst>
    <p:handoutMasterId r:id="rId31"/>
  </p:handoutMasterIdLst>
  <p:sldIdLst>
    <p:sldId id="2141411776" r:id="rId3"/>
    <p:sldId id="2141411715" r:id="rId4"/>
    <p:sldId id="2141411797" r:id="rId5"/>
    <p:sldId id="2141411817" r:id="rId6"/>
    <p:sldId id="2141411801" r:id="rId7"/>
    <p:sldId id="2141411707" r:id="rId8"/>
    <p:sldId id="2141411815" r:id="rId9"/>
    <p:sldId id="8304" r:id="rId10"/>
    <p:sldId id="341" r:id="rId11"/>
    <p:sldId id="2141411816" r:id="rId12"/>
    <p:sldId id="2141411786" r:id="rId13"/>
    <p:sldId id="2141411802" r:id="rId14"/>
    <p:sldId id="2141411803" r:id="rId15"/>
    <p:sldId id="2141411814" r:id="rId16"/>
    <p:sldId id="2141411761" r:id="rId17"/>
    <p:sldId id="2141411800" r:id="rId18"/>
    <p:sldId id="2141411673" r:id="rId19"/>
    <p:sldId id="2141411812" r:id="rId20"/>
    <p:sldId id="6215" r:id="rId21"/>
    <p:sldId id="6222" r:id="rId22"/>
    <p:sldId id="2141411787" r:id="rId23"/>
    <p:sldId id="2141411782" r:id="rId24"/>
    <p:sldId id="1520" r:id="rId25"/>
    <p:sldId id="2141411674" r:id="rId26"/>
    <p:sldId id="8934" r:id="rId27"/>
    <p:sldId id="2141411788" r:id="rId28"/>
    <p:sldId id="2141411795" r:id="rId29"/>
  </p:sldIdLst>
  <p:sldSz cx="12192000" cy="6858000"/>
  <p:notesSz cx="6858000" cy="9144000"/>
  <p:embeddedFontLst>
    <p:embeddedFont>
      <p:font typeface="Amazon Ember" panose="020B0604020202020204" charset="0"/>
      <p:regular r:id="rId32"/>
      <p:bold r:id="rId33"/>
      <p:italic r:id="rId34"/>
      <p:boldItalic r:id="rId35"/>
    </p:embeddedFont>
    <p:embeddedFont>
      <p:font typeface="Amazon Ember Heavy" panose="020B0604020202020204" charset="0"/>
      <p:bold r:id="rId36"/>
      <p:italic r:id="rId37"/>
      <p:boldItalic r:id="rId38"/>
    </p:embeddedFont>
    <p:embeddedFont>
      <p:font typeface="Amazon Ember Light" panose="020B0604020202020204" charset="0"/>
      <p:regular r:id="rId39"/>
      <p:italic r:id="rId40"/>
    </p:embeddedFont>
    <p:embeddedFont>
      <p:font typeface="Amazon Ember Medium" panose="020B0604020202020204" charset="0"/>
      <p:regular r:id="rId41"/>
      <p:italic r:id="rId42"/>
    </p:embeddedFont>
    <p:embeddedFont>
      <p:font typeface="Amazon Ember Regular"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Lucida Console" panose="020B0609040504020204" pitchFamily="49"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1E0E7423-9D8A-477E-B317-4B9E97423F50}">
          <p14:sldIdLst>
            <p14:sldId id="2141411776"/>
            <p14:sldId id="2141411715"/>
            <p14:sldId id="2141411797"/>
            <p14:sldId id="2141411817"/>
            <p14:sldId id="2141411801"/>
            <p14:sldId id="2141411707"/>
            <p14:sldId id="2141411815"/>
            <p14:sldId id="8304"/>
            <p14:sldId id="341"/>
            <p14:sldId id="2141411816"/>
            <p14:sldId id="2141411786"/>
            <p14:sldId id="2141411802"/>
            <p14:sldId id="2141411803"/>
            <p14:sldId id="2141411814"/>
            <p14:sldId id="2141411761"/>
            <p14:sldId id="2141411800"/>
            <p14:sldId id="2141411673"/>
            <p14:sldId id="2141411812"/>
            <p14:sldId id="6215"/>
            <p14:sldId id="6222"/>
            <p14:sldId id="2141411787"/>
            <p14:sldId id="2141411782"/>
            <p14:sldId id="1520"/>
            <p14:sldId id="2141411674"/>
            <p14:sldId id="8934"/>
            <p14:sldId id="2141411788"/>
            <p14:sldId id="2141411795"/>
          </p14:sldIdLst>
        </p14:section>
        <p14:section name="Backup Slides" id="{DDFEE177-DC19-1942-ACFD-26D34F008DB7}">
          <p14:sldIdLst/>
        </p14:section>
        <p14:section name="Examples" id="{5D9F3D33-13B0-4F61-B262-54A47B947E2E}">
          <p14:sldIdLst/>
        </p14:section>
        <p14:section name="Template directions" id="{88F35358-FFFE-4E15-8CE2-855840F1C8D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2" clrIdx="0">
    <p:extLst>
      <p:ext uri="{19B8F6BF-5375-455C-9EA6-DF929625EA0E}">
        <p15:presenceInfo xmlns:p15="http://schemas.microsoft.com/office/powerpoint/2012/main" userId="Ruth Nelson" providerId="None"/>
      </p:ext>
    </p:extLst>
  </p:cmAuthor>
  <p:cmAuthor id="2" name="DePuy, Wendy [C]" initials="DW[" lastIdx="2" clrIdx="1">
    <p:extLst>
      <p:ext uri="{19B8F6BF-5375-455C-9EA6-DF929625EA0E}">
        <p15:presenceInfo xmlns:p15="http://schemas.microsoft.com/office/powerpoint/2012/main" userId="S-1-5-21-1407069837-2091007605-538272213-44797415" providerId="AD"/>
      </p:ext>
    </p:extLst>
  </p:cmAuthor>
  <p:cmAuthor id="3" name="McKinley, Zethyn [C]" initials="MZ[" lastIdx="16" clrIdx="2">
    <p:extLst>
      <p:ext uri="{19B8F6BF-5375-455C-9EA6-DF929625EA0E}">
        <p15:presenceInfo xmlns:p15="http://schemas.microsoft.com/office/powerpoint/2012/main" userId="McKinley, Zethyn [C]" providerId="None"/>
      </p:ext>
    </p:extLst>
  </p:cmAuthor>
  <p:cmAuthor id="4" name="Microsoft Office User" initials="MOU" lastIdx="2"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9C0"/>
    <a:srgbClr val="BC56DE"/>
    <a:srgbClr val="120D45"/>
    <a:srgbClr val="4C2988"/>
    <a:srgbClr val="2B2785"/>
    <a:srgbClr val="151A5B"/>
    <a:srgbClr val="141958"/>
    <a:srgbClr val="2F1570"/>
    <a:srgbClr val="07092F"/>
    <a:srgbClr val="2381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799" autoAdjust="0"/>
    <p:restoredTop sz="85502" autoAdjust="0"/>
  </p:normalViewPr>
  <p:slideViewPr>
    <p:cSldViewPr snapToGrid="0">
      <p:cViewPr>
        <p:scale>
          <a:sx n="100" d="100"/>
          <a:sy n="100" d="100"/>
        </p:scale>
        <p:origin x="590" y="-24"/>
      </p:cViewPr>
      <p:guideLst/>
    </p:cSldViewPr>
  </p:slid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82ACEE-91D8-461A-88C6-B8606BAB6C93}"/>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9EC66B43-FAD8-4FE7-BFB7-29FDC59F0FE3}" type="slidenum">
              <a:rPr lang="en-US" sz="1000" smtClean="0"/>
              <a:pPr algn="ctr"/>
              <a:t>‹#›</a:t>
            </a:fld>
            <a:endParaRPr lang="en-US" sz="1000" dirty="0"/>
          </a:p>
        </p:txBody>
      </p:sp>
    </p:spTree>
    <p:extLst>
      <p:ext uri="{BB962C8B-B14F-4D97-AF65-F5344CB8AC3E}">
        <p14:creationId xmlns:p14="http://schemas.microsoft.com/office/powerpoint/2010/main" val="1351027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513608"/>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886200"/>
            <a:ext cx="5486400" cy="4799013"/>
          </a:xfrm>
          <a:prstGeom prst="rect">
            <a:avLst/>
          </a:prstGeom>
        </p:spPr>
        <p:txBody>
          <a:bodyPr vert="horz" lIns="0" tIns="45720" rIns="0" bIns="45720" rtlCol="0"/>
          <a:lstStyle/>
          <a:p>
            <a:pPr lvl="0"/>
            <a:r>
              <a:rPr lang="en-US" dirty="0"/>
              <a:t>Edit Master text styles</a:t>
            </a:r>
          </a:p>
          <a:p>
            <a:pPr lvl="1"/>
            <a:r>
              <a:rPr lang="en-US" dirty="0"/>
              <a:t>Second level</a:t>
            </a:r>
          </a:p>
          <a:p>
            <a:pPr lvl="2"/>
            <a:r>
              <a:rPr lang="en-US" dirty="0"/>
              <a:t>Third level</a:t>
            </a:r>
          </a:p>
          <a:p>
            <a:pPr lvl="2"/>
            <a:r>
              <a:rPr lang="en-US" dirty="0"/>
              <a:t>Fourth level</a:t>
            </a:r>
          </a:p>
          <a:p>
            <a:pPr lvl="2"/>
            <a:r>
              <a:rPr lang="en-US" dirty="0"/>
              <a:t>Fifth level</a:t>
            </a:r>
          </a:p>
        </p:txBody>
      </p:sp>
      <p:sp>
        <p:nvSpPr>
          <p:cNvPr id="7" name="Slide Number Placeholder 6"/>
          <p:cNvSpPr>
            <a:spLocks noGrp="1"/>
          </p:cNvSpPr>
          <p:nvPr>
            <p:ph type="sldNum" sz="quarter" idx="5"/>
          </p:nvPr>
        </p:nvSpPr>
        <p:spPr>
          <a:xfrm>
            <a:off x="2850872" y="8685213"/>
            <a:ext cx="1156257" cy="458787"/>
          </a:xfrm>
          <a:prstGeom prst="rect">
            <a:avLst/>
          </a:prstGeom>
        </p:spPr>
        <p:txBody>
          <a:bodyPr vert="horz" lIns="91440" tIns="45720" rIns="91440" bIns="45720" rtlCol="0" anchor="b"/>
          <a:lstStyle>
            <a:lvl1pPr algn="ctr">
              <a:defRPr sz="1100"/>
            </a:lvl1pPr>
          </a:lstStyle>
          <a:p>
            <a:fld id="{CCAA1041-9B3C-439E-B0CD-6B58F9A3AC8B}" type="slidenum">
              <a:rPr lang="en-US" smtClean="0"/>
              <a:pPr/>
              <a:t>‹#›</a:t>
            </a:fld>
            <a:endParaRPr lang="en-US" dirty="0"/>
          </a:p>
        </p:txBody>
      </p:sp>
    </p:spTree>
    <p:extLst>
      <p:ext uri="{BB962C8B-B14F-4D97-AF65-F5344CB8AC3E}">
        <p14:creationId xmlns:p14="http://schemas.microsoft.com/office/powerpoint/2010/main" val="103665972"/>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300"/>
      </a:spcAft>
      <a:defRPr sz="1200" kern="1200">
        <a:solidFill>
          <a:schemeClr val="tx1"/>
        </a:solidFill>
        <a:latin typeface="+mn-lt"/>
        <a:ea typeface="+mn-ea"/>
        <a:cs typeface="+mn-cs"/>
      </a:defRPr>
    </a:lvl1pPr>
    <a:lvl2pPr marL="225425" indent="0" algn="l" defTabSz="914400" rtl="0" eaLnBrk="1" latinLnBrk="0" hangingPunct="1">
      <a:spcAft>
        <a:spcPts val="300"/>
      </a:spcAft>
      <a:defRPr sz="1200" kern="1200">
        <a:solidFill>
          <a:schemeClr val="tx1"/>
        </a:solidFill>
        <a:latin typeface="+mn-lt"/>
        <a:ea typeface="+mn-ea"/>
        <a:cs typeface="+mn-cs"/>
      </a:defRPr>
    </a:lvl2pPr>
    <a:lvl3pPr marL="511175" indent="0" algn="l" defTabSz="914400" rtl="0" eaLnBrk="1" latinLnBrk="0" hangingPunct="1">
      <a:spcAft>
        <a:spcPts val="300"/>
      </a:spcAft>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760" userDrawn="1">
          <p15:clr>
            <a:srgbClr val="F26B43"/>
          </p15:clr>
        </p15:guide>
        <p15:guide id="3" pos="432" userDrawn="1">
          <p15:clr>
            <a:srgbClr val="F26B43"/>
          </p15:clr>
        </p15:guide>
        <p15:guide id="4" pos="3888" userDrawn="1">
          <p15:clr>
            <a:srgbClr val="F26B43"/>
          </p15:clr>
        </p15:guide>
        <p15:guide id="5" orient="horz" pos="2256" userDrawn="1">
          <p15:clr>
            <a:srgbClr val="F26B43"/>
          </p15:clr>
        </p15:guide>
        <p15:guide id="6" orient="horz" pos="312" userDrawn="1">
          <p15:clr>
            <a:srgbClr val="F26B43"/>
          </p15:clr>
        </p15:guide>
        <p15:guide id="7" orient="horz" pos="244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1</a:t>
            </a:fld>
            <a:endParaRPr lang="en-US" dirty="0"/>
          </a:p>
        </p:txBody>
      </p:sp>
    </p:spTree>
    <p:extLst>
      <p:ext uri="{BB962C8B-B14F-4D97-AF65-F5344CB8AC3E}">
        <p14:creationId xmlns:p14="http://schemas.microsoft.com/office/powerpoint/2010/main" val="104611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12</a:t>
            </a:fld>
            <a:endParaRPr lang="en-US" dirty="0"/>
          </a:p>
        </p:txBody>
      </p:sp>
    </p:spTree>
    <p:extLst>
      <p:ext uri="{BB962C8B-B14F-4D97-AF65-F5344CB8AC3E}">
        <p14:creationId xmlns:p14="http://schemas.microsoft.com/office/powerpoint/2010/main" val="2759151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a:p>
            <a:r>
              <a:rPr lang="en-US" dirty="0"/>
              <a:t>Customers have built their applications, workflows  around these file systems and their staff are trained and familiar with their choice of deployed storage.  These on-premises file system provide</a:t>
            </a:r>
          </a:p>
          <a:p>
            <a:pPr marL="171450" indent="-171450">
              <a:buFontTx/>
              <a:buChar char="-"/>
            </a:pPr>
            <a:r>
              <a:rPr lang="en-US" dirty="0"/>
              <a:t>Rich feature sets like native replication, cloning, snapshots, Auditing </a:t>
            </a:r>
            <a:r>
              <a:rPr lang="en-US" dirty="0" err="1"/>
              <a:t>etc</a:t>
            </a:r>
            <a:endParaRPr lang="en-US" dirty="0"/>
          </a:p>
          <a:p>
            <a:pPr marL="171450" indent="-171450">
              <a:buFontTx/>
              <a:buChar char="-"/>
            </a:pPr>
            <a:r>
              <a:rPr lang="en-US" dirty="0"/>
              <a:t>Performance to meet the application needs and </a:t>
            </a:r>
          </a:p>
          <a:p>
            <a:pPr marL="171450" indent="-171450">
              <a:buFontTx/>
              <a:buChar char="-"/>
            </a:pPr>
            <a:r>
              <a:rPr lang="en-US" dirty="0"/>
              <a:t>Data management capabilities like tiering, backups </a:t>
            </a:r>
            <a:r>
              <a:rPr lang="en-US" dirty="0" err="1"/>
              <a:t>etc</a:t>
            </a:r>
            <a:endParaRPr lang="en-US" dirty="0"/>
          </a:p>
          <a:p>
            <a:pPr marL="171450" indent="-171450">
              <a:buFontTx/>
              <a:buChar char="-"/>
            </a:pPr>
            <a:endParaRPr lang="en-US" dirty="0"/>
          </a:p>
          <a:p>
            <a:pPr marL="171450" indent="-171450">
              <a:buFontTx/>
              <a:buChar char="-"/>
            </a:pPr>
            <a:r>
              <a:rPr lang="en-US" dirty="0"/>
              <a:t>When migrating to Cloud often times it requires re-architecting, re-certifying and retraining the staff to a new service in the cloud. </a:t>
            </a:r>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13</a:t>
            </a:fld>
            <a:endParaRPr lang="en-US" dirty="0"/>
          </a:p>
        </p:txBody>
      </p:sp>
    </p:spTree>
    <p:extLst>
      <p:ext uri="{BB962C8B-B14F-4D97-AF65-F5344CB8AC3E}">
        <p14:creationId xmlns:p14="http://schemas.microsoft.com/office/powerpoint/2010/main" val="403872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14</a:t>
            </a:fld>
            <a:endParaRPr lang="en-US" dirty="0"/>
          </a:p>
        </p:txBody>
      </p:sp>
    </p:spTree>
    <p:extLst>
      <p:ext uri="{BB962C8B-B14F-4D97-AF65-F5344CB8AC3E}">
        <p14:creationId xmlns:p14="http://schemas.microsoft.com/office/powerpoint/2010/main" val="2968731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15</a:t>
            </a:fld>
            <a:endParaRPr lang="en-US" dirty="0"/>
          </a:p>
        </p:txBody>
      </p:sp>
    </p:spTree>
    <p:extLst>
      <p:ext uri="{BB962C8B-B14F-4D97-AF65-F5344CB8AC3E}">
        <p14:creationId xmlns:p14="http://schemas.microsoft.com/office/powerpoint/2010/main" val="1815061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dirty="0"/>
              <a:t>Lets look at some of the key capabilities or what we call super-powers for each file storage service.</a:t>
            </a:r>
            <a:br>
              <a:rPr lang="en-US" dirty="0"/>
            </a:br>
            <a:r>
              <a:rPr lang="en-US" dirty="0"/>
              <a:t>Amazon EFS: is fully elastic, cloud-native, set and forget file system. You no longer need to plan for capacity ahead of time. The file system will scale-up and down based on your usage and your throughput will also scale based on the used capacity.  With choice of EFS </a:t>
            </a:r>
            <a:r>
              <a:rPr lang="en-US" dirty="0" err="1"/>
              <a:t>oneZone</a:t>
            </a:r>
            <a:r>
              <a:rPr lang="en-US" dirty="0"/>
              <a:t> and EFS standard storage classes where you can deploy the file system in single AZ or multiple-AZ’s,  you can use Lifecycle management to intelligently tier data to Infrequently Accessed (IA) storage classes to optimize costs. </a:t>
            </a:r>
          </a:p>
          <a:p>
            <a:endParaRPr lang="en-US" dirty="0"/>
          </a:p>
          <a:p>
            <a:r>
              <a:rPr lang="en-US" dirty="0"/>
              <a:t>Amazon </a:t>
            </a:r>
            <a:r>
              <a:rPr lang="en-US" dirty="0" err="1"/>
              <a:t>OpenZFS</a:t>
            </a:r>
            <a:r>
              <a:rPr lang="en-US" dirty="0"/>
              <a:t>: Built on opensource ZFS, </a:t>
            </a:r>
            <a:r>
              <a:rPr lang="en-US" dirty="0" err="1"/>
              <a:t>OpenZFS</a:t>
            </a:r>
            <a:r>
              <a:rPr lang="en-US" dirty="0"/>
              <a:t> offers lowest latencies (&lt; 500 us) for file storage service for NFS workloads. With support for snapshots, clones, compression and replication and no license fees of commercial offerings </a:t>
            </a:r>
            <a:r>
              <a:rPr lang="en-US" dirty="0" err="1"/>
              <a:t>OpenZFS</a:t>
            </a:r>
            <a:r>
              <a:rPr lang="en-US" dirty="0"/>
              <a:t> provides a cost-effective high-performance NFS file storage. Today we support single-AZ deployments with </a:t>
            </a:r>
            <a:r>
              <a:rPr lang="en-US" dirty="0" err="1"/>
              <a:t>OpenZFS</a:t>
            </a:r>
            <a:r>
              <a:rPr lang="en-US" dirty="0"/>
              <a:t>.</a:t>
            </a:r>
          </a:p>
          <a:p>
            <a:endParaRPr lang="en-US" dirty="0"/>
          </a:p>
          <a:p>
            <a:r>
              <a:rPr lang="en-US" dirty="0"/>
              <a:t>Amazon </a:t>
            </a:r>
            <a:r>
              <a:rPr lang="en-US" dirty="0" err="1"/>
              <a:t>Lustre</a:t>
            </a:r>
            <a:r>
              <a:rPr lang="en-US" dirty="0"/>
              <a:t>:  Built on opensource </a:t>
            </a:r>
            <a:r>
              <a:rPr lang="en-US" dirty="0" err="1"/>
              <a:t>Lustre</a:t>
            </a:r>
            <a:r>
              <a:rPr lang="en-US" dirty="0"/>
              <a:t>, this service is optimized to scale out  to millions of IOPS and TB/s throughput.  </a:t>
            </a:r>
            <a:r>
              <a:rPr lang="en-US" dirty="0" err="1"/>
              <a:t>Lustre</a:t>
            </a:r>
            <a:r>
              <a:rPr lang="en-US" dirty="0"/>
              <a:t> continues to be a popular file storage choice among top supercomputer deployments. We have taken away the complexity of setting up a </a:t>
            </a:r>
            <a:r>
              <a:rPr lang="en-US" dirty="0" err="1"/>
              <a:t>Lustre</a:t>
            </a:r>
            <a:r>
              <a:rPr lang="en-US" dirty="0"/>
              <a:t> file system, tuning and optimizing it for performance. Customers can choose from scratch deployment type for shorter-term spin-up spin down workloads or persistent file deployment options for longer running workloads and choose between different storage tiers optimized for cost and performance.</a:t>
            </a:r>
          </a:p>
          <a:p>
            <a:endParaRPr lang="en-US" dirty="0"/>
          </a:p>
          <a:p>
            <a:r>
              <a:rPr lang="en-US" dirty="0" err="1"/>
              <a:t>ONTAP:Customers</a:t>
            </a:r>
            <a:r>
              <a:rPr lang="en-US" dirty="0"/>
              <a:t> using Enterprise storage arrays from NetApp wanted to easy lift and shift of their NetApp infrastructure without the need to modify their application or re-train their staff.  Working in close collaboration with NetApp we launched </a:t>
            </a:r>
            <a:r>
              <a:rPr lang="en-US" dirty="0" err="1"/>
              <a:t>FSx</a:t>
            </a:r>
            <a:r>
              <a:rPr lang="en-US" dirty="0"/>
              <a:t> for NetApp </a:t>
            </a:r>
            <a:r>
              <a:rPr lang="en-US" dirty="0" err="1"/>
              <a:t>ontap</a:t>
            </a:r>
            <a:r>
              <a:rPr lang="en-US" dirty="0"/>
              <a:t> that provides all the rich data management capabilities of ONTAP like multi-protocol access, Intelligent tiering, Storage efficiency features like compression, de-duplication, compaction, thin-provisioning, ability to take instant clones and snapshots and easy migration path using familiar native </a:t>
            </a:r>
            <a:r>
              <a:rPr lang="en-US" dirty="0" err="1"/>
              <a:t>SnapMirror</a:t>
            </a:r>
            <a:r>
              <a:rPr lang="en-US" dirty="0"/>
              <a:t> replication technology.  Customers can deploy a HA pair in Single AZ or multi-AZ in &lt; 30 mins instead of weeks it would take to deploy a HA pair on-premises. You can easily scale your storage and throughput capacity dynamically in minutes without  the need to procure capacity in advance.</a:t>
            </a:r>
          </a:p>
          <a:p>
            <a:endParaRPr lang="en-US" dirty="0"/>
          </a:p>
          <a:p>
            <a:r>
              <a:rPr lang="en-US" dirty="0"/>
              <a:t>Windows: Finally </a:t>
            </a:r>
            <a:r>
              <a:rPr lang="en-US" dirty="0" err="1"/>
              <a:t>FSx</a:t>
            </a:r>
            <a:r>
              <a:rPr lang="en-US" dirty="0"/>
              <a:t> for Windows File server offers a easy drop in replacement for existing windows file server deployed on-premises or in the Cloud.  With support for single-AZ and multi-AZ deployment options, SSD/HDD storage tiers and capabilities like deduplication, compression etc. Customers can easily migrate their windows file server deployments using </a:t>
            </a:r>
            <a:r>
              <a:rPr lang="en-US" dirty="0" err="1"/>
              <a:t>DataSync</a:t>
            </a:r>
            <a:r>
              <a:rPr lang="en-US" dirty="0"/>
              <a:t>.  Its also a popular choice for running Microsoft applications including SQL server deployments.</a:t>
            </a:r>
          </a:p>
        </p:txBody>
      </p:sp>
      <p:sp>
        <p:nvSpPr>
          <p:cNvPr id="4" name="Slide Number Placeholder 3"/>
          <p:cNvSpPr>
            <a:spLocks noGrp="1"/>
          </p:cNvSpPr>
          <p:nvPr>
            <p:ph type="sldNum" sz="quarter" idx="5"/>
          </p:nvPr>
        </p:nvSpPr>
        <p:spPr/>
        <p:txBody>
          <a:bodyPr/>
          <a:lstStyle/>
          <a:p>
            <a:fld id="{CCAA1041-9B3C-439E-B0CD-6B58F9A3AC8B}" type="slidenum">
              <a:rPr lang="en-US" smtClean="0"/>
              <a:pPr/>
              <a:t>16</a:t>
            </a:fld>
            <a:endParaRPr lang="en-US" dirty="0"/>
          </a:p>
        </p:txBody>
      </p:sp>
    </p:spTree>
    <p:extLst>
      <p:ext uri="{BB962C8B-B14F-4D97-AF65-F5344CB8AC3E}">
        <p14:creationId xmlns:p14="http://schemas.microsoft.com/office/powerpoint/2010/main" val="2812131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a:xfrm>
            <a:off x="144659" y="4415789"/>
            <a:ext cx="6864118" cy="4414177"/>
          </a:xfrm>
        </p:spPr>
        <p:txBody>
          <a:bodyPr/>
          <a:lstStyle/>
          <a:p>
            <a:pPr defTabSz="931774">
              <a:spcAft>
                <a:spcPts val="306"/>
              </a:spcAft>
              <a:defRPr/>
            </a:pPr>
            <a:r>
              <a:rPr lang="en-US" dirty="0">
                <a:solidFill>
                  <a:schemeClr val="lt1"/>
                </a:solidFill>
                <a:ea typeface="Arial"/>
                <a:cs typeface="Arial"/>
                <a:sym typeface="Arial"/>
              </a:rPr>
              <a:t>For moving to the cloud application by application, a great example is eHealth NSW, the lead digital agency in the public health system for New South Wales, Australia. They’ve been using NetApp on prem for medical imaging repository. With the launch of FSx for ONTAP, they’re moving</a:t>
            </a:r>
            <a:r>
              <a:rPr lang="en-US" b="1" dirty="0">
                <a:solidFill>
                  <a:schemeClr val="lt1"/>
                </a:solidFill>
                <a:ea typeface="Arial"/>
                <a:cs typeface="Arial"/>
                <a:sym typeface="Arial"/>
              </a:rPr>
              <a:t>1.3PB</a:t>
            </a:r>
            <a:r>
              <a:rPr lang="en-US" dirty="0">
                <a:solidFill>
                  <a:schemeClr val="lt1"/>
                </a:solidFill>
                <a:ea typeface="Arial"/>
                <a:cs typeface="Arial"/>
                <a:sym typeface="Arial"/>
              </a:rPr>
              <a:t> of medical images to AWS. That workload was the first, their move to AWS continues with critical applications such as Patient Administration and ICU Clinical Information System moving to FSx for Windows, and high-performance genomics testing data moving to FSx for Lustre.</a:t>
            </a:r>
          </a:p>
          <a:p>
            <a:pPr defTabSz="931774">
              <a:spcAft>
                <a:spcPts val="306"/>
              </a:spcAft>
              <a:defRPr/>
            </a:pPr>
            <a:endParaRPr lang="en-US" dirty="0">
              <a:solidFill>
                <a:schemeClr val="lt1"/>
              </a:solidFill>
              <a:ea typeface="Arial"/>
              <a:cs typeface="Arial"/>
              <a:sym typeface="Arial"/>
            </a:endParaRPr>
          </a:p>
          <a:p>
            <a:pPr defTabSz="931774">
              <a:spcAft>
                <a:spcPts val="306"/>
              </a:spcAft>
              <a:defRPr/>
            </a:pPr>
            <a:endParaRPr lang="en-US" dirty="0">
              <a:solidFill>
                <a:schemeClr val="lt1"/>
              </a:solidFill>
              <a:ea typeface="Arial"/>
              <a:cs typeface="Arial"/>
              <a:sym typeface="Arial"/>
            </a:endParaRPr>
          </a:p>
          <a:p>
            <a:pPr lvl="2"/>
            <a:endParaRPr lang="en-US" dirty="0"/>
          </a:p>
        </p:txBody>
      </p:sp>
      <p:sp>
        <p:nvSpPr>
          <p:cNvPr id="5" name="Footer Placeholder 4"/>
          <p:cNvSpPr>
            <a:spLocks noGrp="1"/>
          </p:cNvSpPr>
          <p:nvPr>
            <p:ph type="ftr" sz="quarter" idx="11"/>
          </p:nvPr>
        </p:nvSpPr>
        <p:spPr/>
        <p:txBody>
          <a:bodyPr lIns="93177" tIns="46589" rIns="93177" bIns="46589"/>
          <a:lstStyle/>
          <a:p>
            <a:pPr defTabSz="1118059">
              <a:defRPr/>
            </a:pPr>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7" name="Slide Number Placeholder 6"/>
          <p:cNvSpPr>
            <a:spLocks noGrp="1"/>
          </p:cNvSpPr>
          <p:nvPr>
            <p:ph type="sldNum" sz="quarter" idx="13"/>
          </p:nvPr>
        </p:nvSpPr>
        <p:spPr/>
        <p:txBody>
          <a:bodyPr/>
          <a:lstStyle/>
          <a:p>
            <a:pPr algn="r" defTabSz="1118059">
              <a:defRPr/>
            </a:pPr>
            <a:fld id="{B4008EB6-D09E-4580-8CD6-DDB14511944F}" type="slidenum">
              <a:rPr lang="en-US" sz="1200">
                <a:solidFill>
                  <a:prstClr val="black"/>
                </a:solidFill>
                <a:latin typeface="Amazon Ember" panose="020B0603020204020204" pitchFamily="34" charset="0"/>
              </a:rPr>
              <a:pPr algn="r" defTabSz="1118059">
                <a:defRPr/>
              </a:pPr>
              <a:t>17</a:t>
            </a:fld>
            <a:endParaRPr lang="en-US" sz="1200" dirty="0">
              <a:solidFill>
                <a:prstClr val="black"/>
              </a:solidFill>
              <a:latin typeface="Amazon Ember" panose="020B0603020204020204" pitchFamily="34" charset="0"/>
            </a:endParaRPr>
          </a:p>
        </p:txBody>
      </p:sp>
    </p:spTree>
    <p:extLst>
      <p:ext uri="{BB962C8B-B14F-4D97-AF65-F5344CB8AC3E}">
        <p14:creationId xmlns:p14="http://schemas.microsoft.com/office/powerpoint/2010/main" val="3793421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18</a:t>
            </a:fld>
            <a:endParaRPr lang="en-US" dirty="0"/>
          </a:p>
        </p:txBody>
      </p:sp>
    </p:spTree>
    <p:extLst>
      <p:ext uri="{BB962C8B-B14F-4D97-AF65-F5344CB8AC3E}">
        <p14:creationId xmlns:p14="http://schemas.microsoft.com/office/powerpoint/2010/main" val="996717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dirty="0"/>
              <a:t>There are three main reasons why modernizing applications is beneficial for customers. 1/ Cost savings, 2/ Increased agility &amp; scalability, and 3/ Faster TTM</a:t>
            </a:r>
          </a:p>
          <a:p>
            <a:r>
              <a:rPr lang="en-US" sz="1200" u="sng" baseline="0" dirty="0"/>
              <a:t>Cost savings:</a:t>
            </a:r>
            <a:r>
              <a:rPr lang="en-US" sz="1200" b="0" i="0" kern="1200" dirty="0">
                <a:solidFill>
                  <a:schemeClr val="tx1"/>
                </a:solidFill>
                <a:effectLst/>
                <a:latin typeface="Amazon Ember" panose="020B0603020204020204" pitchFamily="34" charset="0"/>
                <a:ea typeface="+mn-ea"/>
                <a:cs typeface="+mn-cs"/>
              </a:rPr>
              <a:t>  often times customers need to dedicate HW for security or other isolation reasons which leads to underutilization. In addition you need to provision compute and storage ahead of time based on a forecast, which usually means it sits unutilized for a long time. By modernizing their workloads to use elastic services, customers pay for what they use, and lower their TCO.</a:t>
            </a:r>
          </a:p>
          <a:p>
            <a:endParaRPr lang="en-US" dirty="0"/>
          </a:p>
          <a:p>
            <a:r>
              <a:rPr lang="en-US" sz="1200" u="sng" baseline="0" dirty="0"/>
              <a:t>2/ Increased agility and scalability: </a:t>
            </a:r>
            <a:r>
              <a:rPr lang="en-US" sz="1200" baseline="0" dirty="0"/>
              <a:t>Most applications have peaks and valleys of usage. Customers are modernizing their workloads to use elastic services like ECS, EKS which allow them to elastically scale up and down their resource consumption and increase their agility towards changing business needs.</a:t>
            </a:r>
          </a:p>
          <a:p>
            <a:endParaRPr lang="en-US" sz="1200" baseline="0" dirty="0">
              <a:latin typeface="Amazon Ember" panose="020B0603020204020204" pitchFamily="34" charset="0"/>
            </a:endParaRPr>
          </a:p>
          <a:p>
            <a:r>
              <a:rPr lang="en-US" sz="1200" u="sng" baseline="0" dirty="0"/>
              <a:t>Faster time to market.: </a:t>
            </a:r>
            <a:r>
              <a:rPr lang="en-US" sz="1200" baseline="0" dirty="0"/>
              <a:t>Companies that adopt modern container and serverless services build their application development processes around them. This allows them to drastically decrease their development and deployment time, helping them in launching their products in the market faster.</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19</a:t>
            </a:fld>
            <a:endParaRPr lang="en-US" dirty="0"/>
          </a:p>
        </p:txBody>
      </p:sp>
    </p:spTree>
    <p:extLst>
      <p:ext uri="{BB962C8B-B14F-4D97-AF65-F5344CB8AC3E}">
        <p14:creationId xmlns:p14="http://schemas.microsoft.com/office/powerpoint/2010/main" val="1775249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dirty="0"/>
              <a:t>Another important consideration when modernizing your applications using microservices is whether you will use containers or serverless. If you are building a fully elastic and serverless workflow using AWS lambda or AWS </a:t>
            </a:r>
            <a:r>
              <a:rPr lang="en-US" dirty="0" err="1"/>
              <a:t>Fargate</a:t>
            </a:r>
            <a:r>
              <a:rPr lang="en-US" dirty="0"/>
              <a:t> , then EFS is natively integrated with Lambda and </a:t>
            </a:r>
            <a:r>
              <a:rPr lang="en-US" dirty="0" err="1"/>
              <a:t>Fargate</a:t>
            </a:r>
            <a:r>
              <a:rPr lang="en-US" dirty="0"/>
              <a:t>, allowing you to attach EFS file system as shared storage for your serverless workflows. EFS should be your default choice for serverless workflows using Lambda and </a:t>
            </a:r>
            <a:r>
              <a:rPr lang="en-US" dirty="0" err="1"/>
              <a:t>Fargate</a:t>
            </a:r>
            <a:r>
              <a:rPr lang="en-US" dirty="0"/>
              <a:t>.</a:t>
            </a:r>
          </a:p>
          <a:p>
            <a:endParaRPr lang="en-US" dirty="0"/>
          </a:p>
          <a:p>
            <a:r>
              <a:rPr lang="en-US" dirty="0"/>
              <a:t>If you are using one of the container services like EKS, you can use the CSI drivers for EFS or </a:t>
            </a:r>
            <a:r>
              <a:rPr lang="en-US" dirty="0" err="1"/>
              <a:t>FSx</a:t>
            </a:r>
            <a:r>
              <a:rPr lang="en-US" dirty="0"/>
              <a:t> to provide shared persistent storage for your containers. Use EFS if you need a fully elastic set and forget file storage. If you need the right feature sets and performance characteristics offered by our </a:t>
            </a:r>
            <a:r>
              <a:rPr lang="en-US" dirty="0" err="1"/>
              <a:t>FSx</a:t>
            </a:r>
            <a:r>
              <a:rPr lang="en-US" dirty="0"/>
              <a:t> services choose </a:t>
            </a:r>
            <a:r>
              <a:rPr lang="en-US" dirty="0" err="1"/>
              <a:t>FSx</a:t>
            </a:r>
            <a:r>
              <a:rPr lang="en-US" dirty="0"/>
              <a:t>.</a:t>
            </a:r>
          </a:p>
          <a:p>
            <a:br>
              <a:rPr lang="en-US" dirty="0"/>
            </a:br>
            <a:r>
              <a:rPr lang="en-US" dirty="0"/>
              <a:t>If you are using one of the container services like ECS, you can choose between EFS or </a:t>
            </a:r>
            <a:r>
              <a:rPr lang="en-US" dirty="0" err="1"/>
              <a:t>FSx</a:t>
            </a:r>
            <a:r>
              <a:rPr lang="en-US" dirty="0"/>
              <a:t> based on your workloads performance characteristics and features.</a:t>
            </a:r>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20</a:t>
            </a:fld>
            <a:endParaRPr lang="en-US" dirty="0"/>
          </a:p>
        </p:txBody>
      </p:sp>
    </p:spTree>
    <p:extLst>
      <p:ext uri="{BB962C8B-B14F-4D97-AF65-F5344CB8AC3E}">
        <p14:creationId xmlns:p14="http://schemas.microsoft.com/office/powerpoint/2010/main" val="3315278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dirty="0"/>
              <a:t>In today’s world everything is data driven and customers are building </a:t>
            </a:r>
            <a:r>
              <a:rPr lang="en-US" dirty="0" err="1"/>
              <a:t>datalakes</a:t>
            </a:r>
            <a:r>
              <a:rPr lang="en-US" dirty="0"/>
              <a:t> using Amazon S3 or modernizing their applications by re-architecting to use S3 APIs.</a:t>
            </a:r>
          </a:p>
          <a:p>
            <a:endParaRPr lang="en-US" dirty="0"/>
          </a:p>
          <a:p>
            <a:r>
              <a:rPr lang="en-US" dirty="0"/>
              <a:t>To gain faster meaningful insights into their data customers often need the ability to process vast amounts of data faster. In many cases they need a POSIX file interface that works with their applications  Amazon </a:t>
            </a:r>
            <a:r>
              <a:rPr lang="en-US" dirty="0" err="1"/>
              <a:t>FSx</a:t>
            </a:r>
            <a:r>
              <a:rPr lang="en-US" dirty="0"/>
              <a:t> for </a:t>
            </a:r>
            <a:r>
              <a:rPr lang="en-US" dirty="0" err="1"/>
              <a:t>Lustre</a:t>
            </a:r>
            <a:r>
              <a:rPr lang="en-US" dirty="0"/>
              <a:t> natively integrates with S3 allowing you to import the S3 objects as files and directories  on the </a:t>
            </a:r>
            <a:r>
              <a:rPr lang="en-US" dirty="0" err="1"/>
              <a:t>Lustre</a:t>
            </a:r>
            <a:r>
              <a:rPr lang="en-US" dirty="0"/>
              <a:t> file system and then leverage the scale out performance and low-latency of </a:t>
            </a:r>
            <a:r>
              <a:rPr lang="en-US" dirty="0" err="1"/>
              <a:t>Lustre</a:t>
            </a:r>
            <a:r>
              <a:rPr lang="en-US" dirty="0"/>
              <a:t> to process these datasets faster.  Customers with datasets in S3 are using </a:t>
            </a:r>
            <a:r>
              <a:rPr lang="en-US" dirty="0" err="1"/>
              <a:t>FSx</a:t>
            </a:r>
            <a:r>
              <a:rPr lang="en-US" dirty="0"/>
              <a:t> for </a:t>
            </a:r>
            <a:r>
              <a:rPr lang="en-US" dirty="0" err="1"/>
              <a:t>Lustre</a:t>
            </a:r>
            <a:r>
              <a:rPr lang="en-US" dirty="0"/>
              <a:t> for use cases like ML training to speed up their training jobs, Analytics and Genomic pipelines, Computation Fluid Dynamics </a:t>
            </a:r>
            <a:r>
              <a:rPr lang="en-US" dirty="0" err="1"/>
              <a:t>etc</a:t>
            </a:r>
            <a:r>
              <a:rPr lang="en-US" dirty="0"/>
              <a:t> to process data faster. </a:t>
            </a:r>
          </a:p>
        </p:txBody>
      </p:sp>
      <p:sp>
        <p:nvSpPr>
          <p:cNvPr id="4" name="Slide Number Placeholder 3"/>
          <p:cNvSpPr>
            <a:spLocks noGrp="1"/>
          </p:cNvSpPr>
          <p:nvPr>
            <p:ph type="sldNum" sz="quarter" idx="5"/>
          </p:nvPr>
        </p:nvSpPr>
        <p:spPr/>
        <p:txBody>
          <a:bodyPr/>
          <a:lstStyle/>
          <a:p>
            <a:fld id="{CCAA1041-9B3C-439E-B0CD-6B58F9A3AC8B}" type="slidenum">
              <a:rPr lang="en-US" smtClean="0"/>
              <a:pPr/>
              <a:t>21</a:t>
            </a:fld>
            <a:endParaRPr lang="en-US" dirty="0"/>
          </a:p>
        </p:txBody>
      </p:sp>
    </p:spTree>
    <p:extLst>
      <p:ext uri="{BB962C8B-B14F-4D97-AF65-F5344CB8AC3E}">
        <p14:creationId xmlns:p14="http://schemas.microsoft.com/office/powerpoint/2010/main" val="121626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9: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9:notes"/>
          <p:cNvSpPr txBox="1">
            <a:spLocks noGrp="1"/>
          </p:cNvSpPr>
          <p:nvPr>
            <p:ph type="body" idx="1"/>
          </p:nvPr>
        </p:nvSpPr>
        <p:spPr>
          <a:xfrm>
            <a:off x="209423" y="4489387"/>
            <a:ext cx="6797516" cy="5368361"/>
          </a:xfrm>
          <a:prstGeom prst="rect">
            <a:avLst/>
          </a:prstGeom>
          <a:noFill/>
          <a:ln>
            <a:noFill/>
          </a:ln>
        </p:spPr>
        <p:txBody>
          <a:bodyPr spcFirstLastPara="1" wrap="square" lIns="94932" tIns="47453" rIns="94932" bIns="47453" anchor="t" anchorCtr="0">
            <a:noAutofit/>
          </a:bodyPr>
          <a:lstStyle/>
          <a:p>
            <a:pPr defTabSz="949478">
              <a:lnSpc>
                <a:spcPct val="107000"/>
              </a:lnSpc>
              <a:spcAft>
                <a:spcPts val="830"/>
              </a:spcAft>
              <a:defRPr/>
            </a:pPr>
            <a:r>
              <a:rPr lang="en-US" sz="2000" dirty="0"/>
              <a:t>One of the most important decisions a business owner will make is where to store their data. </a:t>
            </a:r>
            <a:r>
              <a:rPr lang="en-US" sz="2000" dirty="0">
                <a:latin typeface="Calibri" panose="020F0502020204030204" pitchFamily="34" charset="0"/>
                <a:ea typeface="Calibri" panose="020F0502020204030204" pitchFamily="34" charset="0"/>
                <a:cs typeface="Times New Roman" panose="02020603050405020304" pitchFamily="18" charset="0"/>
              </a:rPr>
              <a:t>AWS provides </a:t>
            </a:r>
            <a:r>
              <a:rPr lang="en-US" sz="2000" b="1" dirty="0">
                <a:latin typeface="Calibri" panose="020F0502020204030204" pitchFamily="34" charset="0"/>
                <a:ea typeface="Calibri" panose="020F0502020204030204" pitchFamily="34" charset="0"/>
                <a:cs typeface="Times New Roman" panose="02020603050405020304" pitchFamily="18" charset="0"/>
              </a:rPr>
              <a:t>the most complete </a:t>
            </a:r>
            <a:r>
              <a:rPr lang="en-US" sz="2000" dirty="0">
                <a:latin typeface="Calibri" panose="020F0502020204030204" pitchFamily="34" charset="0"/>
                <a:ea typeface="Calibri" panose="020F0502020204030204" pitchFamily="34" charset="0"/>
                <a:cs typeface="Times New Roman" panose="02020603050405020304" pitchFamily="18" charset="0"/>
              </a:rPr>
              <a:t>set of cloud storage services for object, block, and file. Over the last few years, we built rich set of data services like AWS Backup, Transfer Family, or capabilities within the primary storage like intelligent tiering and compression. We offer </a:t>
            </a:r>
            <a:r>
              <a:rPr lang="en-US" sz="2000" b="1" dirty="0">
                <a:latin typeface="Calibri" panose="020F0502020204030204" pitchFamily="34" charset="0"/>
                <a:ea typeface="Calibri" panose="020F0502020204030204" pitchFamily="34" charset="0"/>
                <a:cs typeface="Times New Roman" panose="02020603050405020304" pitchFamily="18" charset="0"/>
              </a:rPr>
              <a:t>deepest data services </a:t>
            </a:r>
            <a:r>
              <a:rPr lang="en-US" sz="2000" dirty="0">
                <a:latin typeface="Calibri" panose="020F0502020204030204" pitchFamily="34" charset="0"/>
                <a:ea typeface="Calibri" panose="020F0502020204030204" pitchFamily="34" charset="0"/>
                <a:cs typeface="Times New Roman" panose="02020603050405020304" pitchFamily="18" charset="0"/>
              </a:rPr>
              <a:t>in the cloud. We provide a broad set of choices for hybrid and edge, so you can innovate anywhere you need to. And we provide the </a:t>
            </a:r>
            <a:r>
              <a:rPr lang="en-US" sz="2000" b="1" dirty="0">
                <a:latin typeface="Calibri" panose="020F0502020204030204" pitchFamily="34" charset="0"/>
                <a:ea typeface="Calibri" panose="020F0502020204030204" pitchFamily="34" charset="0"/>
                <a:cs typeface="Times New Roman" panose="02020603050405020304" pitchFamily="18" charset="0"/>
              </a:rPr>
              <a:t>widest choices of data migration</a:t>
            </a:r>
            <a:r>
              <a:rPr lang="en-US" sz="2000" dirty="0">
                <a:latin typeface="Calibri" panose="020F0502020204030204" pitchFamily="34" charset="0"/>
                <a:ea typeface="Calibri" panose="020F0502020204030204" pitchFamily="34" charset="0"/>
                <a:cs typeface="Times New Roman" panose="02020603050405020304" pitchFamily="18" charset="0"/>
              </a:rPr>
              <a:t> to help you move data online or offline, depending on the need of your business. </a:t>
            </a:r>
          </a:p>
          <a:p>
            <a:pPr defTabSz="949478">
              <a:lnSpc>
                <a:spcPct val="107000"/>
              </a:lnSpc>
              <a:spcAft>
                <a:spcPts val="830"/>
              </a:spcAft>
              <a:defRPr/>
            </a:pPr>
            <a:endParaRPr lang="en-US" sz="2000" i="1" dirty="0">
              <a:latin typeface="Calibri" panose="020F0502020204030204" pitchFamily="34" charset="0"/>
              <a:ea typeface="Amazon Ember" panose="020B0603020204020204" pitchFamily="34" charset="0"/>
              <a:cs typeface="Times New Roman" panose="02020603050405020304" pitchFamily="18" charset="0"/>
            </a:endParaRPr>
          </a:p>
          <a:p>
            <a:pPr defTabSz="949478">
              <a:lnSpc>
                <a:spcPct val="107000"/>
              </a:lnSpc>
              <a:spcAft>
                <a:spcPts val="830"/>
              </a:spcAft>
              <a:defRPr/>
            </a:pPr>
            <a:r>
              <a:rPr lang="en-US" sz="2000" i="1" dirty="0">
                <a:latin typeface="Calibri" panose="020F0502020204030204" pitchFamily="34" charset="0"/>
                <a:ea typeface="Amazon Ember" panose="020B0603020204020204" pitchFamily="34" charset="0"/>
                <a:cs typeface="Times New Roman" panose="02020603050405020304" pitchFamily="18" charset="0"/>
              </a:rPr>
              <a:t>In this session we are going to focus on File storage and how you can choose the right file storage for your workloads.</a:t>
            </a:r>
            <a:endParaRPr lang="en-US" sz="2000" i="1" dirty="0">
              <a:latin typeface="Amazon Ember" panose="020B0603020204020204" pitchFamily="34" charset="0"/>
              <a:ea typeface="Amazon Ember" panose="020B0603020204020204" pitchFamily="34" charset="0"/>
              <a:cs typeface="Times New Roman" panose="02020603050405020304" pitchFamily="18" charset="0"/>
            </a:endParaRPr>
          </a:p>
          <a:p>
            <a:pPr defTabSz="949478">
              <a:lnSpc>
                <a:spcPct val="107000"/>
              </a:lnSpc>
              <a:spcAft>
                <a:spcPts val="830"/>
              </a:spcAft>
              <a:defRPr/>
            </a:pPr>
            <a:endParaRPr lang="en-US" sz="2000" dirty="0">
              <a:latin typeface="Amazon Ember" panose="020B0603020204020204" pitchFamily="34" charset="0"/>
              <a:ea typeface="Amazon Ember" panose="020B0603020204020204" pitchFamily="34" charset="0"/>
              <a:cs typeface="Times New Roman" panose="02020603050405020304" pitchFamily="18" charset="0"/>
            </a:endParaRPr>
          </a:p>
          <a:p>
            <a:pPr>
              <a:spcAft>
                <a:spcPts val="0"/>
              </a:spcAft>
              <a:buClr>
                <a:schemeClr val="dk1"/>
              </a:buClr>
              <a:buSzPts val="1400"/>
            </a:pPr>
            <a:endParaRPr sz="1400" dirty="0"/>
          </a:p>
        </p:txBody>
      </p:sp>
      <p:sp>
        <p:nvSpPr>
          <p:cNvPr id="641" name="Google Shape;641;p9:notes"/>
          <p:cNvSpPr txBox="1">
            <a:spLocks noGrp="1"/>
          </p:cNvSpPr>
          <p:nvPr>
            <p:ph type="sldNum" idx="12"/>
          </p:nvPr>
        </p:nvSpPr>
        <p:spPr>
          <a:xfrm>
            <a:off x="4059181" y="8977133"/>
            <a:ext cx="3105348" cy="472567"/>
          </a:xfrm>
          <a:prstGeom prst="rect">
            <a:avLst/>
          </a:prstGeom>
          <a:noFill/>
          <a:ln>
            <a:noFill/>
          </a:ln>
        </p:spPr>
        <p:txBody>
          <a:bodyPr spcFirstLastPara="1" wrap="square" lIns="94932" tIns="47453" rIns="94932" bIns="47453" anchor="b" anchorCtr="0">
            <a:noAutofit/>
          </a:bodyPr>
          <a:lstStyle/>
          <a:p>
            <a:pPr algn="r">
              <a:buClr>
                <a:srgbClr val="000000"/>
              </a:buClr>
              <a:buSzPts val="1200"/>
            </a:pPr>
            <a:fld id="{00000000-1234-1234-1234-123412341234}" type="slidenum">
              <a:rPr lang="en-US" sz="1200">
                <a:solidFill>
                  <a:srgbClr val="000000"/>
                </a:solidFill>
                <a:latin typeface="Arial"/>
                <a:ea typeface="Arial"/>
                <a:cs typeface="Arial"/>
                <a:sym typeface="Arial"/>
              </a:rPr>
              <a:pPr algn="r">
                <a:buClr>
                  <a:srgbClr val="000000"/>
                </a:buClr>
                <a:buSzPts val="1200"/>
              </a:pPr>
              <a:t>2</a:t>
            </a:fld>
            <a:endParaRPr sz="12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63579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22</a:t>
            </a:fld>
            <a:endParaRPr lang="en-US" dirty="0"/>
          </a:p>
        </p:txBody>
      </p:sp>
    </p:spTree>
    <p:extLst>
      <p:ext uri="{BB962C8B-B14F-4D97-AF65-F5344CB8AC3E}">
        <p14:creationId xmlns:p14="http://schemas.microsoft.com/office/powerpoint/2010/main" val="48373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pPr>
              <a:lnSpc>
                <a:spcPct val="90000"/>
              </a:lnSpc>
              <a:spcAft>
                <a:spcPts val="1125"/>
              </a:spcAft>
            </a:pPr>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7/5/2023 9:37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150169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dirty="0"/>
              <a:t>Another customer who built a new app in AWS is Johnson &amp; Johnson. They built a data science platform using Amazon EKS and Amazon EFS to analyze genomics sequencing data and COVID data to support their various therapeutic areas. Their solution scales elastically, with </a:t>
            </a:r>
            <a:r>
              <a:rPr lang="en-US" b="1" dirty="0"/>
              <a:t>analysis time reduced by 35% and costs reduced by 37%</a:t>
            </a:r>
            <a:r>
              <a:rPr lang="en-US" dirty="0"/>
              <a:t> by optimizing with EFS Lifecycle management and One Zone lower-cost storage classes. </a:t>
            </a:r>
            <a:r>
              <a:rPr lang="en-US" dirty="0" err="1"/>
              <a:t>Hoter</a:t>
            </a:r>
            <a:r>
              <a:rPr lang="en-US" dirty="0"/>
              <a:t> data is kept in highly accessible storage. Colder data is moved to long-term storage. </a:t>
            </a:r>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24</a:t>
            </a:fld>
            <a:endParaRPr lang="en-US" dirty="0"/>
          </a:p>
        </p:txBody>
      </p:sp>
    </p:spTree>
    <p:extLst>
      <p:ext uri="{BB962C8B-B14F-4D97-AF65-F5344CB8AC3E}">
        <p14:creationId xmlns:p14="http://schemas.microsoft.com/office/powerpoint/2010/main" val="1778391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Amazon Ember" panose="020B0603020204020204" pitchFamily="34" charset="0"/>
              <a:ea typeface="+mn-ea"/>
              <a:cs typeface="+mn-cs"/>
            </a:endParaRPr>
          </a:p>
        </p:txBody>
      </p:sp>
      <p:sp>
        <p:nvSpPr>
          <p:cNvPr id="4" name="Slide Number Placeholder 3"/>
          <p:cNvSpPr>
            <a:spLocks noGrp="1"/>
          </p:cNvSpPr>
          <p:nvPr>
            <p:ph type="sldNum" sz="quarter" idx="5"/>
          </p:nvPr>
        </p:nvSpPr>
        <p:spPr/>
        <p:txBody>
          <a:bodyPr/>
          <a:lstStyle/>
          <a:p>
            <a:fld id="{CCAA1041-9B3C-439E-B0CD-6B58F9A3AC8B}" type="slidenum">
              <a:rPr lang="en-US" smtClean="0"/>
              <a:pPr/>
              <a:t>25</a:t>
            </a:fld>
            <a:endParaRPr lang="en-US" dirty="0"/>
          </a:p>
        </p:txBody>
      </p:sp>
    </p:spTree>
    <p:extLst>
      <p:ext uri="{BB962C8B-B14F-4D97-AF65-F5344CB8AC3E}">
        <p14:creationId xmlns:p14="http://schemas.microsoft.com/office/powerpoint/2010/main" val="3064490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endParaRPr>
          </a:p>
        </p:txBody>
      </p:sp>
      <p:sp>
        <p:nvSpPr>
          <p:cNvPr id="4" name="Slide Number Placeholder 3"/>
          <p:cNvSpPr>
            <a:spLocks noGrp="1"/>
          </p:cNvSpPr>
          <p:nvPr>
            <p:ph type="sldNum" sz="quarter" idx="5"/>
          </p:nvPr>
        </p:nvSpPr>
        <p:spPr/>
        <p:txBody>
          <a:bodyPr/>
          <a:lstStyle/>
          <a:p>
            <a:fld id="{CCAA1041-9B3C-439E-B0CD-6B58F9A3AC8B}" type="slidenum">
              <a:rPr lang="en-US" smtClean="0"/>
              <a:pPr/>
              <a:t>26</a:t>
            </a:fld>
            <a:endParaRPr lang="en-US" dirty="0"/>
          </a:p>
        </p:txBody>
      </p:sp>
    </p:spTree>
    <p:extLst>
      <p:ext uri="{BB962C8B-B14F-4D97-AF65-F5344CB8AC3E}">
        <p14:creationId xmlns:p14="http://schemas.microsoft.com/office/powerpoint/2010/main" val="2914102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a:xfrm>
            <a:off x="685800" y="3679370"/>
            <a:ext cx="5486400" cy="5464630"/>
          </a:xfrm>
        </p:spPr>
        <p:txBody>
          <a:bodyPr/>
          <a:lstStyle/>
          <a:p>
            <a:r>
              <a:rPr lang="en-US" sz="900" b="0" i="0" kern="1200" dirty="0">
                <a:solidFill>
                  <a:schemeClr val="tx1"/>
                </a:solidFill>
                <a:effectLst/>
                <a:latin typeface="Amazon Ember" panose="020B0603020204020204" pitchFamily="34" charset="0"/>
                <a:ea typeface="+mn-ea"/>
                <a:cs typeface="+mn-cs"/>
              </a:rPr>
              <a:t>Let’s talk a bit more about why EFS is cost optimized. If you take away </a:t>
            </a:r>
            <a:r>
              <a:rPr lang="en-US" sz="900" b="1" i="0" kern="1200" dirty="0">
                <a:solidFill>
                  <a:schemeClr val="tx1"/>
                </a:solidFill>
                <a:effectLst/>
                <a:latin typeface="Amazon Ember" panose="020B0603020204020204" pitchFamily="34" charset="0"/>
                <a:ea typeface="+mn-ea"/>
                <a:cs typeface="+mn-cs"/>
              </a:rPr>
              <a:t>one key insight </a:t>
            </a:r>
            <a:r>
              <a:rPr lang="en-US" sz="900" b="0" i="0" kern="1200" dirty="0">
                <a:solidFill>
                  <a:schemeClr val="tx1"/>
                </a:solidFill>
                <a:effectLst/>
                <a:latin typeface="Amazon Ember" panose="020B0603020204020204" pitchFamily="34" charset="0"/>
                <a:ea typeface="+mn-ea"/>
                <a:cs typeface="+mn-cs"/>
              </a:rPr>
              <a:t>from this session, I’d like it to be this: with </a:t>
            </a:r>
            <a:r>
              <a:rPr lang="en-US" sz="900" b="1" i="0" kern="1200" dirty="0">
                <a:solidFill>
                  <a:schemeClr val="tx1"/>
                </a:solidFill>
                <a:effectLst/>
                <a:latin typeface="Amazon Ember" panose="020B0603020204020204" pitchFamily="34" charset="0"/>
                <a:ea typeface="+mn-ea"/>
                <a:cs typeface="+mn-cs"/>
              </a:rPr>
              <a:t>EFS, your effective storage price is just 8 cents per gigabyte per month</a:t>
            </a:r>
            <a:r>
              <a:rPr lang="en-US" sz="900" b="0" i="0" kern="1200" dirty="0">
                <a:solidFill>
                  <a:schemeClr val="tx1"/>
                </a:solidFill>
                <a:effectLst/>
                <a:latin typeface="Amazon Ember" panose="020B0603020204020204" pitchFamily="34" charset="0"/>
                <a:ea typeface="+mn-ea"/>
                <a:cs typeface="+mn-cs"/>
              </a:rPr>
              <a:t>. And </a:t>
            </a:r>
            <a:r>
              <a:rPr lang="en-US" sz="900" b="1" i="0" kern="1200" dirty="0">
                <a:solidFill>
                  <a:schemeClr val="tx1"/>
                </a:solidFill>
                <a:effectLst/>
                <a:latin typeface="Amazon Ember" panose="020B0603020204020204" pitchFamily="34" charset="0"/>
                <a:ea typeface="+mn-ea"/>
                <a:cs typeface="+mn-cs"/>
              </a:rPr>
              <a:t>at this price, you get all of the fully managed features EFS provides right out of the box. </a:t>
            </a:r>
            <a:r>
              <a:rPr lang="en-US" sz="900" b="0" i="0" kern="1200" dirty="0">
                <a:solidFill>
                  <a:schemeClr val="tx1"/>
                </a:solidFill>
                <a:effectLst/>
                <a:latin typeface="Amazon Ember" panose="020B0603020204020204" pitchFamily="34" charset="0"/>
                <a:ea typeface="+mn-ea"/>
                <a:cs typeface="+mn-cs"/>
              </a:rPr>
              <a:t>And if you do a total cost of ownership analysis comparing this to running your own file system storage infrastructure, what you’ll find is that EFS is </a:t>
            </a:r>
            <a:r>
              <a:rPr lang="en-US" sz="900" b="1" i="0" kern="1200" dirty="0">
                <a:solidFill>
                  <a:schemeClr val="tx1"/>
                </a:solidFill>
                <a:effectLst/>
                <a:latin typeface="Amazon Ember" panose="020B0603020204020204" pitchFamily="34" charset="0"/>
                <a:ea typeface="+mn-ea"/>
                <a:cs typeface="+mn-cs"/>
              </a:rPr>
              <a:t>90% more cost effective than doing it yourself</a:t>
            </a:r>
            <a:r>
              <a:rPr lang="en-US" sz="900" b="0" i="0" kern="1200" dirty="0">
                <a:solidFill>
                  <a:schemeClr val="tx1"/>
                </a:solidFill>
                <a:effectLst/>
                <a:latin typeface="Amazon Ember" panose="020B0603020204020204" pitchFamily="34" charset="0"/>
                <a:ea typeface="+mn-ea"/>
                <a:cs typeface="+mn-cs"/>
              </a:rPr>
              <a:t>.</a:t>
            </a:r>
          </a:p>
          <a:p>
            <a:endParaRPr lang="en-US" sz="900" b="0" i="0" kern="1200" dirty="0">
              <a:solidFill>
                <a:schemeClr val="tx1"/>
              </a:solidFill>
              <a:effectLst/>
              <a:latin typeface="Amazon Ember" panose="020B0603020204020204" pitchFamily="34" charset="0"/>
              <a:ea typeface="+mn-ea"/>
              <a:cs typeface="+mn-cs"/>
            </a:endParaRPr>
          </a:p>
          <a:p>
            <a:r>
              <a:rPr lang="en-US" sz="900" b="0" i="0" kern="1200" dirty="0">
                <a:solidFill>
                  <a:schemeClr val="tx1"/>
                </a:solidFill>
                <a:effectLst/>
                <a:latin typeface="Amazon Ember" panose="020B0603020204020204" pitchFamily="34" charset="0"/>
                <a:ea typeface="+mn-ea"/>
                <a:cs typeface="+mn-cs"/>
              </a:rPr>
              <a:t>Let’s break that down a little bit more.  Lifecycle management monitors your workload and file access pattern, and automatically saves you money by moving files you’re not accessing frequently from EFS Standard into the lower cost EFS IA.  There’s a generally accepted industry estimate that 80% of data isn’t accessed frequently – we actually analyzed our own usage data that we’ve gathered over the past 4 and a half years of operation, and validated this estimate.  Using that </a:t>
            </a:r>
            <a:r>
              <a:rPr lang="en-US" sz="900" b="1" i="0" kern="1200" dirty="0">
                <a:solidFill>
                  <a:schemeClr val="tx1"/>
                </a:solidFill>
                <a:effectLst/>
                <a:latin typeface="Amazon Ember" panose="020B0603020204020204" pitchFamily="34" charset="0"/>
                <a:ea typeface="+mn-ea"/>
                <a:cs typeface="+mn-cs"/>
              </a:rPr>
              <a:t>80-20 rule</a:t>
            </a:r>
            <a:r>
              <a:rPr lang="en-US" sz="900" b="0" i="0" kern="1200" dirty="0">
                <a:solidFill>
                  <a:schemeClr val="tx1"/>
                </a:solidFill>
                <a:effectLst/>
                <a:latin typeface="Amazon Ember" panose="020B0603020204020204" pitchFamily="34" charset="0"/>
                <a:ea typeface="+mn-ea"/>
                <a:cs typeface="+mn-cs"/>
              </a:rPr>
              <a:t>, where 20% of your files are actively used and the other 80% are not, with our built-in cost optimization, your effective price is just 8 cents per GB per month.</a:t>
            </a:r>
          </a:p>
          <a:p>
            <a:endParaRPr lang="en-US" sz="900" b="0" i="0" kern="1200" dirty="0">
              <a:solidFill>
                <a:schemeClr val="tx1"/>
              </a:solidFill>
              <a:effectLst/>
              <a:latin typeface="Amazon Ember" panose="020B0603020204020204" pitchFamily="34" charset="0"/>
              <a:ea typeface="+mn-ea"/>
              <a:cs typeface="+mn-cs"/>
            </a:endParaRPr>
          </a:p>
          <a:p>
            <a:endParaRPr lang="en-US" sz="900" b="0" i="0" kern="1200" dirty="0">
              <a:solidFill>
                <a:schemeClr val="tx1"/>
              </a:solidFill>
              <a:effectLst/>
              <a:latin typeface="Amazon Ember" panose="020B0603020204020204"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3472660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pPr marL="171450" indent="-171450">
              <a:buFont typeface="Amazon Ember" panose="020B0603020204020204" pitchFamily="34" charset="0"/>
              <a:buChar char="•"/>
            </a:pPr>
            <a:r>
              <a:rPr lang="en-US" dirty="0"/>
              <a:t>We see customers using file storage  across a wide range of workloads like …. And why do customers use file storage?</a:t>
            </a:r>
          </a:p>
          <a:p>
            <a:pPr marL="171450" indent="-171450">
              <a:buFont typeface="Amazon Ember" panose="020B0603020204020204" pitchFamily="34" charset="0"/>
              <a:buChar char="•"/>
            </a:pPr>
            <a:r>
              <a:rPr lang="en-US" dirty="0"/>
              <a:t>Provides</a:t>
            </a:r>
          </a:p>
          <a:p>
            <a:pPr marL="400050" lvl="1" indent="-171450">
              <a:buFont typeface="Amazon Ember" panose="020B0603020204020204" pitchFamily="34" charset="0"/>
              <a:buChar char="•"/>
            </a:pPr>
            <a:r>
              <a:rPr lang="en-US" dirty="0"/>
              <a:t>Simple experience – appears like local directories and files to your users and applications, works natively with OS APIs</a:t>
            </a:r>
          </a:p>
          <a:p>
            <a:pPr marL="400050" lvl="1" indent="-171450">
              <a:buFont typeface="Amazon Ember" panose="020B0603020204020204" pitchFamily="34" charset="0"/>
              <a:buChar char="•"/>
            </a:pPr>
            <a:r>
              <a:rPr lang="en-US" dirty="0"/>
              <a:t>Shared access – allows multiple users, computers, and applications to access the same data.</a:t>
            </a:r>
          </a:p>
          <a:p>
            <a:pPr marL="400050" lvl="1" indent="-171450">
              <a:buFont typeface="Amazon Ember" panose="020B0603020204020204" pitchFamily="34" charset="0"/>
              <a:buChar char="•"/>
            </a:pPr>
            <a:r>
              <a:rPr lang="en-US" dirty="0"/>
              <a:t>High performance – Built and optimized for high levels of throughput and IOPS with near-local latencies</a:t>
            </a:r>
          </a:p>
          <a:p>
            <a:pPr marL="400050" lvl="1" indent="-171450">
              <a:buFont typeface="Amazon Ember" panose="020B0603020204020204" pitchFamily="34" charset="0"/>
              <a:buChar char="•"/>
            </a:pPr>
            <a:r>
              <a:rPr lang="en-US" dirty="0"/>
              <a:t>Rich data capabilities – snapshots, cloning, file locking, advanced memory caching </a:t>
            </a:r>
          </a:p>
          <a:p>
            <a:pPr marL="171450" lvl="0" indent="-171450">
              <a:buFont typeface="Amazon Ember" panose="020B0603020204020204" pitchFamily="34" charset="0"/>
              <a:buChar char="•"/>
            </a:pPr>
            <a:r>
              <a:rPr lang="en-US" dirty="0"/>
              <a:t>For these reasons:</a:t>
            </a:r>
          </a:p>
          <a:p>
            <a:pPr marL="400050" lvl="1" indent="-171450">
              <a:buFont typeface="Amazon Ember" panose="020B0603020204020204" pitchFamily="34" charset="0"/>
              <a:buChar char="•"/>
            </a:pPr>
            <a:r>
              <a:rPr lang="en-US" dirty="0"/>
              <a:t>Over 100 EB of file storage used today with existing applications</a:t>
            </a:r>
          </a:p>
          <a:p>
            <a:pPr marL="400050" lvl="1" indent="-171450">
              <a:buFont typeface="Amazon Ember" panose="020B0603020204020204" pitchFamily="34" charset="0"/>
              <a:buChar char="•"/>
            </a:pPr>
            <a:endParaRPr lang="en-US" dirty="0">
              <a:solidFill>
                <a:srgbClr val="000000"/>
              </a:solidFill>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0F74E25-A557-45B7-A614-AD8C8D22B6B6}"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269053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9: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9:notes"/>
          <p:cNvSpPr txBox="1">
            <a:spLocks noGrp="1"/>
          </p:cNvSpPr>
          <p:nvPr>
            <p:ph type="body" idx="1"/>
          </p:nvPr>
        </p:nvSpPr>
        <p:spPr>
          <a:xfrm>
            <a:off x="209423" y="4489387"/>
            <a:ext cx="6797516" cy="5368361"/>
          </a:xfrm>
          <a:prstGeom prst="rect">
            <a:avLst/>
          </a:prstGeom>
          <a:noFill/>
          <a:ln>
            <a:noFill/>
          </a:ln>
        </p:spPr>
        <p:txBody>
          <a:bodyPr spcFirstLastPara="1" wrap="square" lIns="94932" tIns="47453" rIns="94932" bIns="47453" anchor="t" anchorCtr="0">
            <a:noAutofit/>
          </a:bodyPr>
          <a:lstStyle/>
          <a:p>
            <a:r>
              <a:rPr lang="en-US" sz="2000" kern="1200" dirty="0">
                <a:solidFill>
                  <a:schemeClr val="tx1"/>
                </a:solidFill>
                <a:effectLst/>
                <a:latin typeface="+mn-lt"/>
                <a:ea typeface="+mn-ea"/>
                <a:cs typeface="+mn-cs"/>
              </a:rPr>
              <a:t>AWS offers a complete file storage portfolio in the cloud. </a:t>
            </a:r>
          </a:p>
          <a:p>
            <a:endParaRPr lang="en-US" sz="2000" kern="1200" dirty="0">
              <a:solidFill>
                <a:schemeClr val="tx1"/>
              </a:solidFill>
              <a:effectLst/>
              <a:latin typeface="+mn-lt"/>
              <a:ea typeface="+mn-ea"/>
              <a:cs typeface="+mn-cs"/>
            </a:endParaRPr>
          </a:p>
          <a:p>
            <a:r>
              <a:rPr lang="en-US" sz="2000" kern="1200" dirty="0">
                <a:solidFill>
                  <a:schemeClr val="tx1"/>
                </a:solidFill>
                <a:effectLst/>
                <a:latin typeface="+mn-lt"/>
                <a:ea typeface="+mn-ea"/>
                <a:cs typeface="+mn-cs"/>
              </a:rPr>
              <a:t>For customer building serverless applications in the cloud, we provide Amazon EFS so customers have fully elastic, cloud-native, set and forget serverless file storage for their modern applications. </a:t>
            </a:r>
          </a:p>
          <a:p>
            <a:endParaRPr lang="en-US" sz="2000" kern="1200" dirty="0">
              <a:solidFill>
                <a:schemeClr val="tx1"/>
              </a:solidFill>
              <a:effectLst/>
              <a:latin typeface="+mn-lt"/>
              <a:ea typeface="+mn-ea"/>
              <a:cs typeface="+mn-cs"/>
            </a:endParaRPr>
          </a:p>
          <a:p>
            <a:r>
              <a:rPr lang="en-US" sz="2000" kern="1200" dirty="0">
                <a:solidFill>
                  <a:schemeClr val="tx1"/>
                </a:solidFill>
                <a:effectLst/>
                <a:latin typeface="+mn-lt"/>
                <a:ea typeface="+mn-ea"/>
                <a:cs typeface="+mn-cs"/>
              </a:rPr>
              <a:t>For customers with file workloads on prem, we will look at how the Amazon </a:t>
            </a:r>
            <a:r>
              <a:rPr lang="en-US" sz="2000" kern="1200" dirty="0" err="1">
                <a:solidFill>
                  <a:schemeClr val="tx1"/>
                </a:solidFill>
                <a:effectLst/>
                <a:latin typeface="+mn-lt"/>
                <a:ea typeface="+mn-ea"/>
                <a:cs typeface="+mn-cs"/>
              </a:rPr>
              <a:t>FSx</a:t>
            </a:r>
            <a:r>
              <a:rPr lang="en-US" sz="2000" kern="1200" dirty="0">
                <a:solidFill>
                  <a:schemeClr val="tx1"/>
                </a:solidFill>
                <a:effectLst/>
                <a:latin typeface="+mn-lt"/>
                <a:ea typeface="+mn-ea"/>
                <a:cs typeface="+mn-cs"/>
              </a:rPr>
              <a:t> family can help simplify your infrastructure with fully managed cloud file storage powered by popular commercial and open source file systems. Amazon </a:t>
            </a:r>
            <a:r>
              <a:rPr lang="en-US" sz="2000" kern="1200" dirty="0" err="1">
                <a:solidFill>
                  <a:schemeClr val="tx1"/>
                </a:solidFill>
                <a:effectLst/>
                <a:latin typeface="+mn-lt"/>
                <a:ea typeface="+mn-ea"/>
                <a:cs typeface="+mn-cs"/>
              </a:rPr>
              <a:t>FSx</a:t>
            </a:r>
            <a:r>
              <a:rPr lang="en-US" sz="2000" kern="1200" dirty="0">
                <a:solidFill>
                  <a:schemeClr val="tx1"/>
                </a:solidFill>
                <a:effectLst/>
                <a:latin typeface="+mn-lt"/>
                <a:ea typeface="+mn-ea"/>
                <a:cs typeface="+mn-cs"/>
              </a:rPr>
              <a:t> for Windows File Server for Windows storage,</a:t>
            </a:r>
          </a:p>
          <a:p>
            <a:r>
              <a:rPr lang="en-US" sz="2000" kern="1200" dirty="0">
                <a:solidFill>
                  <a:schemeClr val="tx1"/>
                </a:solidFill>
                <a:effectLst/>
                <a:latin typeface="+mn-lt"/>
                <a:ea typeface="+mn-ea"/>
                <a:cs typeface="+mn-cs"/>
              </a:rPr>
              <a:t>Amazon </a:t>
            </a:r>
            <a:r>
              <a:rPr lang="en-US" sz="2000" kern="1200" dirty="0" err="1">
                <a:solidFill>
                  <a:schemeClr val="tx1"/>
                </a:solidFill>
                <a:effectLst/>
                <a:latin typeface="+mn-lt"/>
                <a:ea typeface="+mn-ea"/>
                <a:cs typeface="+mn-cs"/>
              </a:rPr>
              <a:t>FSx</a:t>
            </a:r>
            <a:r>
              <a:rPr lang="en-US" sz="2000" kern="1200" dirty="0">
                <a:solidFill>
                  <a:schemeClr val="tx1"/>
                </a:solidFill>
                <a:effectLst/>
                <a:latin typeface="+mn-lt"/>
                <a:ea typeface="+mn-ea"/>
                <a:cs typeface="+mn-cs"/>
              </a:rPr>
              <a:t> for NetApp ONTAP for fully managed ONTAP file systems in the cloud,</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2000" kern="1200" dirty="0">
                <a:solidFill>
                  <a:schemeClr val="tx1"/>
                </a:solidFill>
                <a:effectLst/>
                <a:latin typeface="+mn-lt"/>
                <a:ea typeface="+mn-ea"/>
                <a:cs typeface="+mn-cs"/>
              </a:rPr>
              <a:t>Amazon </a:t>
            </a:r>
            <a:r>
              <a:rPr lang="en-US" sz="2000" kern="1200" dirty="0" err="1">
                <a:solidFill>
                  <a:schemeClr val="tx1"/>
                </a:solidFill>
                <a:effectLst/>
                <a:latin typeface="+mn-lt"/>
                <a:ea typeface="+mn-ea"/>
                <a:cs typeface="+mn-cs"/>
              </a:rPr>
              <a:t>FSx</a:t>
            </a:r>
            <a:r>
              <a:rPr lang="en-US" sz="2000" kern="1200" dirty="0">
                <a:solidFill>
                  <a:schemeClr val="tx1"/>
                </a:solidFill>
                <a:effectLst/>
                <a:latin typeface="+mn-lt"/>
                <a:ea typeface="+mn-ea"/>
                <a:cs typeface="+mn-cs"/>
              </a:rPr>
              <a:t> for </a:t>
            </a:r>
            <a:r>
              <a:rPr lang="en-US" sz="2000" kern="1200" dirty="0" err="1">
                <a:solidFill>
                  <a:schemeClr val="tx1"/>
                </a:solidFill>
                <a:effectLst/>
                <a:latin typeface="+mn-lt"/>
                <a:ea typeface="+mn-ea"/>
                <a:cs typeface="+mn-cs"/>
              </a:rPr>
              <a:t>OpenZFS</a:t>
            </a:r>
            <a:r>
              <a:rPr lang="en-US" sz="2000" kern="1200" dirty="0">
                <a:solidFill>
                  <a:schemeClr val="tx1"/>
                </a:solidFill>
                <a:effectLst/>
                <a:latin typeface="+mn-lt"/>
                <a:ea typeface="+mn-ea"/>
                <a:cs typeface="+mn-cs"/>
              </a:rPr>
              <a:t> for Linux based workload and,</a:t>
            </a:r>
          </a:p>
          <a:p>
            <a:r>
              <a:rPr lang="en-US" sz="2000" kern="1200" dirty="0">
                <a:solidFill>
                  <a:schemeClr val="tx1"/>
                </a:solidFill>
                <a:effectLst/>
                <a:latin typeface="+mn-lt"/>
                <a:ea typeface="+mn-ea"/>
                <a:cs typeface="+mn-cs"/>
              </a:rPr>
              <a:t>Amazon </a:t>
            </a:r>
            <a:r>
              <a:rPr lang="en-US" sz="2000" kern="1200" dirty="0" err="1">
                <a:solidFill>
                  <a:schemeClr val="tx1"/>
                </a:solidFill>
                <a:effectLst/>
                <a:latin typeface="+mn-lt"/>
                <a:ea typeface="+mn-ea"/>
                <a:cs typeface="+mn-cs"/>
              </a:rPr>
              <a:t>FSx</a:t>
            </a:r>
            <a:r>
              <a:rPr lang="en-US" sz="2000" kern="1200" dirty="0">
                <a:solidFill>
                  <a:schemeClr val="tx1"/>
                </a:solidFill>
                <a:effectLst/>
                <a:latin typeface="+mn-lt"/>
                <a:ea typeface="+mn-ea"/>
                <a:cs typeface="+mn-cs"/>
              </a:rPr>
              <a:t> for </a:t>
            </a:r>
            <a:r>
              <a:rPr lang="en-US" sz="2000" kern="1200" dirty="0" err="1">
                <a:solidFill>
                  <a:schemeClr val="tx1"/>
                </a:solidFill>
                <a:effectLst/>
                <a:latin typeface="+mn-lt"/>
                <a:ea typeface="+mn-ea"/>
                <a:cs typeface="+mn-cs"/>
              </a:rPr>
              <a:t>Lustre</a:t>
            </a:r>
            <a:r>
              <a:rPr lang="en-US" sz="2000" kern="1200" dirty="0">
                <a:solidFill>
                  <a:schemeClr val="tx1"/>
                </a:solidFill>
                <a:effectLst/>
                <a:latin typeface="+mn-lt"/>
                <a:ea typeface="+mn-ea"/>
                <a:cs typeface="+mn-cs"/>
              </a:rPr>
              <a:t> for performance intensive workloads.</a:t>
            </a:r>
            <a:endParaRPr sz="1400" dirty="0"/>
          </a:p>
        </p:txBody>
      </p:sp>
      <p:sp>
        <p:nvSpPr>
          <p:cNvPr id="641" name="Google Shape;641;p9:notes"/>
          <p:cNvSpPr txBox="1">
            <a:spLocks noGrp="1"/>
          </p:cNvSpPr>
          <p:nvPr>
            <p:ph type="sldNum" idx="12"/>
          </p:nvPr>
        </p:nvSpPr>
        <p:spPr>
          <a:xfrm>
            <a:off x="4059181" y="8977133"/>
            <a:ext cx="3105348" cy="472567"/>
          </a:xfrm>
          <a:prstGeom prst="rect">
            <a:avLst/>
          </a:prstGeom>
          <a:noFill/>
          <a:ln>
            <a:noFill/>
          </a:ln>
        </p:spPr>
        <p:txBody>
          <a:bodyPr spcFirstLastPara="1" wrap="square" lIns="94932" tIns="47453" rIns="94932" bIns="47453" anchor="b" anchorCtr="0">
            <a:noAutofit/>
          </a:bodyPr>
          <a:lstStyle/>
          <a:p>
            <a:pPr algn="r">
              <a:buClr>
                <a:srgbClr val="000000"/>
              </a:buClr>
              <a:buSzPts val="1200"/>
            </a:pPr>
            <a:fld id="{00000000-1234-1234-1234-123412341234}" type="slidenum">
              <a:rPr lang="en-US" sz="1200">
                <a:solidFill>
                  <a:srgbClr val="000000"/>
                </a:solidFill>
                <a:latin typeface="Arial"/>
                <a:ea typeface="Arial"/>
                <a:cs typeface="Arial"/>
                <a:sym typeface="Arial"/>
              </a:rPr>
              <a:pPr algn="r">
                <a:buClr>
                  <a:srgbClr val="000000"/>
                </a:buClr>
                <a:buSzPts val="1200"/>
              </a:pPr>
              <a:t>4</a:t>
            </a:fld>
            <a:endParaRPr sz="12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82475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Managing on-premises Network-Attached-Storage (NAS) is complex, costly, and difficult to scale. More and more customers are moving their file storage to AWS to improve agility, reduce cost, and scale faster. Customers also increasingly embrace serverless and containers for modern applications. They need persistent storage as part of the workflow. </a:t>
            </a:r>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5</a:t>
            </a:fld>
            <a:endParaRPr lang="en-US" dirty="0"/>
          </a:p>
        </p:txBody>
      </p:sp>
    </p:spTree>
    <p:extLst>
      <p:ext uri="{BB962C8B-B14F-4D97-AF65-F5344CB8AC3E}">
        <p14:creationId xmlns:p14="http://schemas.microsoft.com/office/powerpoint/2010/main" val="742783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panose="020B0603020204020204" pitchFamily="34" charset="0"/>
                <a:ea typeface="+mn-ea"/>
                <a:cs typeface="+mn-cs"/>
              </a:rPr>
              <a:t>Now lets look at what  our customers are doing and how they leverage our file storage services.  We see three majors trends when it comes to what our customers are doing.</a:t>
            </a:r>
          </a:p>
          <a:p>
            <a:r>
              <a:rPr lang="en-US" sz="1920" b="0" i="0" kern="1200" dirty="0">
                <a:solidFill>
                  <a:schemeClr val="tx1"/>
                </a:solidFill>
                <a:effectLst/>
                <a:latin typeface="Amazon Ember" panose="020B0603020204020204" pitchFamily="34" charset="0"/>
                <a:ea typeface="+mn-ea"/>
                <a:cs typeface="+mn-cs"/>
              </a:rPr>
              <a:t>1/ They are  extending their workloads to cloud for disaster recovery, backup or burst workloads to cloud to leverage the agility and scale at AWS.</a:t>
            </a:r>
          </a:p>
          <a:p>
            <a:r>
              <a:rPr lang="en-US" sz="1920" b="0" i="0" u="sng" kern="1200" dirty="0">
                <a:solidFill>
                  <a:schemeClr val="tx1"/>
                </a:solidFill>
                <a:effectLst/>
                <a:latin typeface="Amazon Ember" panose="020B0603020204020204" pitchFamily="34" charset="0"/>
                <a:ea typeface="+mn-ea"/>
                <a:cs typeface="+mn-cs"/>
              </a:rPr>
              <a:t>2) They are migrating</a:t>
            </a:r>
            <a:r>
              <a:rPr lang="en-US" sz="1920" b="0" i="0" kern="1200" dirty="0">
                <a:solidFill>
                  <a:schemeClr val="tx1"/>
                </a:solidFill>
                <a:effectLst/>
                <a:latin typeface="Amazon Ember" panose="020B0603020204020204" pitchFamily="34" charset="0"/>
                <a:ea typeface="+mn-ea"/>
                <a:cs typeface="+mn-cs"/>
              </a:rPr>
              <a:t> their applications from on-premises to AWS including the persistent storage they use.  </a:t>
            </a:r>
            <a:br>
              <a:rPr lang="en-US" sz="1920" b="0" i="0" kern="1200" dirty="0">
                <a:solidFill>
                  <a:schemeClr val="tx1"/>
                </a:solidFill>
                <a:effectLst/>
                <a:latin typeface="Amazon Ember" panose="020B0603020204020204" pitchFamily="34" charset="0"/>
                <a:ea typeface="+mn-ea"/>
                <a:cs typeface="+mn-cs"/>
              </a:rPr>
            </a:br>
            <a:r>
              <a:rPr lang="en-US" sz="1920" b="0" i="0" kern="1200" dirty="0">
                <a:solidFill>
                  <a:schemeClr val="tx1"/>
                </a:solidFill>
                <a:effectLst/>
                <a:latin typeface="Amazon Ember" panose="020B0603020204020204" pitchFamily="34" charset="0"/>
                <a:ea typeface="+mn-ea"/>
                <a:cs typeface="+mn-cs"/>
              </a:rPr>
              <a:t>3/ They are </a:t>
            </a:r>
            <a:r>
              <a:rPr lang="en-US" sz="1920" b="0" i="0" u="sng" kern="1200" dirty="0">
                <a:solidFill>
                  <a:schemeClr val="tx1"/>
                </a:solidFill>
                <a:effectLst/>
                <a:latin typeface="Amazon Ember" panose="020B0603020204020204" pitchFamily="34" charset="0"/>
                <a:ea typeface="+mn-ea"/>
                <a:cs typeface="+mn-cs"/>
              </a:rPr>
              <a:t>building</a:t>
            </a:r>
            <a:r>
              <a:rPr lang="en-US" sz="1920" b="0" i="0" kern="1200" dirty="0">
                <a:solidFill>
                  <a:schemeClr val="tx1"/>
                </a:solidFill>
                <a:effectLst/>
                <a:latin typeface="Amazon Ember" panose="020B0603020204020204" pitchFamily="34" charset="0"/>
                <a:ea typeface="+mn-ea"/>
                <a:cs typeface="+mn-cs"/>
              </a:rPr>
              <a:t> brand new, cloud native applications using cloud native compute and storage services.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920" b="0" i="0" kern="1200" dirty="0">
              <a:solidFill>
                <a:schemeClr val="tx1"/>
              </a:solidFill>
              <a:effectLst/>
              <a:latin typeface="Amazon Ember" panose="020B0603020204020204" pitchFamily="34" charset="0"/>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920" b="0" i="0" kern="1200" dirty="0">
                <a:solidFill>
                  <a:schemeClr val="tx1"/>
                </a:solidFill>
                <a:effectLst/>
                <a:latin typeface="Amazon Ember" panose="020B0603020204020204" pitchFamily="34" charset="0"/>
                <a:ea typeface="+mn-ea"/>
                <a:cs typeface="+mn-cs"/>
              </a:rPr>
              <a:t>[CLICK]</a:t>
            </a:r>
          </a:p>
          <a:p>
            <a:endParaRPr lang="en-US" sz="1920" b="0" i="0" kern="1200" dirty="0">
              <a:solidFill>
                <a:schemeClr val="tx1"/>
              </a:solidFill>
              <a:effectLst/>
              <a:latin typeface="Amazon Ember" panose="020B0603020204020204" pitchFamily="34" charset="0"/>
              <a:ea typeface="+mn-ea"/>
              <a:cs typeface="+mn-cs"/>
            </a:endParaRPr>
          </a:p>
          <a:p>
            <a:r>
              <a:rPr lang="en-US" sz="1920" b="0" i="0" kern="1200" dirty="0">
                <a:solidFill>
                  <a:schemeClr val="tx1"/>
                </a:solidFill>
                <a:effectLst/>
                <a:latin typeface="Amazon Ember" panose="020B0603020204020204" pitchFamily="34" charset="0"/>
                <a:ea typeface="+mn-ea"/>
                <a:cs typeface="+mn-cs"/>
              </a:rPr>
              <a:t>As you may expect, many existing applications are file based, so file storage is important in every stage of the cloud journey.  File storage is used across all three trends.</a:t>
            </a:r>
          </a:p>
          <a:p>
            <a:endParaRPr lang="en-US" sz="1920" b="0" i="0" kern="1200" dirty="0">
              <a:solidFill>
                <a:schemeClr val="tx1"/>
              </a:solidFill>
              <a:effectLst/>
              <a:latin typeface="Amazon Ember" panose="020B0603020204020204" pitchFamily="34" charset="0"/>
              <a:ea typeface="+mn-ea"/>
              <a:cs typeface="+mn-cs"/>
            </a:endParaRPr>
          </a:p>
          <a:p>
            <a:endParaRPr lang="en-US" sz="1920" b="0" i="0" kern="1200" dirty="0">
              <a:solidFill>
                <a:schemeClr val="tx1"/>
              </a:solidFill>
              <a:effectLst/>
              <a:latin typeface="Amazon Ember" panose="020B0603020204020204" pitchFamily="34" charset="0"/>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6</a:t>
            </a:fld>
            <a:endParaRPr lang="en-US" dirty="0"/>
          </a:p>
        </p:txBody>
      </p:sp>
    </p:spTree>
    <p:extLst>
      <p:ext uri="{BB962C8B-B14F-4D97-AF65-F5344CB8AC3E}">
        <p14:creationId xmlns:p14="http://schemas.microsoft.com/office/powerpoint/2010/main" val="906042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7</a:t>
            </a:fld>
            <a:endParaRPr lang="en-US" dirty="0"/>
          </a:p>
        </p:txBody>
      </p:sp>
    </p:spTree>
    <p:extLst>
      <p:ext uri="{BB962C8B-B14F-4D97-AF65-F5344CB8AC3E}">
        <p14:creationId xmlns:p14="http://schemas.microsoft.com/office/powerpoint/2010/main" val="1859408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sz="18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pPr>
              <a:defRPr/>
            </a:pPr>
            <a:fld id="{F3D3F072-07E4-41A4-AFD8-2DB0D2380816}" type="slidenum">
              <a:rPr lang="en-US" smtClean="0"/>
              <a:pPr>
                <a:defRPr/>
              </a:pPr>
              <a:t>8</a:t>
            </a:fld>
            <a:endParaRPr lang="en-US" dirty="0"/>
          </a:p>
        </p:txBody>
      </p:sp>
    </p:spTree>
    <p:extLst>
      <p:ext uri="{BB962C8B-B14F-4D97-AF65-F5344CB8AC3E}">
        <p14:creationId xmlns:p14="http://schemas.microsoft.com/office/powerpoint/2010/main" val="130684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11</a:t>
            </a:fld>
            <a:endParaRPr lang="en-US" dirty="0"/>
          </a:p>
        </p:txBody>
      </p:sp>
    </p:spTree>
    <p:extLst>
      <p:ext uri="{BB962C8B-B14F-4D97-AF65-F5344CB8AC3E}">
        <p14:creationId xmlns:p14="http://schemas.microsoft.com/office/powerpoint/2010/main" val="4065139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FEBF37-8DC5-4F02-9AE8-15DC0CC785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EB0D75B9-AF51-48D6-94AF-EA3F31F3AC7B}"/>
              </a:ext>
            </a:extLst>
          </p:cNvPr>
          <p:cNvSpPr>
            <a:spLocks noGrp="1"/>
          </p:cNvSpPr>
          <p:nvPr>
            <p:ph type="body" sz="quarter" idx="10" hasCustomPrompt="1"/>
          </p:nvPr>
        </p:nvSpPr>
        <p:spPr>
          <a:xfrm>
            <a:off x="549274" y="3771900"/>
            <a:ext cx="4445001" cy="313135"/>
          </a:xfrm>
        </p:spPr>
        <p:txBody>
          <a:bodyPr rIns="0" bIns="45720"/>
          <a:lstStyle>
            <a:lvl1pPr marL="0" indent="0" algn="l">
              <a:buNone/>
              <a:defRPr sz="1400" cap="all" spc="600" baseline="0"/>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Location | Month DD, </a:t>
            </a:r>
            <a:r>
              <a:rPr lang="en-US" dirty="0" err="1"/>
              <a:t>YYYY</a:t>
            </a:r>
            <a:endParaRPr lang="en-US" dirty="0"/>
          </a:p>
        </p:txBody>
      </p:sp>
      <p:pic>
        <p:nvPicPr>
          <p:cNvPr id="3" name="Picture 2">
            <a:extLst>
              <a:ext uri="{FF2B5EF4-FFF2-40B4-BE49-F238E27FC236}">
                <a16:creationId xmlns:a16="http://schemas.microsoft.com/office/drawing/2014/main" id="{FF034E58-392E-4519-91C7-51C026FF90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150" t="19458" r="12709" b="21065"/>
          <a:stretch/>
        </p:blipFill>
        <p:spPr>
          <a:xfrm>
            <a:off x="209549" y="2486024"/>
            <a:ext cx="5124453" cy="1114425"/>
          </a:xfrm>
          <a:prstGeom prst="rect">
            <a:avLst/>
          </a:prstGeom>
        </p:spPr>
      </p:pic>
    </p:spTree>
    <p:extLst>
      <p:ext uri="{BB962C8B-B14F-4D97-AF65-F5344CB8AC3E}">
        <p14:creationId xmlns:p14="http://schemas.microsoft.com/office/powerpoint/2010/main" val="49431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23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a:xfrm>
            <a:off x="304800" y="1487488"/>
            <a:ext cx="11582400" cy="4722812"/>
          </a:xfrm>
        </p:spPr>
        <p:txBody>
          <a:bodyPr/>
          <a:lstStyle>
            <a:lvl1pPr marL="0" indent="0">
              <a:buNone/>
              <a:defRPr sz="2800"/>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277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36" userDrawn="1">
          <p15:clr>
            <a:srgbClr val="FBAE40"/>
          </p15:clr>
        </p15:guide>
        <p15:guide id="4"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04800" y="1487489"/>
            <a:ext cx="5621867" cy="4722811"/>
          </a:xfrm>
          <a:prstGeom prst="rect">
            <a:avLst/>
          </a:prstGeom>
        </p:spPr>
        <p:txBody>
          <a:bodyPr rtlCol="0"/>
          <a:lstStyle>
            <a:lvl1pPr>
              <a:spcBef>
                <a:spcPts val="0"/>
              </a:spcBef>
              <a:spcAft>
                <a:spcPts val="1200"/>
              </a:spcAft>
              <a:defRPr sz="2800" baseline="0">
                <a:solidFill>
                  <a:schemeClr val="tx1"/>
                </a:solidFill>
              </a:defRPr>
            </a:lvl1pPr>
            <a:lvl2pPr>
              <a:spcBef>
                <a:spcPts val="0"/>
              </a:spcBef>
              <a:spcAft>
                <a:spcPts val="1200"/>
              </a:spcAft>
              <a:defRPr sz="2400">
                <a:solidFill>
                  <a:schemeClr val="tx1"/>
                </a:solidFill>
              </a:defRPr>
            </a:lvl2pPr>
            <a:lvl3pPr>
              <a:spcBef>
                <a:spcPts val="0"/>
              </a:spcBef>
              <a:spcAft>
                <a:spcPts val="1200"/>
              </a:spcAft>
              <a:defRPr sz="2000">
                <a:solidFill>
                  <a:schemeClr val="tx1"/>
                </a:solidFill>
              </a:defRPr>
            </a:lvl3pPr>
            <a:lvl4pPr>
              <a:spcAft>
                <a:spcPts val="667"/>
              </a:spcAft>
              <a:defRPr/>
            </a:lvl4pPr>
            <a:lvl5pPr>
              <a:spcAft>
                <a:spcPts val="667"/>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304800" y="244286"/>
            <a:ext cx="5621867" cy="72389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image</a:t>
            </a:r>
          </a:p>
        </p:txBody>
      </p:sp>
      <p:sp>
        <p:nvSpPr>
          <p:cNvPr id="7" name="Picture Placeholder 6">
            <a:extLst>
              <a:ext uri="{FF2B5EF4-FFF2-40B4-BE49-F238E27FC236}">
                <a16:creationId xmlns:a16="http://schemas.microsoft.com/office/drawing/2014/main" id="{A8E37B85-F7E0-4EBB-9ACC-8142C9A146A0}"/>
              </a:ext>
            </a:extLst>
          </p:cNvPr>
          <p:cNvSpPr>
            <a:spLocks noGrp="1"/>
          </p:cNvSpPr>
          <p:nvPr>
            <p:ph type="pic" sz="quarter" idx="10" hasCustomPrompt="1"/>
          </p:nvPr>
        </p:nvSpPr>
        <p:spPr bwMode="invGray">
          <a:xfrm>
            <a:off x="6265333" y="0"/>
            <a:ext cx="5926667" cy="6858000"/>
          </a:xfrm>
          <a:noFill/>
        </p:spPr>
        <p:txBody>
          <a:bodyPr anchor="ctr">
            <a:noAutofit/>
          </a:bodyPr>
          <a:lstStyle>
            <a:lvl1pPr marL="0" indent="0" algn="ctr">
              <a:buNone/>
              <a:defRPr/>
            </a:lvl1pPr>
          </a:lstStyle>
          <a:p>
            <a:r>
              <a:rPr lang="en-AU" dirty="0"/>
              <a:t>Click to insert image</a:t>
            </a:r>
          </a:p>
        </p:txBody>
      </p:sp>
    </p:spTree>
    <p:extLst>
      <p:ext uri="{BB962C8B-B14F-4D97-AF65-F5344CB8AC3E}">
        <p14:creationId xmlns:p14="http://schemas.microsoft.com/office/powerpoint/2010/main" val="23133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Enter bulleted slide content, or click icon to add media</a:t>
            </a:r>
          </a:p>
          <a:p>
            <a:pPr lvl="1"/>
            <a:r>
              <a:rPr lang="en-US" dirty="0"/>
              <a:t>Second level</a:t>
            </a:r>
          </a:p>
          <a:p>
            <a:pPr lvl="2"/>
            <a:r>
              <a:rPr lang="en-US" dirty="0"/>
              <a:t>Third level </a:t>
            </a:r>
          </a:p>
          <a:p>
            <a:pPr lvl="3"/>
            <a:r>
              <a:rPr lang="en-US" dirty="0"/>
              <a:t>Fourth level</a:t>
            </a:r>
          </a:p>
          <a:p>
            <a:pPr lvl="4"/>
            <a:r>
              <a:rPr lang="en-US" dirty="0"/>
              <a:t>Fifth level</a:t>
            </a:r>
          </a:p>
        </p:txBody>
      </p:sp>
    </p:spTree>
    <p:extLst>
      <p:ext uri="{BB962C8B-B14F-4D97-AF65-F5344CB8AC3E}">
        <p14:creationId xmlns:p14="http://schemas.microsoft.com/office/powerpoint/2010/main" val="419258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36">
          <p15:clr>
            <a:srgbClr val="FBAE40"/>
          </p15:clr>
        </p15:guide>
        <p15:guide id="4"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a:xfrm>
            <a:off x="304800" y="244286"/>
            <a:ext cx="11582400" cy="723899"/>
          </a:xfrm>
        </p:spPr>
        <p:txBody>
          <a:bodyPr/>
          <a:lstStyle>
            <a:lvl1pPr>
              <a:defRPr/>
            </a:lvl1pPr>
          </a:lstStyle>
          <a:p>
            <a:r>
              <a:rPr lang="en-US" dirty="0"/>
              <a:t>Title, subtitle, and content layout </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a:xfrm>
            <a:off x="304800" y="1714499"/>
            <a:ext cx="11582400" cy="4495801"/>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76CA2EF-C308-4FED-A3F9-CC97B9497927}"/>
              </a:ext>
            </a:extLst>
          </p:cNvPr>
          <p:cNvSpPr>
            <a:spLocks noGrp="1"/>
          </p:cNvSpPr>
          <p:nvPr>
            <p:ph type="body" sz="quarter" idx="10" hasCustomPrompt="1"/>
          </p:nvPr>
        </p:nvSpPr>
        <p:spPr>
          <a:xfrm>
            <a:off x="304800" y="990600"/>
            <a:ext cx="11582400" cy="274320"/>
          </a:xfrm>
        </p:spPr>
        <p:txBody>
          <a:bodyPr/>
          <a:lstStyle>
            <a:lvl1pPr marL="0" indent="0">
              <a:buNone/>
              <a:defRPr sz="1200" b="1" cap="all" spc="300" baseline="0">
                <a:solidFill>
                  <a:schemeClr val="accent6"/>
                </a:solidFill>
              </a:defRPr>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Enter subtitle here</a:t>
            </a:r>
          </a:p>
        </p:txBody>
      </p:sp>
    </p:spTree>
    <p:extLst>
      <p:ext uri="{BB962C8B-B14F-4D97-AF65-F5344CB8AC3E}">
        <p14:creationId xmlns:p14="http://schemas.microsoft.com/office/powerpoint/2010/main" val="131523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080" userDrawn="1">
          <p15:clr>
            <a:srgbClr val="FBAE40"/>
          </p15:clr>
        </p15:guide>
        <p15:guide id="4" pos="3840">
          <p15:clr>
            <a:srgbClr val="FBAE40"/>
          </p15:clr>
        </p15:guide>
        <p15:guide id="5" orient="horz" pos="624" userDrawn="1">
          <p15:clr>
            <a:srgbClr val="FBAE40"/>
          </p15:clr>
        </p15:guide>
        <p15:guide id="6" orient="horz" pos="936" userDrawn="1">
          <p15:clr>
            <a:srgbClr val="9FCC3B"/>
          </p15:clr>
        </p15:guide>
        <p15:guide id="7" orient="horz" pos="127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a:xfrm>
            <a:off x="304800" y="244286"/>
            <a:ext cx="11582400" cy="723899"/>
          </a:xfrm>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a:xfrm>
            <a:off x="304800" y="1714499"/>
            <a:ext cx="11582400" cy="4495801"/>
          </a:xfrm>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Enter slide content,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76CA2EF-C308-4FED-A3F9-CC97B9497927}"/>
              </a:ext>
            </a:extLst>
          </p:cNvPr>
          <p:cNvSpPr>
            <a:spLocks noGrp="1"/>
          </p:cNvSpPr>
          <p:nvPr>
            <p:ph type="body" sz="quarter" idx="10" hasCustomPrompt="1"/>
          </p:nvPr>
        </p:nvSpPr>
        <p:spPr>
          <a:xfrm>
            <a:off x="304800" y="990600"/>
            <a:ext cx="11582400" cy="274320"/>
          </a:xfrm>
        </p:spPr>
        <p:txBody>
          <a:bodyPr/>
          <a:lstStyle>
            <a:lvl1pPr marL="0" indent="0">
              <a:buNone/>
              <a:defRPr sz="1200" b="1" cap="all" spc="300" baseline="0">
                <a:solidFill>
                  <a:schemeClr val="accent6"/>
                </a:solidFill>
              </a:defRPr>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Enter subtitle here</a:t>
            </a:r>
          </a:p>
        </p:txBody>
      </p:sp>
    </p:spTree>
    <p:extLst>
      <p:ext uri="{BB962C8B-B14F-4D97-AF65-F5344CB8AC3E}">
        <p14:creationId xmlns:p14="http://schemas.microsoft.com/office/powerpoint/2010/main" val="173400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080">
          <p15:clr>
            <a:srgbClr val="FBAE40"/>
          </p15:clr>
        </p15:guide>
        <p15:guide id="4" pos="3840">
          <p15:clr>
            <a:srgbClr val="FBAE40"/>
          </p15:clr>
        </p15:guide>
        <p15:guide id="5" orient="horz" pos="624" userDrawn="1">
          <p15:clr>
            <a:srgbClr val="FBAE40"/>
          </p15:clr>
        </p15:guide>
        <p15:guide id="6" orient="horz" pos="936" userDrawn="1">
          <p15:clr>
            <a:srgbClr val="9FCC3B"/>
          </p15:clr>
        </p15:guide>
        <p15:guide id="7" orient="horz" pos="127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DE2227-CCC7-4C55-BD11-3687F2F6F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485900"/>
            <a:ext cx="5676900" cy="47244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485900"/>
            <a:ext cx="5676900" cy="47244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06AB808E-5B45-4E6F-BAB5-EF14E9DF4552}"/>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4914441E-6FB8-4FBA-91F6-18F98B4B6D63}"/>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32031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orient="horz" pos="936" userDrawn="1">
          <p15:clr>
            <a:srgbClr val="FBAE40"/>
          </p15:clr>
        </p15:guide>
        <p15:guide id="3" pos="3768" userDrawn="1">
          <p15:clr>
            <a:srgbClr val="FBAE40"/>
          </p15:clr>
        </p15:guide>
        <p15:guide id="4"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AA157D-DC39-41BB-ACD2-FDEB67DEE1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E6B65B4C-4D90-4679-90C6-A3CBD8BE9E7C}"/>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3" name="TextBox 3">
            <a:extLst>
              <a:ext uri="{FF2B5EF4-FFF2-40B4-BE49-F238E27FC236}">
                <a16:creationId xmlns:a16="http://schemas.microsoft.com/office/drawing/2014/main" id="{7BEAE5AE-A6AC-4AA6-B5DF-5D9966B5EF2A}"/>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714500"/>
            <a:ext cx="5676900" cy="44958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714500"/>
            <a:ext cx="5676900" cy="44958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6DF32B9E-48C9-4795-BEF7-8D91FA0F441A}"/>
              </a:ext>
            </a:extLst>
          </p:cNvPr>
          <p:cNvSpPr>
            <a:spLocks noGrp="1"/>
          </p:cNvSpPr>
          <p:nvPr>
            <p:ph type="body" sz="quarter" idx="10" hasCustomPrompt="1"/>
          </p:nvPr>
        </p:nvSpPr>
        <p:spPr>
          <a:xfrm>
            <a:off x="304800" y="990600"/>
            <a:ext cx="11582400" cy="273424"/>
          </a:xfrm>
        </p:spPr>
        <p:txBody>
          <a:bodyPr/>
          <a:lstStyle>
            <a:lvl1pPr marL="0" indent="0">
              <a:buNone/>
              <a:defRPr sz="1200" b="1" cap="all" spc="300" baseline="0">
                <a:solidFill>
                  <a:schemeClr val="accent6"/>
                </a:solidFill>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Enter subtitle here</a:t>
            </a:r>
          </a:p>
        </p:txBody>
      </p:sp>
    </p:spTree>
    <p:extLst>
      <p:ext uri="{BB962C8B-B14F-4D97-AF65-F5344CB8AC3E}">
        <p14:creationId xmlns:p14="http://schemas.microsoft.com/office/powerpoint/2010/main" val="240703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1080" userDrawn="1">
          <p15:clr>
            <a:srgbClr val="FBAE40"/>
          </p15:clr>
        </p15:guide>
        <p15:guide id="3" pos="3768">
          <p15:clr>
            <a:srgbClr val="FBAE40"/>
          </p15:clr>
        </p15:guide>
        <p15:guide id="4" pos="3912">
          <p15:clr>
            <a:srgbClr val="FBAE40"/>
          </p15:clr>
        </p15:guide>
        <p15:guide id="5" orient="horz" pos="624" userDrawn="1">
          <p15:clr>
            <a:srgbClr val="FBAE40"/>
          </p15:clr>
        </p15:guide>
        <p15:guide id="6" orient="horz" pos="936" userDrawn="1">
          <p15:clr>
            <a:srgbClr val="9FCC3B"/>
          </p15:clr>
        </p15:guide>
        <p15:guide id="7" orient="horz" pos="127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7058F7-2C88-4342-894D-84A9247A4A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485900"/>
            <a:ext cx="5676900" cy="4724400"/>
          </a:xfrm>
        </p:spPr>
        <p:txBody>
          <a:bodyPr rIns="0"/>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485900"/>
            <a:ext cx="5676900" cy="4724400"/>
          </a:xfrm>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493445A8-6C4C-407D-A476-43E1859EE63A}"/>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3" name="TextBox 3">
            <a:extLst>
              <a:ext uri="{FF2B5EF4-FFF2-40B4-BE49-F238E27FC236}">
                <a16:creationId xmlns:a16="http://schemas.microsoft.com/office/drawing/2014/main" id="{3852E355-2FE0-498A-AC79-D6D9240DD786}"/>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6211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936">
          <p15:clr>
            <a:srgbClr val="FBAE40"/>
          </p15:clr>
        </p15:guide>
        <p15:guide id="3" pos="3768">
          <p15:clr>
            <a:srgbClr val="FBAE40"/>
          </p15:clr>
        </p15:guide>
        <p15:guide id="4" pos="39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1B90874-6B31-4ABF-B07F-241447E733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714500"/>
            <a:ext cx="5676900" cy="4495800"/>
          </a:xfrm>
        </p:spPr>
        <p:txBody>
          <a:bodyPr rIns="0"/>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714500"/>
            <a:ext cx="5676900" cy="4495800"/>
          </a:xfrm>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6DF32B9E-48C9-4795-BEF7-8D91FA0F441A}"/>
              </a:ext>
            </a:extLst>
          </p:cNvPr>
          <p:cNvSpPr>
            <a:spLocks noGrp="1"/>
          </p:cNvSpPr>
          <p:nvPr>
            <p:ph type="body" sz="quarter" idx="10" hasCustomPrompt="1"/>
          </p:nvPr>
        </p:nvSpPr>
        <p:spPr>
          <a:xfrm>
            <a:off x="304800" y="990600"/>
            <a:ext cx="11582400" cy="273424"/>
          </a:xfrm>
        </p:spPr>
        <p:txBody>
          <a:bodyPr/>
          <a:lstStyle>
            <a:lvl1pPr marL="0" indent="0">
              <a:buNone/>
              <a:defRPr sz="1200" b="1" cap="all" spc="300" baseline="0">
                <a:solidFill>
                  <a:schemeClr val="accent6"/>
                </a:solidFill>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Enter subtitle here</a:t>
            </a:r>
          </a:p>
        </p:txBody>
      </p:sp>
      <p:pic>
        <p:nvPicPr>
          <p:cNvPr id="12" name="Picture 11">
            <a:extLst>
              <a:ext uri="{FF2B5EF4-FFF2-40B4-BE49-F238E27FC236}">
                <a16:creationId xmlns:a16="http://schemas.microsoft.com/office/drawing/2014/main" id="{E73DADCF-F74C-4499-91B7-8279A88CF01F}"/>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3" name="TextBox 3">
            <a:extLst>
              <a:ext uri="{FF2B5EF4-FFF2-40B4-BE49-F238E27FC236}">
                <a16:creationId xmlns:a16="http://schemas.microsoft.com/office/drawing/2014/main" id="{F63D8BFA-307F-49C8-A449-BD5F1FE434B0}"/>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42845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1080">
          <p15:clr>
            <a:srgbClr val="FBAE40"/>
          </p15:clr>
        </p15:guide>
        <p15:guide id="3" pos="3768">
          <p15:clr>
            <a:srgbClr val="FBAE40"/>
          </p15:clr>
        </p15:guide>
        <p15:guide id="4" pos="3912">
          <p15:clr>
            <a:srgbClr val="FBAE40"/>
          </p15:clr>
        </p15:guide>
        <p15:guide id="5" orient="horz" pos="624" userDrawn="1">
          <p15:clr>
            <a:srgbClr val="FBAE40"/>
          </p15:clr>
        </p15:guide>
        <p15:guide id="6" orient="horz" pos="936" userDrawn="1">
          <p15:clr>
            <a:srgbClr val="9FCC3B"/>
          </p15:clr>
        </p15:guide>
        <p15:guide id="7" orient="horz" pos="127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A7DE5C-A1F4-4999-9AA2-BF7DF057E2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p:txBody>
          <a:bodyPr/>
          <a:lstStyle>
            <a:lvl1pPr>
              <a:defRPr/>
            </a:lvl1pPr>
          </a:lstStyle>
          <a:p>
            <a:r>
              <a:rPr lang="en-US"/>
              <a:t>Code layout</a:t>
            </a:r>
            <a:endParaRPr lang="en-US" dirty="0"/>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p:txBody>
          <a:bodyPr/>
          <a:lstStyle>
            <a:lvl1pPr marL="0" indent="0">
              <a:spcAft>
                <a:spcPts val="600"/>
              </a:spcAft>
              <a:buNone/>
              <a:defRPr sz="1800">
                <a:latin typeface="Lucida Console" panose="020B0609040504020204" pitchFamily="49" charset="0"/>
              </a:defRPr>
            </a:lvl1pPr>
            <a:lvl2pPr marL="402336" indent="0">
              <a:spcAft>
                <a:spcPts val="600"/>
              </a:spcAft>
              <a:buNone/>
              <a:defRPr sz="1800">
                <a:latin typeface="Lucida Console" panose="020B0609040504020204" pitchFamily="49" charset="0"/>
              </a:defRPr>
            </a:lvl2pPr>
            <a:lvl3pPr marL="667512" indent="0">
              <a:buNone/>
              <a:defRPr sz="1800">
                <a:latin typeface="Lucida Console" panose="020B0609040504020204" pitchFamily="49" charset="0"/>
              </a:defRPr>
            </a:lvl3pPr>
            <a:lvl4pPr marL="941832" indent="0">
              <a:buNone/>
              <a:defRPr sz="1800">
                <a:latin typeface="Lucida Console" panose="020B0609040504020204" pitchFamily="49" charset="0"/>
              </a:defRPr>
            </a:lvl4pPr>
            <a:lvl5pPr marL="1207008" indent="0">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1355360F-40B3-426F-8505-717344324F91}"/>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2" name="TextBox 3">
            <a:extLst>
              <a:ext uri="{FF2B5EF4-FFF2-40B4-BE49-F238E27FC236}">
                <a16:creationId xmlns:a16="http://schemas.microsoft.com/office/drawing/2014/main" id="{7D7B210F-A27A-4F31-A1B9-5B9B997342EE}"/>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40455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36">
          <p15:clr>
            <a:srgbClr val="FBAE40"/>
          </p15:clr>
        </p15:guide>
        <p15:guide id="4"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A0735A-F6CF-4B98-8532-D70ECE04B1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322916" y="2400300"/>
            <a:ext cx="9144000" cy="1865508"/>
          </a:xfrm>
        </p:spPr>
        <p:txBody>
          <a:bodyPr rIns="0" anchor="t"/>
          <a:lstStyle>
            <a:lvl1pPr algn="l">
              <a:defRPr sz="4400" baseline="0"/>
            </a:lvl1pPr>
          </a:lstStyle>
          <a:p>
            <a:r>
              <a:rPr lang="en-US" dirty="0"/>
              <a:t>Enter session title</a:t>
            </a:r>
          </a:p>
        </p:txBody>
      </p:sp>
      <p:sp>
        <p:nvSpPr>
          <p:cNvPr id="3" name="Subtitle 2">
            <a:extLst>
              <a:ext uri="{FF2B5EF4-FFF2-40B4-BE49-F238E27FC236}">
                <a16:creationId xmlns:a16="http://schemas.microsoft.com/office/drawing/2014/main" id="{A029E2E6-F74F-43F5-BD71-EB22E49D35A2}"/>
              </a:ext>
            </a:extLst>
          </p:cNvPr>
          <p:cNvSpPr>
            <a:spLocks noGrp="1"/>
          </p:cNvSpPr>
          <p:nvPr>
            <p:ph type="subTitle" idx="1" hasCustomPrompt="1"/>
          </p:nvPr>
        </p:nvSpPr>
        <p:spPr>
          <a:xfrm>
            <a:off x="322916" y="1990726"/>
            <a:ext cx="9144000" cy="255587"/>
          </a:xfrm>
        </p:spPr>
        <p:txBody>
          <a:bodyPr/>
          <a:lstStyle>
            <a:lvl1pPr marL="0" indent="0" algn="l">
              <a:buNone/>
              <a:defRPr sz="1200" b="1" cap="all" spc="3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Legal text placeholder (for copyeditor use only)</a:t>
            </a:r>
          </a:p>
        </p:txBody>
      </p:sp>
      <p:sp>
        <p:nvSpPr>
          <p:cNvPr id="9" name="Text Placeholder 8">
            <a:extLst>
              <a:ext uri="{FF2B5EF4-FFF2-40B4-BE49-F238E27FC236}">
                <a16:creationId xmlns:a16="http://schemas.microsoft.com/office/drawing/2014/main" id="{F8547820-8998-4C95-B7C0-AB60769A36D8}"/>
              </a:ext>
            </a:extLst>
          </p:cNvPr>
          <p:cNvSpPr>
            <a:spLocks noGrp="1"/>
          </p:cNvSpPr>
          <p:nvPr>
            <p:ph type="body" sz="quarter" idx="10" hasCustomPrompt="1"/>
          </p:nvPr>
        </p:nvSpPr>
        <p:spPr>
          <a:xfrm>
            <a:off x="322916" y="4692845"/>
            <a:ext cx="9144000" cy="336356"/>
          </a:xfrm>
        </p:spPr>
        <p:txBody>
          <a:bodyPr/>
          <a:lstStyle>
            <a:lvl1pPr marL="0" indent="0">
              <a:buNone/>
              <a:defRPr sz="2000" b="0" cap="none" spc="0" baseline="0">
                <a:solidFill>
                  <a:schemeClr val="tx1"/>
                </a:solidFill>
              </a:defRPr>
            </a:lvl1pPr>
          </a:lstStyle>
          <a:p>
            <a:pPr lvl="0"/>
            <a:r>
              <a:rPr lang="en-US" dirty="0"/>
              <a:t>Speaker name (and pronouns)</a:t>
            </a:r>
          </a:p>
        </p:txBody>
      </p:sp>
      <p:sp>
        <p:nvSpPr>
          <p:cNvPr id="10" name="Text Placeholder 8">
            <a:extLst>
              <a:ext uri="{FF2B5EF4-FFF2-40B4-BE49-F238E27FC236}">
                <a16:creationId xmlns:a16="http://schemas.microsoft.com/office/drawing/2014/main" id="{E6D5B08A-F46B-4164-9F43-E3D021A61C00}"/>
              </a:ext>
            </a:extLst>
          </p:cNvPr>
          <p:cNvSpPr>
            <a:spLocks noGrp="1"/>
          </p:cNvSpPr>
          <p:nvPr>
            <p:ph type="body" sz="quarter" idx="11" hasCustomPrompt="1"/>
          </p:nvPr>
        </p:nvSpPr>
        <p:spPr>
          <a:xfrm>
            <a:off x="322916" y="1454793"/>
            <a:ext cx="9144000" cy="254717"/>
          </a:xfrm>
        </p:spPr>
        <p:txBody>
          <a:bodyPr/>
          <a:lstStyle>
            <a:lvl1pPr marL="0" indent="0">
              <a:buNone/>
              <a:defRPr sz="1200" b="1" cap="all" spc="300" baseline="0">
                <a:solidFill>
                  <a:schemeClr val="accent6"/>
                </a:solidFill>
                <a:latin typeface="+mn-lt"/>
              </a:defRPr>
            </a:lvl1pPr>
          </a:lstStyle>
          <a:p>
            <a:pPr lvl="0"/>
            <a:r>
              <a:rPr lang="en-US" dirty="0"/>
              <a:t>Enter Session ID</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322916" y="5029200"/>
            <a:ext cx="9144000" cy="801688"/>
          </a:xfrm>
        </p:spPr>
        <p:txBody>
          <a:bodyPr/>
          <a:lstStyle>
            <a:lvl1pPr marL="0" indent="0">
              <a:spcAft>
                <a:spcPts val="300"/>
              </a:spcAft>
              <a:buNone/>
              <a:defRPr sz="1600"/>
            </a:lvl1pPr>
            <a:lvl2pPr marL="365760" indent="0">
              <a:buNone/>
              <a:defRPr sz="2400"/>
            </a:lvl2pPr>
            <a:lvl3pPr marL="777240" indent="0">
              <a:buNone/>
              <a:defRPr sz="2400"/>
            </a:lvl3pPr>
            <a:lvl4pPr marL="1051560" indent="0">
              <a:buNone/>
              <a:defRPr sz="2400"/>
            </a:lvl4pPr>
            <a:lvl5pPr marL="1051560" indent="0">
              <a:buNone/>
              <a:defRPr sz="2400"/>
            </a:lvl5pPr>
          </a:lstStyle>
          <a:p>
            <a:pPr lvl="0"/>
            <a:r>
              <a:rPr lang="en-US" dirty="0"/>
              <a:t>Job title</a:t>
            </a:r>
            <a:br>
              <a:rPr lang="en-US" dirty="0"/>
            </a:br>
            <a:r>
              <a:rPr lang="en-US" dirty="0"/>
              <a:t>Company</a:t>
            </a:r>
          </a:p>
        </p:txBody>
      </p:sp>
      <p:pic>
        <p:nvPicPr>
          <p:cNvPr id="13" name="Picture 12">
            <a:extLst>
              <a:ext uri="{FF2B5EF4-FFF2-40B4-BE49-F238E27FC236}">
                <a16:creationId xmlns:a16="http://schemas.microsoft.com/office/drawing/2014/main" id="{A3BF3270-8A43-4991-B514-44716452328F}"/>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7" name="TextBox 3">
            <a:extLst>
              <a:ext uri="{FF2B5EF4-FFF2-40B4-BE49-F238E27FC236}">
                <a16:creationId xmlns:a16="http://schemas.microsoft.com/office/drawing/2014/main" id="{AF49227E-B0F8-44B6-A426-76A9E49885B8}"/>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34897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1632" userDrawn="1">
          <p15:clr>
            <a:srgbClr val="FBAE40"/>
          </p15:clr>
        </p15:guide>
        <p15:guide id="2" orient="horz" pos="912" userDrawn="1">
          <p15:clr>
            <a:srgbClr val="FBAE40"/>
          </p15:clr>
        </p15:guide>
        <p15:guide id="3" orient="horz" pos="1248" userDrawn="1">
          <p15:clr>
            <a:srgbClr val="FBAE40"/>
          </p15:clr>
        </p15:guide>
        <p15:guide id="4" orient="horz" pos="2952" userDrawn="1">
          <p15:clr>
            <a:srgbClr val="FBAE40"/>
          </p15:clr>
        </p15:guide>
        <p15:guide id="5" orient="horz" pos="316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08B9209-4C7C-4ACC-8549-E6C417929B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Code layout, two-columns</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485900"/>
            <a:ext cx="5676900" cy="4727604"/>
          </a:xfrm>
        </p:spPr>
        <p:txBody>
          <a:bodyPr/>
          <a:lstStyle>
            <a:lvl1pPr marL="0" indent="0">
              <a:spcAft>
                <a:spcPts val="600"/>
              </a:spcAft>
              <a:buNone/>
              <a:defRPr sz="1800">
                <a:latin typeface="Lucida Console" panose="020B0609040504020204" pitchFamily="49" charset="0"/>
              </a:defRPr>
            </a:lvl1pPr>
            <a:lvl2pPr marL="402336" indent="0">
              <a:spcAft>
                <a:spcPts val="600"/>
              </a:spcAft>
              <a:buNone/>
              <a:defRPr sz="1800">
                <a:latin typeface="Lucida Console" panose="020B0609040504020204" pitchFamily="49" charset="0"/>
              </a:defRPr>
            </a:lvl2pPr>
            <a:lvl3pPr marL="667512" indent="0">
              <a:buNone/>
              <a:defRPr sz="1800">
                <a:latin typeface="Lucida Console" panose="020B0609040504020204" pitchFamily="49" charset="0"/>
              </a:defRPr>
            </a:lvl3pPr>
            <a:lvl4pPr marL="941832" indent="0">
              <a:buNone/>
              <a:defRPr sz="1800">
                <a:latin typeface="Lucida Console" panose="020B0609040504020204" pitchFamily="49" charset="0"/>
              </a:defRPr>
            </a:lvl4pPr>
            <a:lvl5pPr marL="1207008" indent="0">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485900"/>
            <a:ext cx="5676900" cy="4724400"/>
          </a:xfrm>
        </p:spPr>
        <p:txBody>
          <a:bodyPr/>
          <a:lstStyle>
            <a:lvl1pPr marL="0" indent="0">
              <a:spcAft>
                <a:spcPts val="600"/>
              </a:spcAft>
              <a:buNone/>
              <a:defRPr sz="1800">
                <a:latin typeface="Lucida Console" panose="020B0609040504020204" pitchFamily="49" charset="0"/>
              </a:defRPr>
            </a:lvl1pPr>
            <a:lvl2pPr marL="402336" indent="0">
              <a:spcAft>
                <a:spcPts val="600"/>
              </a:spcAft>
              <a:buNone/>
              <a:defRPr sz="1800">
                <a:latin typeface="Lucida Console" panose="020B0609040504020204" pitchFamily="49" charset="0"/>
              </a:defRPr>
            </a:lvl2pPr>
            <a:lvl3pPr marL="667512" indent="0">
              <a:buNone/>
              <a:defRPr sz="1800">
                <a:latin typeface="Lucida Console" panose="020B0609040504020204" pitchFamily="49" charset="0"/>
              </a:defRPr>
            </a:lvl3pPr>
            <a:lvl4pPr marL="941832" indent="0">
              <a:buNone/>
              <a:defRPr sz="1800">
                <a:latin typeface="Lucida Console" panose="020B0609040504020204" pitchFamily="49" charset="0"/>
              </a:defRPr>
            </a:lvl4pPr>
            <a:lvl5pPr marL="1207008" indent="0">
              <a:buNone/>
              <a:defRPr sz="1800">
                <a:latin typeface="Lucida Console" panose="020B0609040504020204" pitchFamily="49" charset="0"/>
              </a:defRPr>
            </a:lvl5pPr>
          </a:lstStyle>
          <a:p>
            <a:pPr lvl="0"/>
            <a:r>
              <a:rPr lang="en-US" dirty="0"/>
              <a:t>Type or paste plain-text code here, or click icon to add imagen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4698F0AA-C8FD-4CDA-A85E-7449EBCA2BE1}"/>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2" name="TextBox 3">
            <a:extLst>
              <a:ext uri="{FF2B5EF4-FFF2-40B4-BE49-F238E27FC236}">
                <a16:creationId xmlns:a16="http://schemas.microsoft.com/office/drawing/2014/main" id="{CEA620B9-B916-48D3-BFA6-9926189BE5FE}"/>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8434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936">
          <p15:clr>
            <a:srgbClr val="FBAE40"/>
          </p15:clr>
        </p15:guide>
        <p15:guide id="3" pos="3768">
          <p15:clr>
            <a:srgbClr val="FBAE40"/>
          </p15:clr>
        </p15:guide>
        <p15:guide id="4" pos="39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4854-5BE6-4EAD-8CDA-183F4E411B23}"/>
              </a:ext>
            </a:extLst>
          </p:cNvPr>
          <p:cNvSpPr>
            <a:spLocks noGrp="1"/>
          </p:cNvSpPr>
          <p:nvPr>
            <p:ph type="title" hasCustomPrompt="1"/>
          </p:nvPr>
        </p:nvSpPr>
        <p:spPr>
          <a:xfrm>
            <a:off x="1130072" y="1836512"/>
            <a:ext cx="8189913" cy="2216466"/>
          </a:xfrm>
        </p:spPr>
        <p:txBody>
          <a:bodyPr/>
          <a:lstStyle>
            <a:lvl1pPr marL="0" indent="0">
              <a:defRPr sz="4400"/>
            </a:lvl1pPr>
          </a:lstStyle>
          <a:p>
            <a:r>
              <a:rPr lang="en-US" dirty="0"/>
              <a:t>Enter quote here. Reposition quote mark graphics to frame the quote.</a:t>
            </a:r>
          </a:p>
        </p:txBody>
      </p:sp>
      <p:sp>
        <p:nvSpPr>
          <p:cNvPr id="7" name="Text Placeholder 6">
            <a:extLst>
              <a:ext uri="{FF2B5EF4-FFF2-40B4-BE49-F238E27FC236}">
                <a16:creationId xmlns:a16="http://schemas.microsoft.com/office/drawing/2014/main" id="{C70F1EBD-942F-4FAF-BCFF-79177E7C2D1E}"/>
              </a:ext>
            </a:extLst>
          </p:cNvPr>
          <p:cNvSpPr>
            <a:spLocks noGrp="1"/>
          </p:cNvSpPr>
          <p:nvPr>
            <p:ph type="body" sz="quarter" idx="10" hasCustomPrompt="1"/>
          </p:nvPr>
        </p:nvSpPr>
        <p:spPr>
          <a:xfrm>
            <a:off x="1130300" y="4633914"/>
            <a:ext cx="8189686" cy="384174"/>
          </a:xfrm>
        </p:spPr>
        <p:txBody>
          <a:bodyPr/>
          <a:lstStyle>
            <a:lvl1pPr marL="0" indent="0">
              <a:buNone/>
              <a:defRPr sz="2400" b="1"/>
            </a:lvl1pPr>
            <a:lvl2pPr marL="365760" indent="0">
              <a:buNone/>
              <a:defRPr/>
            </a:lvl2pPr>
            <a:lvl3pPr marL="777240" indent="0">
              <a:buNone/>
              <a:defRPr/>
            </a:lvl3pPr>
            <a:lvl4pPr marL="1051560" indent="0">
              <a:buNone/>
              <a:defRPr/>
            </a:lvl4pPr>
            <a:lvl5pPr marL="1051560" indent="0">
              <a:buNone/>
              <a:defRPr/>
            </a:lvl5pPr>
          </a:lstStyle>
          <a:p>
            <a:pPr lvl="0"/>
            <a:r>
              <a:rPr lang="en-US" dirty="0"/>
              <a:t>Enter quoted person’s name</a:t>
            </a:r>
          </a:p>
        </p:txBody>
      </p:sp>
      <p:sp>
        <p:nvSpPr>
          <p:cNvPr id="9" name="Text Placeholder 8">
            <a:extLst>
              <a:ext uri="{FF2B5EF4-FFF2-40B4-BE49-F238E27FC236}">
                <a16:creationId xmlns:a16="http://schemas.microsoft.com/office/drawing/2014/main" id="{4920B2A1-4B1F-4B1C-B630-D027C37214BB}"/>
              </a:ext>
            </a:extLst>
          </p:cNvPr>
          <p:cNvSpPr>
            <a:spLocks noGrp="1"/>
          </p:cNvSpPr>
          <p:nvPr>
            <p:ph type="body" sz="quarter" idx="11" hasCustomPrompt="1"/>
          </p:nvPr>
        </p:nvSpPr>
        <p:spPr>
          <a:xfrm>
            <a:off x="1130300" y="5018088"/>
            <a:ext cx="8189913" cy="411480"/>
          </a:xfrm>
        </p:spPr>
        <p:txBody>
          <a:bodyPr/>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Enter quoted person’s affiliation</a:t>
            </a:r>
          </a:p>
        </p:txBody>
      </p:sp>
      <p:sp>
        <p:nvSpPr>
          <p:cNvPr id="16" name="Text Placeholder 15">
            <a:extLst>
              <a:ext uri="{FF2B5EF4-FFF2-40B4-BE49-F238E27FC236}">
                <a16:creationId xmlns:a16="http://schemas.microsoft.com/office/drawing/2014/main" id="{8DBBE757-6C17-4E4F-8133-7D83169ED730}"/>
              </a:ext>
            </a:extLst>
          </p:cNvPr>
          <p:cNvSpPr>
            <a:spLocks noGrp="1"/>
          </p:cNvSpPr>
          <p:nvPr>
            <p:ph type="body" sz="quarter" idx="12" hasCustomPrompt="1"/>
          </p:nvPr>
        </p:nvSpPr>
        <p:spPr>
          <a:xfrm>
            <a:off x="787400" y="1979476"/>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7" name="Text Placeholder 15">
            <a:extLst>
              <a:ext uri="{FF2B5EF4-FFF2-40B4-BE49-F238E27FC236}">
                <a16:creationId xmlns:a16="http://schemas.microsoft.com/office/drawing/2014/main" id="{F951D964-7D47-4C3D-8642-76CD15853884}"/>
              </a:ext>
            </a:extLst>
          </p:cNvPr>
          <p:cNvSpPr>
            <a:spLocks noGrp="1"/>
          </p:cNvSpPr>
          <p:nvPr>
            <p:ph type="body" sz="quarter" idx="13" hasCustomPrompt="1"/>
          </p:nvPr>
        </p:nvSpPr>
        <p:spPr>
          <a:xfrm>
            <a:off x="3814028" y="3217726"/>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Tree>
    <p:extLst>
      <p:ext uri="{BB962C8B-B14F-4D97-AF65-F5344CB8AC3E}">
        <p14:creationId xmlns:p14="http://schemas.microsoft.com/office/powerpoint/2010/main" val="8567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5880" userDrawn="1">
          <p15:clr>
            <a:srgbClr val="FBAE40"/>
          </p15:clr>
        </p15:guide>
        <p15:guide id="2" pos="696"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4854-5BE6-4EAD-8CDA-183F4E411B23}"/>
              </a:ext>
            </a:extLst>
          </p:cNvPr>
          <p:cNvSpPr>
            <a:spLocks noGrp="1"/>
          </p:cNvSpPr>
          <p:nvPr>
            <p:ph type="title" hasCustomPrompt="1"/>
          </p:nvPr>
        </p:nvSpPr>
        <p:spPr>
          <a:xfrm>
            <a:off x="304800" y="2707822"/>
            <a:ext cx="8723086" cy="1442356"/>
          </a:xfrm>
        </p:spPr>
        <p:txBody>
          <a:bodyPr/>
          <a:lstStyle>
            <a:lvl1pPr marL="0" indent="0">
              <a:defRPr sz="48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357652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5688" userDrawn="1">
          <p15:clr>
            <a:srgbClr val="FBAE40"/>
          </p15:clr>
        </p15:guide>
        <p15:guide id="3" orient="horz" pos="21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4854-5BE6-4EAD-8CDA-183F4E411B23}"/>
              </a:ext>
            </a:extLst>
          </p:cNvPr>
          <p:cNvSpPr>
            <a:spLocks noGrp="1"/>
          </p:cNvSpPr>
          <p:nvPr>
            <p:ph type="title" hasCustomPrompt="1"/>
          </p:nvPr>
        </p:nvSpPr>
        <p:spPr>
          <a:xfrm>
            <a:off x="304800" y="2707822"/>
            <a:ext cx="8812306" cy="1442356"/>
          </a:xfrm>
        </p:spPr>
        <p:txBody>
          <a:bodyPr/>
          <a:lstStyle>
            <a:lvl1pPr marL="0" indent="0">
              <a:defRPr sz="4800"/>
            </a:lvl1pPr>
          </a:lstStyle>
          <a:p>
            <a:r>
              <a:rPr lang="en-US" dirty="0"/>
              <a:t>Video or demo divider – </a:t>
            </a:r>
            <a:br>
              <a:rPr lang="en-US" dirty="0"/>
            </a:br>
            <a:r>
              <a:rPr lang="en-US" dirty="0"/>
              <a:t>Type “Video” or “Demo” here</a:t>
            </a:r>
          </a:p>
        </p:txBody>
      </p:sp>
    </p:spTree>
    <p:extLst>
      <p:ext uri="{BB962C8B-B14F-4D97-AF65-F5344CB8AC3E}">
        <p14:creationId xmlns:p14="http://schemas.microsoft.com/office/powerpoint/2010/main" val="143617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5688">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90BCB97-0B9F-404F-AD5E-3C35970F8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424BB021-3658-44C0-8456-1D5BD4885CC3}"/>
              </a:ext>
            </a:extLst>
          </p:cNvPr>
          <p:cNvPicPr>
            <a:picLocks noChangeAspect="1"/>
          </p:cNvPicPr>
          <p:nvPr userDrawn="1"/>
        </p:nvPicPr>
        <p:blipFill>
          <a:blip r:embed="rId3"/>
          <a:stretch>
            <a:fillRect/>
          </a:stretch>
        </p:blipFill>
        <p:spPr>
          <a:xfrm>
            <a:off x="4994672" y="2327672"/>
            <a:ext cx="2202656" cy="2202656"/>
          </a:xfrm>
          <a:prstGeom prst="rect">
            <a:avLst/>
          </a:prstGeom>
        </p:spPr>
      </p:pic>
      <p:sp>
        <p:nvSpPr>
          <p:cNvPr id="5" name="Media Placeholder 4">
            <a:extLst>
              <a:ext uri="{FF2B5EF4-FFF2-40B4-BE49-F238E27FC236}">
                <a16:creationId xmlns:a16="http://schemas.microsoft.com/office/drawing/2014/main" id="{D05987F8-DCC2-489A-82C8-7C3C54DC65CF}"/>
              </a:ext>
            </a:extLst>
          </p:cNvPr>
          <p:cNvSpPr>
            <a:spLocks noGrp="1"/>
          </p:cNvSpPr>
          <p:nvPr>
            <p:ph type="media" sz="quarter" idx="10" hasCustomPrompt="1"/>
          </p:nvPr>
        </p:nvSpPr>
        <p:spPr bwMode="ltGray">
          <a:xfrm>
            <a:off x="0" y="0"/>
            <a:ext cx="12192000" cy="6858000"/>
          </a:xfrm>
        </p:spPr>
        <p:txBody>
          <a:bodyPr lIns="914400" anchor="ctr" anchorCtr="0"/>
          <a:lstStyle>
            <a:lvl1pPr marL="0" indent="0" algn="l">
              <a:buNone/>
              <a:defRPr/>
            </a:lvl1pPr>
          </a:lstStyle>
          <a:p>
            <a:r>
              <a:rPr lang="en-US" dirty="0"/>
              <a:t>Click icon to add video</a:t>
            </a:r>
          </a:p>
        </p:txBody>
      </p:sp>
    </p:spTree>
    <p:extLst>
      <p:ext uri="{BB962C8B-B14F-4D97-AF65-F5344CB8AC3E}">
        <p14:creationId xmlns:p14="http://schemas.microsoft.com/office/powerpoint/2010/main" val="269311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8111-3D53-4AAE-B443-34FB8837663C}"/>
              </a:ext>
            </a:extLst>
          </p:cNvPr>
          <p:cNvSpPr>
            <a:spLocks noGrp="1"/>
          </p:cNvSpPr>
          <p:nvPr>
            <p:ph type="title" hasCustomPrompt="1"/>
          </p:nvPr>
        </p:nvSpPr>
        <p:spPr>
          <a:xfrm>
            <a:off x="304800" y="244286"/>
            <a:ext cx="11582400" cy="723899"/>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E774D394-B1EA-4880-8726-300D5746D58D}"/>
              </a:ext>
            </a:extLst>
          </p:cNvPr>
          <p:cNvSpPr>
            <a:spLocks noGrp="1"/>
          </p:cNvSpPr>
          <p:nvPr>
            <p:ph type="body" idx="1" hasCustomPrompt="1"/>
          </p:nvPr>
        </p:nvSpPr>
        <p:spPr>
          <a:xfrm>
            <a:off x="304800" y="1485900"/>
            <a:ext cx="5676898" cy="823912"/>
          </a:xfrm>
        </p:spPr>
        <p:txBody>
          <a:bodyPr anchor="ctr" anchorCtr="0"/>
          <a:lstStyle>
            <a:lvl1pPr marL="0" indent="0">
              <a:spcAft>
                <a:spcPts val="0"/>
              </a:spcAft>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C1C2DA0A-F89A-436D-9F74-82C6F76E26CA}"/>
              </a:ext>
            </a:extLst>
          </p:cNvPr>
          <p:cNvSpPr>
            <a:spLocks noGrp="1"/>
          </p:cNvSpPr>
          <p:nvPr>
            <p:ph sz="half" idx="2" hasCustomPrompt="1"/>
          </p:nvPr>
        </p:nvSpPr>
        <p:spPr>
          <a:xfrm>
            <a:off x="304800" y="2309812"/>
            <a:ext cx="5676898" cy="3900488"/>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5FFBB33-625F-4A20-B7B5-DA1F2DB99E33}"/>
              </a:ext>
            </a:extLst>
          </p:cNvPr>
          <p:cNvSpPr>
            <a:spLocks noGrp="1"/>
          </p:cNvSpPr>
          <p:nvPr>
            <p:ph type="body" sz="quarter" idx="3" hasCustomPrompt="1"/>
          </p:nvPr>
        </p:nvSpPr>
        <p:spPr>
          <a:xfrm>
            <a:off x="6210302" y="1485900"/>
            <a:ext cx="5676898" cy="823912"/>
          </a:xfrm>
        </p:spPr>
        <p:txBody>
          <a:bodyPr anchor="ctr" anchorCtr="0"/>
          <a:lstStyle>
            <a:lvl1pPr marL="0" indent="0">
              <a:spcAft>
                <a:spcPts val="0"/>
              </a:spcAft>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B6FA12F9-F160-46D4-A1D3-5AF9789C1678}"/>
              </a:ext>
            </a:extLst>
          </p:cNvPr>
          <p:cNvSpPr>
            <a:spLocks noGrp="1"/>
          </p:cNvSpPr>
          <p:nvPr>
            <p:ph sz="quarter" idx="4" hasCustomPrompt="1"/>
          </p:nvPr>
        </p:nvSpPr>
        <p:spPr>
          <a:xfrm>
            <a:off x="6210302" y="2309812"/>
            <a:ext cx="5676898" cy="3900488"/>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664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orient="horz" pos="936" userDrawn="1">
          <p15:clr>
            <a:srgbClr val="FBAE40"/>
          </p15:clr>
        </p15:guide>
        <p15:guide id="3" pos="3768" userDrawn="1">
          <p15:clr>
            <a:srgbClr val="FBAE40"/>
          </p15:clr>
        </p15:guide>
        <p15:guide id="4" pos="391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FB8D-98F0-48FE-A1C5-12C632C73651}"/>
              </a:ext>
            </a:extLst>
          </p:cNvPr>
          <p:cNvSpPr>
            <a:spLocks noGrp="1"/>
          </p:cNvSpPr>
          <p:nvPr>
            <p:ph type="title" hasCustomPrompt="1"/>
          </p:nvPr>
        </p:nvSpPr>
        <p:spPr>
          <a:xfrm>
            <a:off x="304800" y="244286"/>
            <a:ext cx="4122737" cy="1600200"/>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71ADECCC-4F4B-4466-A308-B9FC52749EF6}"/>
              </a:ext>
            </a:extLst>
          </p:cNvPr>
          <p:cNvSpPr>
            <a:spLocks noGrp="1"/>
          </p:cNvSpPr>
          <p:nvPr>
            <p:ph idx="1" hasCustomPrompt="1"/>
          </p:nvPr>
        </p:nvSpPr>
        <p:spPr>
          <a:xfrm>
            <a:off x="5043488" y="244286"/>
            <a:ext cx="6843712" cy="5966014"/>
          </a:xfrm>
        </p:spPr>
        <p:txBody>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A6CE5B-5A0F-4B5D-BA65-FDC308963221}"/>
              </a:ext>
            </a:extLst>
          </p:cNvPr>
          <p:cNvSpPr>
            <a:spLocks noGrp="1"/>
          </p:cNvSpPr>
          <p:nvPr>
            <p:ph type="body" sz="half" idx="2" hasCustomPrompt="1"/>
          </p:nvPr>
        </p:nvSpPr>
        <p:spPr>
          <a:xfrm>
            <a:off x="304800" y="2171700"/>
            <a:ext cx="4122737"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 here</a:t>
            </a:r>
          </a:p>
        </p:txBody>
      </p:sp>
    </p:spTree>
    <p:extLst>
      <p:ext uri="{BB962C8B-B14F-4D97-AF65-F5344CB8AC3E}">
        <p14:creationId xmlns:p14="http://schemas.microsoft.com/office/powerpoint/2010/main" val="70859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3168" userDrawn="1">
          <p15:clr>
            <a:srgbClr val="FBAE40"/>
          </p15:clr>
        </p15:guide>
        <p15:guide id="2" pos="280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765E-FC87-42C0-B504-47031B18A0F6}"/>
              </a:ext>
            </a:extLst>
          </p:cNvPr>
          <p:cNvSpPr>
            <a:spLocks noGrp="1"/>
          </p:cNvSpPr>
          <p:nvPr>
            <p:ph type="title" hasCustomPrompt="1"/>
          </p:nvPr>
        </p:nvSpPr>
        <p:spPr>
          <a:xfrm>
            <a:off x="304801" y="244286"/>
            <a:ext cx="4122737" cy="1600200"/>
          </a:xfrm>
        </p:spPr>
        <p:txBody>
          <a:bodyPr anchor="t" anchorCtr="0"/>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D699D3AD-86A7-42A8-B5A7-E3660AEE7E06}"/>
              </a:ext>
            </a:extLst>
          </p:cNvPr>
          <p:cNvSpPr>
            <a:spLocks noGrp="1"/>
          </p:cNvSpPr>
          <p:nvPr>
            <p:ph type="pic" idx="1" hasCustomPrompt="1"/>
          </p:nvPr>
        </p:nvSpPr>
        <p:spPr>
          <a:xfrm>
            <a:off x="5043488" y="244286"/>
            <a:ext cx="6843711" cy="5966014"/>
          </a:xfrm>
        </p:spPr>
        <p:txBody>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a picture</a:t>
            </a:r>
          </a:p>
        </p:txBody>
      </p:sp>
      <p:sp>
        <p:nvSpPr>
          <p:cNvPr id="4" name="Text Placeholder 3">
            <a:extLst>
              <a:ext uri="{FF2B5EF4-FFF2-40B4-BE49-F238E27FC236}">
                <a16:creationId xmlns:a16="http://schemas.microsoft.com/office/drawing/2014/main" id="{29DD2432-3600-49FC-80E6-814EF0E37763}"/>
              </a:ext>
            </a:extLst>
          </p:cNvPr>
          <p:cNvSpPr>
            <a:spLocks noGrp="1"/>
          </p:cNvSpPr>
          <p:nvPr>
            <p:ph type="body" sz="half" idx="2" hasCustomPrompt="1"/>
          </p:nvPr>
        </p:nvSpPr>
        <p:spPr>
          <a:xfrm>
            <a:off x="304801" y="2171700"/>
            <a:ext cx="4122737"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 here</a:t>
            </a:r>
          </a:p>
        </p:txBody>
      </p:sp>
    </p:spTree>
    <p:extLst>
      <p:ext uri="{BB962C8B-B14F-4D97-AF65-F5344CB8AC3E}">
        <p14:creationId xmlns:p14="http://schemas.microsoft.com/office/powerpoint/2010/main" val="329777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3168" userDrawn="1">
          <p15:clr>
            <a:srgbClr val="FBAE40"/>
          </p15:clr>
        </p15:guide>
        <p15:guide id="2" pos="2808"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mp;C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2B9952-1438-42A6-926B-CA1BD03355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7" name="Freeform: Shape 6">
            <a:extLst>
              <a:ext uri="{FF2B5EF4-FFF2-40B4-BE49-F238E27FC236}">
                <a16:creationId xmlns:a16="http://schemas.microsoft.com/office/drawing/2014/main" id="{848A6A89-D228-41C8-BFF7-ECF45D48DC42}"/>
              </a:ext>
            </a:extLst>
          </p:cNvPr>
          <p:cNvSpPr/>
          <p:nvPr userDrawn="1"/>
        </p:nvSpPr>
        <p:spPr>
          <a:xfrm>
            <a:off x="5148545" y="1353366"/>
            <a:ext cx="4147501" cy="1019296"/>
          </a:xfrm>
          <a:custGeom>
            <a:avLst/>
            <a:gdLst>
              <a:gd name="connsiteX0" fmla="*/ 509648 w 4147501"/>
              <a:gd name="connsiteY0" fmla="*/ 0 h 1019296"/>
              <a:gd name="connsiteX1" fmla="*/ 932256 w 4147501"/>
              <a:gd name="connsiteY1" fmla="*/ 224699 h 1019296"/>
              <a:gd name="connsiteX2" fmla="*/ 978990 w 4147501"/>
              <a:gd name="connsiteY2" fmla="*/ 310800 h 1019296"/>
              <a:gd name="connsiteX3" fmla="*/ 3928659 w 4147501"/>
              <a:gd name="connsiteY3" fmla="*/ 310800 h 1019296"/>
              <a:gd name="connsiteX4" fmla="*/ 4147501 w 4147501"/>
              <a:gd name="connsiteY4" fmla="*/ 529642 h 1019296"/>
              <a:gd name="connsiteX5" fmla="*/ 4147501 w 4147501"/>
              <a:gd name="connsiteY5" fmla="*/ 748484 h 1019296"/>
              <a:gd name="connsiteX6" fmla="*/ 957286 w 4147501"/>
              <a:gd name="connsiteY6" fmla="*/ 748484 h 1019296"/>
              <a:gd name="connsiteX7" fmla="*/ 932256 w 4147501"/>
              <a:gd name="connsiteY7" fmla="*/ 794597 h 1019296"/>
              <a:gd name="connsiteX8" fmla="*/ 509648 w 4147501"/>
              <a:gd name="connsiteY8" fmla="*/ 1019296 h 1019296"/>
              <a:gd name="connsiteX9" fmla="*/ 0 w 4147501"/>
              <a:gd name="connsiteY9" fmla="*/ 509648 h 1019296"/>
              <a:gd name="connsiteX10" fmla="*/ 509648 w 4147501"/>
              <a:gd name="connsiteY10" fmla="*/ 0 h 10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7501" h="1019296">
                <a:moveTo>
                  <a:pt x="509648" y="0"/>
                </a:moveTo>
                <a:cubicBezTo>
                  <a:pt x="685567" y="0"/>
                  <a:pt x="840669" y="89132"/>
                  <a:pt x="932256" y="224699"/>
                </a:cubicBezTo>
                <a:lnTo>
                  <a:pt x="978990" y="310800"/>
                </a:lnTo>
                <a:lnTo>
                  <a:pt x="3928659" y="310800"/>
                </a:lnTo>
                <a:lnTo>
                  <a:pt x="4147501" y="529642"/>
                </a:lnTo>
                <a:lnTo>
                  <a:pt x="4147501" y="748484"/>
                </a:lnTo>
                <a:lnTo>
                  <a:pt x="957286" y="748484"/>
                </a:lnTo>
                <a:lnTo>
                  <a:pt x="932256" y="794597"/>
                </a:lnTo>
                <a:cubicBezTo>
                  <a:pt x="840669" y="930164"/>
                  <a:pt x="685567" y="1019296"/>
                  <a:pt x="509648" y="1019296"/>
                </a:cubicBezTo>
                <a:cubicBezTo>
                  <a:pt x="228177" y="1019296"/>
                  <a:pt x="0" y="791119"/>
                  <a:pt x="0" y="509648"/>
                </a:cubicBezTo>
                <a:cubicBezTo>
                  <a:pt x="0" y="228177"/>
                  <a:pt x="228177" y="0"/>
                  <a:pt x="509648" y="0"/>
                </a:cubicBezTo>
                <a:close/>
              </a:path>
            </a:pathLst>
          </a:custGeom>
          <a:gradFill flip="none" rotWithShape="1">
            <a:gsLst>
              <a:gs pos="100000">
                <a:srgbClr val="BC56DE"/>
              </a:gs>
              <a:gs pos="17000">
                <a:srgbClr val="4939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68757BE0-6B0A-4E5F-B13B-F49E9F1CB032}"/>
              </a:ext>
            </a:extLst>
          </p:cNvPr>
          <p:cNvSpPr/>
          <p:nvPr userDrawn="1"/>
        </p:nvSpPr>
        <p:spPr>
          <a:xfrm>
            <a:off x="334814" y="1353366"/>
            <a:ext cx="4147501" cy="1019296"/>
          </a:xfrm>
          <a:custGeom>
            <a:avLst/>
            <a:gdLst>
              <a:gd name="connsiteX0" fmla="*/ 509648 w 4147501"/>
              <a:gd name="connsiteY0" fmla="*/ 0 h 1019296"/>
              <a:gd name="connsiteX1" fmla="*/ 932256 w 4147501"/>
              <a:gd name="connsiteY1" fmla="*/ 224699 h 1019296"/>
              <a:gd name="connsiteX2" fmla="*/ 978990 w 4147501"/>
              <a:gd name="connsiteY2" fmla="*/ 310800 h 1019296"/>
              <a:gd name="connsiteX3" fmla="*/ 3928659 w 4147501"/>
              <a:gd name="connsiteY3" fmla="*/ 310800 h 1019296"/>
              <a:gd name="connsiteX4" fmla="*/ 4147501 w 4147501"/>
              <a:gd name="connsiteY4" fmla="*/ 529642 h 1019296"/>
              <a:gd name="connsiteX5" fmla="*/ 4147501 w 4147501"/>
              <a:gd name="connsiteY5" fmla="*/ 748484 h 1019296"/>
              <a:gd name="connsiteX6" fmla="*/ 957286 w 4147501"/>
              <a:gd name="connsiteY6" fmla="*/ 748484 h 1019296"/>
              <a:gd name="connsiteX7" fmla="*/ 932256 w 4147501"/>
              <a:gd name="connsiteY7" fmla="*/ 794597 h 1019296"/>
              <a:gd name="connsiteX8" fmla="*/ 509648 w 4147501"/>
              <a:gd name="connsiteY8" fmla="*/ 1019296 h 1019296"/>
              <a:gd name="connsiteX9" fmla="*/ 0 w 4147501"/>
              <a:gd name="connsiteY9" fmla="*/ 509648 h 1019296"/>
              <a:gd name="connsiteX10" fmla="*/ 509648 w 4147501"/>
              <a:gd name="connsiteY10" fmla="*/ 0 h 10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7501" h="1019296">
                <a:moveTo>
                  <a:pt x="509648" y="0"/>
                </a:moveTo>
                <a:cubicBezTo>
                  <a:pt x="685567" y="0"/>
                  <a:pt x="840669" y="89132"/>
                  <a:pt x="932256" y="224699"/>
                </a:cubicBezTo>
                <a:lnTo>
                  <a:pt x="978990" y="310800"/>
                </a:lnTo>
                <a:lnTo>
                  <a:pt x="3928659" y="310800"/>
                </a:lnTo>
                <a:lnTo>
                  <a:pt x="4147501" y="529642"/>
                </a:lnTo>
                <a:lnTo>
                  <a:pt x="4147501" y="748484"/>
                </a:lnTo>
                <a:lnTo>
                  <a:pt x="957286" y="748484"/>
                </a:lnTo>
                <a:lnTo>
                  <a:pt x="932256" y="794597"/>
                </a:lnTo>
                <a:cubicBezTo>
                  <a:pt x="840669" y="930164"/>
                  <a:pt x="685567" y="1019296"/>
                  <a:pt x="509648" y="1019296"/>
                </a:cubicBezTo>
                <a:cubicBezTo>
                  <a:pt x="228177" y="1019296"/>
                  <a:pt x="0" y="791119"/>
                  <a:pt x="0" y="509648"/>
                </a:cubicBezTo>
                <a:cubicBezTo>
                  <a:pt x="0" y="228177"/>
                  <a:pt x="228177" y="0"/>
                  <a:pt x="509648" y="0"/>
                </a:cubicBezTo>
                <a:close/>
              </a:path>
            </a:pathLst>
          </a:custGeom>
          <a:gradFill flip="none" rotWithShape="1">
            <a:gsLst>
              <a:gs pos="0">
                <a:srgbClr val="BC56DE"/>
              </a:gs>
              <a:gs pos="92000">
                <a:srgbClr val="4939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A25B0FB-6545-4625-8DBD-A445F5982E05}"/>
              </a:ext>
            </a:extLst>
          </p:cNvPr>
          <p:cNvSpPr txBox="1"/>
          <p:nvPr userDrawn="1"/>
        </p:nvSpPr>
        <p:spPr>
          <a:xfrm>
            <a:off x="1313794" y="3919203"/>
            <a:ext cx="31685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Deepen </a:t>
            </a:r>
            <a:r>
              <a:rPr kumimoji="0" lang="en-US" sz="16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your skills </a:t>
            </a: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with digital learning on demand</a:t>
            </a:r>
            <a:endParaRPr kumimoji="0" lang="en-US" sz="16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7D8758B2-7922-4C5D-B82A-E3D32DFE0D1D}"/>
              </a:ext>
            </a:extLst>
          </p:cNvPr>
          <p:cNvSpPr txBox="1"/>
          <p:nvPr userDrawn="1"/>
        </p:nvSpPr>
        <p:spPr>
          <a:xfrm>
            <a:off x="1313794" y="2178203"/>
            <a:ext cx="3168520" cy="584775"/>
          </a:xfrm>
          <a:prstGeom prst="rect">
            <a:avLst/>
          </a:prstGeom>
          <a:noFill/>
        </p:spPr>
        <p:txBody>
          <a:bodyPr wrap="square" rtlCol="0">
            <a:spAutoFit/>
          </a:bodyPr>
          <a:lstStyle/>
          <a:p>
            <a:pPr lvl="0">
              <a:defRPr/>
            </a:pPr>
            <a:r>
              <a:rPr lang="en-US" sz="16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Access </a:t>
            </a: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500+ free</a:t>
            </a:r>
            <a:r>
              <a:rPr lang="en-US" sz="1600" dirty="0">
                <a:solidFill>
                  <a:srgbClr val="E76319"/>
                </a:solidFill>
                <a:latin typeface="Amazon Ember" panose="020B0603020204020204" pitchFamily="34" charset="0"/>
                <a:ea typeface="Amazon Ember" panose="020B0603020204020204" pitchFamily="34" charset="0"/>
                <a:cs typeface="Amazon Ember" panose="020B0603020204020204" pitchFamily="34" charset="0"/>
              </a:rPr>
              <a:t> </a:t>
            </a:r>
            <a:r>
              <a:rPr lang="en-US" sz="16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digital courses and </a:t>
            </a:r>
            <a:r>
              <a:rPr lang="en-US" sz="1600" dirty="0">
                <a:solidFill>
                  <a:prstClr val="white"/>
                </a:solidFill>
              </a:rPr>
              <a:t>Learning Plans</a:t>
            </a:r>
            <a:endParaRPr lang="en-US" sz="1600" dirty="0">
              <a:solidFill>
                <a:srgbClr val="FF78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9FD6CBFE-70EF-49D1-8517-5C2FA71F4C3C}"/>
              </a:ext>
            </a:extLst>
          </p:cNvPr>
          <p:cNvSpPr txBox="1"/>
          <p:nvPr userDrawn="1"/>
        </p:nvSpPr>
        <p:spPr>
          <a:xfrm>
            <a:off x="6209781" y="2179421"/>
            <a:ext cx="356483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Earn an industry-recognized credential</a:t>
            </a:r>
            <a:endParaRPr kumimoji="0" lang="en-US" sz="1600" b="0" i="0" u="none" strike="noStrike" kern="120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extBox 12">
            <a:extLst>
              <a:ext uri="{FF2B5EF4-FFF2-40B4-BE49-F238E27FC236}">
                <a16:creationId xmlns:a16="http://schemas.microsoft.com/office/drawing/2014/main" id="{15A7747C-7071-4281-AE6D-F128AEB2EA8F}"/>
              </a:ext>
            </a:extLst>
          </p:cNvPr>
          <p:cNvSpPr txBox="1"/>
          <p:nvPr userDrawn="1"/>
        </p:nvSpPr>
        <p:spPr>
          <a:xfrm>
            <a:off x="1313794" y="1664166"/>
            <a:ext cx="244858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mazon Ember Heavy"/>
                <a:ea typeface="Amazon Ember" panose="020B0603020204020204" pitchFamily="34" charset="0"/>
                <a:cs typeface="Amazon Ember" panose="020B0603020204020204" pitchFamily="34" charset="0"/>
              </a:rPr>
              <a:t>AWS Skill Builder</a:t>
            </a:r>
          </a:p>
        </p:txBody>
      </p:sp>
      <p:sp>
        <p:nvSpPr>
          <p:cNvPr id="14" name="TextBox 13">
            <a:extLst>
              <a:ext uri="{FF2B5EF4-FFF2-40B4-BE49-F238E27FC236}">
                <a16:creationId xmlns:a16="http://schemas.microsoft.com/office/drawing/2014/main" id="{DD979898-0DA4-45EB-82A3-4EF0B893C3F9}"/>
              </a:ext>
            </a:extLst>
          </p:cNvPr>
          <p:cNvSpPr txBox="1"/>
          <p:nvPr userDrawn="1"/>
        </p:nvSpPr>
        <p:spPr>
          <a:xfrm>
            <a:off x="6209781" y="1665384"/>
            <a:ext cx="2581794"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mazon Ember Heavy"/>
                <a:ea typeface="Amazon Ember" panose="020B0603020204020204" pitchFamily="34" charset="0"/>
                <a:cs typeface="Amazon Ember" panose="020B0603020204020204" pitchFamily="34" charset="0"/>
              </a:rPr>
              <a:t>AWS Certifications</a:t>
            </a:r>
          </a:p>
        </p:txBody>
      </p:sp>
      <p:sp>
        <p:nvSpPr>
          <p:cNvPr id="15" name="TextBox 14">
            <a:extLst>
              <a:ext uri="{FF2B5EF4-FFF2-40B4-BE49-F238E27FC236}">
                <a16:creationId xmlns:a16="http://schemas.microsoft.com/office/drawing/2014/main" id="{77ED6CED-559C-4849-AE06-63141C65839D}"/>
              </a:ext>
            </a:extLst>
          </p:cNvPr>
          <p:cNvSpPr txBox="1"/>
          <p:nvPr userDrawn="1"/>
        </p:nvSpPr>
        <p:spPr>
          <a:xfrm>
            <a:off x="1313794" y="2870426"/>
            <a:ext cx="3168520" cy="830997"/>
          </a:xfrm>
          <a:prstGeom prst="rect">
            <a:avLst/>
          </a:prstGeom>
          <a:noFill/>
        </p:spPr>
        <p:txBody>
          <a:bodyPr wrap="square" rtlCol="0">
            <a:spAutoFit/>
          </a:bodyPr>
          <a:lstStyle/>
          <a:p>
            <a:pPr lvl="0">
              <a:defRPr/>
            </a:pPr>
            <a:r>
              <a:rPr lang="en-US" sz="1600" dirty="0">
                <a:solidFill>
                  <a:prstClr val="white"/>
                </a:solidFill>
              </a:rPr>
              <a:t>Explore resources with a variety of skill levels and </a:t>
            </a:r>
            <a:r>
              <a:rPr kumimoji="0" lang="en-US" sz="1600" b="1" i="0" u="none" strike="noStrike" kern="1200" cap="none" spc="0" normalizeH="0" baseline="0" noProof="0" dirty="0">
                <a:ln>
                  <a:noFill/>
                </a:ln>
                <a:solidFill>
                  <a:schemeClr val="accent6"/>
                </a:solidFill>
                <a:effectLst/>
                <a:uLnTx/>
                <a:uFillTx/>
                <a:latin typeface="Amazon Ember"/>
                <a:ea typeface="+mn-ea"/>
                <a:cs typeface="+mn-cs"/>
              </a:rPr>
              <a:t>16+</a:t>
            </a:r>
            <a:r>
              <a:rPr lang="en-US" sz="1600" dirty="0">
                <a:solidFill>
                  <a:prstClr val="white"/>
                </a:solidFill>
                <a:latin typeface="Amazon Ember"/>
              </a:rPr>
              <a:t> </a:t>
            </a:r>
            <a:r>
              <a:rPr kumimoji="0" lang="en-US" sz="1600" b="0" i="0" u="none" strike="noStrike" kern="1200" cap="none" spc="0" normalizeH="0" baseline="0" noProof="0" dirty="0">
                <a:ln>
                  <a:noFill/>
                </a:ln>
                <a:solidFill>
                  <a:prstClr val="white"/>
                </a:solidFill>
                <a:effectLst/>
                <a:uLnTx/>
                <a:uFillTx/>
                <a:latin typeface="Amazon Ember"/>
                <a:ea typeface="+mn-ea"/>
                <a:cs typeface="+mn-cs"/>
              </a:rPr>
              <a:t>languages to meet your learning needs</a:t>
            </a:r>
            <a:endParaRPr kumimoji="0" lang="en-US" sz="1600" b="0" i="0" u="none" strike="noStrike" kern="1200" cap="none" spc="0" normalizeH="0" baseline="0" noProof="0" dirty="0">
              <a:ln>
                <a:noFill/>
              </a:ln>
              <a:solidFill>
                <a:srgbClr val="FF78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TextBox 15">
            <a:extLst>
              <a:ext uri="{FF2B5EF4-FFF2-40B4-BE49-F238E27FC236}">
                <a16:creationId xmlns:a16="http://schemas.microsoft.com/office/drawing/2014/main" id="{41B49214-6674-4269-A9D8-FC9BBD46AB57}"/>
              </a:ext>
            </a:extLst>
          </p:cNvPr>
          <p:cNvSpPr txBox="1"/>
          <p:nvPr userDrawn="1"/>
        </p:nvSpPr>
        <p:spPr>
          <a:xfrm>
            <a:off x="6209781" y="3920421"/>
            <a:ext cx="356483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Join the </a:t>
            </a:r>
            <a:r>
              <a:rPr kumimoji="0" lang="en-US" sz="1600" b="1" i="0" u="none" strike="noStrike" kern="1200" cap="none" spc="0" normalizeH="0" baseline="0" noProof="0" dirty="0">
                <a:ln>
                  <a:noFill/>
                </a:ln>
                <a:solidFill>
                  <a:schemeClr val="accent6"/>
                </a:solidFill>
                <a:effectLst/>
                <a:uLnTx/>
                <a:uFillTx/>
                <a:latin typeface="Amazon Ember"/>
                <a:ea typeface="Amazon Ember Light" panose="020B0403020204020204" pitchFamily="34" charset="0"/>
                <a:cs typeface="Amazon Ember Light" panose="020B0403020204020204" pitchFamily="34" charset="0"/>
              </a:rPr>
              <a:t>AWS Certified community </a:t>
            </a:r>
            <a:r>
              <a:rPr kumimoji="0" lang="en-US" sz="16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and get exclusive benefits</a:t>
            </a:r>
            <a:endParaRPr kumimoji="0" lang="en-US" sz="1200" b="0" i="0" u="sng" strike="noStrike" kern="1200" cap="none" spc="0" normalizeH="0" baseline="0" noProof="0" dirty="0">
              <a:ln>
                <a:noFill/>
              </a:ln>
              <a:solidFill>
                <a:srgbClr val="BF70D5"/>
              </a:solidFill>
              <a:effectLst/>
              <a:uLnTx/>
              <a:uFillTx/>
              <a:latin typeface="Amazon Ember"/>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TextBox 16">
            <a:extLst>
              <a:ext uri="{FF2B5EF4-FFF2-40B4-BE49-F238E27FC236}">
                <a16:creationId xmlns:a16="http://schemas.microsoft.com/office/drawing/2014/main" id="{81473360-29CE-4F3A-B469-CD1649E94F51}"/>
              </a:ext>
            </a:extLst>
          </p:cNvPr>
          <p:cNvSpPr txBox="1"/>
          <p:nvPr userDrawn="1"/>
        </p:nvSpPr>
        <p:spPr>
          <a:xfrm>
            <a:off x="6209781" y="2871644"/>
            <a:ext cx="271584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Receive </a:t>
            </a:r>
            <a:r>
              <a:rPr lang="en-US" sz="1600" dirty="0">
                <a:solidFill>
                  <a:prstClr val="white"/>
                </a:solidFill>
                <a:latin typeface="Amazon Ember"/>
                <a:ea typeface="Amazon Ember Light" panose="020B0403020204020204" pitchFamily="34" charset="0"/>
                <a:cs typeface="Amazon Ember Light" panose="020B0403020204020204" pitchFamily="34" charset="0"/>
              </a:rPr>
              <a:t>F</a:t>
            </a:r>
            <a:r>
              <a:rPr kumimoji="0" lang="en-US" sz="1600" b="0" i="0" u="none" strike="noStrike" kern="1200" cap="none" spc="0" normalizeH="0" baseline="0" noProof="0" dirty="0" err="1">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oundational</a:t>
            </a:r>
            <a:r>
              <a:rPr kumimoji="0" lang="en-US" sz="16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 Associate, Professional, and Specialty certifications</a:t>
            </a:r>
          </a:p>
        </p:txBody>
      </p:sp>
      <p:sp>
        <p:nvSpPr>
          <p:cNvPr id="18" name="TextBox 17">
            <a:extLst>
              <a:ext uri="{FF2B5EF4-FFF2-40B4-BE49-F238E27FC236}">
                <a16:creationId xmlns:a16="http://schemas.microsoft.com/office/drawing/2014/main" id="{83047CCE-2970-4EF9-910D-77C978237CAF}"/>
              </a:ext>
            </a:extLst>
          </p:cNvPr>
          <p:cNvSpPr txBox="1"/>
          <p:nvPr userDrawn="1"/>
        </p:nvSpPr>
        <p:spPr>
          <a:xfrm>
            <a:off x="2898054" y="5246387"/>
            <a:ext cx="2299079" cy="369332"/>
          </a:xfrm>
          <a:prstGeom prst="rect">
            <a:avLst/>
          </a:prstGeom>
          <a:noFill/>
        </p:spPr>
        <p:txBody>
          <a:bodyPr wrap="square" rtlCol="0" anchor="ctr" anchorCtr="0">
            <a:spAutoFit/>
          </a:bodyPr>
          <a:lstStyle/>
          <a:p>
            <a:pPr marL="0" marR="0" lvl="0" indent="0" algn="l" defTabSz="73150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Train now</a:t>
            </a:r>
          </a:p>
        </p:txBody>
      </p:sp>
      <p:sp>
        <p:nvSpPr>
          <p:cNvPr id="19" name="TextBox 18">
            <a:extLst>
              <a:ext uri="{FF2B5EF4-FFF2-40B4-BE49-F238E27FC236}">
                <a16:creationId xmlns:a16="http://schemas.microsoft.com/office/drawing/2014/main" id="{C6B086F3-1B35-4538-92A1-6E9D3B3D13DA}"/>
              </a:ext>
            </a:extLst>
          </p:cNvPr>
          <p:cNvSpPr txBox="1"/>
          <p:nvPr userDrawn="1"/>
        </p:nvSpPr>
        <p:spPr>
          <a:xfrm>
            <a:off x="7867526" y="5036986"/>
            <a:ext cx="1930039" cy="646331"/>
          </a:xfrm>
          <a:prstGeom prst="rect">
            <a:avLst/>
          </a:prstGeom>
          <a:noFill/>
        </p:spPr>
        <p:txBody>
          <a:bodyPr wrap="square" rtlCol="0" anchor="ctr" anchorCtr="0">
            <a:spAutoFit/>
          </a:bodyPr>
          <a:lstStyle/>
          <a:p>
            <a:pPr marL="0" marR="0" lvl="0" indent="0" algn="l" defTabSz="73150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Access </a:t>
            </a:r>
            <a:r>
              <a:rPr kumimoji="0" lang="en-US" sz="1800" b="1" i="0" u="none" strike="noStrike" kern="1200" cap="none" spc="0" normalizeH="0" baseline="0" noProof="0" dirty="0">
                <a:ln>
                  <a:noFill/>
                </a:ln>
                <a:solidFill>
                  <a:schemeClr val="accent6"/>
                </a:solidFill>
                <a:effectLst/>
                <a:uLnTx/>
                <a:uFillTx/>
                <a:latin typeface="Amazon Ember" panose="020B0603020204020204" pitchFamily="34" charset="0"/>
                <a:ea typeface="Amazon Ember" panose="020B0603020204020204" pitchFamily="34" charset="0"/>
                <a:cs typeface="Amazon Ember" panose="020B0603020204020204" pitchFamily="34" charset="0"/>
              </a:rPr>
              <a:t>new</a:t>
            </a:r>
            <a:r>
              <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br>
              <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exam guides</a:t>
            </a:r>
          </a:p>
        </p:txBody>
      </p:sp>
      <p:pic>
        <p:nvPicPr>
          <p:cNvPr id="20" name="Picture 19">
            <a:extLst>
              <a:ext uri="{FF2B5EF4-FFF2-40B4-BE49-F238E27FC236}">
                <a16:creationId xmlns:a16="http://schemas.microsoft.com/office/drawing/2014/main" id="{E4715C95-0EEC-4D99-A4CD-2EBA3F3B0C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36781" y="4761777"/>
            <a:ext cx="1353115" cy="1353115"/>
          </a:xfrm>
          <a:prstGeom prst="rect">
            <a:avLst/>
          </a:prstGeom>
        </p:spPr>
      </p:pic>
      <p:pic>
        <p:nvPicPr>
          <p:cNvPr id="21" name="Picture 20">
            <a:extLst>
              <a:ext uri="{FF2B5EF4-FFF2-40B4-BE49-F238E27FC236}">
                <a16:creationId xmlns:a16="http://schemas.microsoft.com/office/drawing/2014/main" id="{EBCC2C1C-CC32-42D1-ADA8-E3C1A2E679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40794" y="4760559"/>
            <a:ext cx="1353115" cy="1353115"/>
          </a:xfrm>
          <a:prstGeom prst="rect">
            <a:avLst/>
          </a:prstGeom>
        </p:spPr>
      </p:pic>
      <p:grpSp>
        <p:nvGrpSpPr>
          <p:cNvPr id="22" name="Group 4">
            <a:extLst>
              <a:ext uri="{FF2B5EF4-FFF2-40B4-BE49-F238E27FC236}">
                <a16:creationId xmlns:a16="http://schemas.microsoft.com/office/drawing/2014/main" id="{B7019130-FAC3-40AC-A6BF-FFFA69BEB0A1}"/>
              </a:ext>
            </a:extLst>
          </p:cNvPr>
          <p:cNvGrpSpPr>
            <a:grpSpLocks noChangeAspect="1"/>
          </p:cNvGrpSpPr>
          <p:nvPr userDrawn="1"/>
        </p:nvGrpSpPr>
        <p:grpSpPr bwMode="auto">
          <a:xfrm>
            <a:off x="459719" y="1526273"/>
            <a:ext cx="720725" cy="622300"/>
            <a:chOff x="200" y="876"/>
            <a:chExt cx="454" cy="392"/>
          </a:xfrm>
        </p:grpSpPr>
        <p:sp>
          <p:nvSpPr>
            <p:cNvPr id="23" name="Freeform 5">
              <a:extLst>
                <a:ext uri="{FF2B5EF4-FFF2-40B4-BE49-F238E27FC236}">
                  <a16:creationId xmlns:a16="http://schemas.microsoft.com/office/drawing/2014/main" id="{4918E90C-6601-4D35-B0EC-6DB786DAEA33}"/>
                </a:ext>
              </a:extLst>
            </p:cNvPr>
            <p:cNvSpPr>
              <a:spLocks/>
            </p:cNvSpPr>
            <p:nvPr/>
          </p:nvSpPr>
          <p:spPr bwMode="auto">
            <a:xfrm>
              <a:off x="349" y="912"/>
              <a:ext cx="160" cy="170"/>
            </a:xfrm>
            <a:custGeom>
              <a:avLst/>
              <a:gdLst>
                <a:gd name="T0" fmla="*/ 88 w 261"/>
                <a:gd name="T1" fmla="*/ 277 h 277"/>
                <a:gd name="T2" fmla="*/ 88 w 261"/>
                <a:gd name="T3" fmla="*/ 277 h 277"/>
                <a:gd name="T4" fmla="*/ 0 w 261"/>
                <a:gd name="T5" fmla="*/ 226 h 277"/>
                <a:gd name="T6" fmla="*/ 0 w 261"/>
                <a:gd name="T7" fmla="*/ 75 h 277"/>
                <a:gd name="T8" fmla="*/ 119 w 261"/>
                <a:gd name="T9" fmla="*/ 6 h 277"/>
                <a:gd name="T10" fmla="*/ 126 w 261"/>
                <a:gd name="T11" fmla="*/ 2 h 277"/>
                <a:gd name="T12" fmla="*/ 130 w 261"/>
                <a:gd name="T13" fmla="*/ 0 h 277"/>
                <a:gd name="T14" fmla="*/ 261 w 261"/>
                <a:gd name="T15" fmla="*/ 75 h 277"/>
                <a:gd name="T16" fmla="*/ 130 w 261"/>
                <a:gd name="T17" fmla="*/ 150 h 277"/>
                <a:gd name="T18" fmla="*/ 43 w 261"/>
                <a:gd name="T19" fmla="*/ 10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77">
                  <a:moveTo>
                    <a:pt x="88" y="277"/>
                  </a:moveTo>
                  <a:lnTo>
                    <a:pt x="88" y="277"/>
                  </a:lnTo>
                  <a:lnTo>
                    <a:pt x="0" y="226"/>
                  </a:lnTo>
                  <a:lnTo>
                    <a:pt x="0" y="75"/>
                  </a:lnTo>
                  <a:lnTo>
                    <a:pt x="119" y="6"/>
                  </a:lnTo>
                  <a:lnTo>
                    <a:pt x="126" y="2"/>
                  </a:lnTo>
                  <a:lnTo>
                    <a:pt x="130" y="0"/>
                  </a:lnTo>
                  <a:lnTo>
                    <a:pt x="261" y="75"/>
                  </a:lnTo>
                  <a:lnTo>
                    <a:pt x="130" y="150"/>
                  </a:lnTo>
                  <a:lnTo>
                    <a:pt x="43" y="100"/>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C68E7F1A-96FC-4D81-A3D8-0C0E93412B0F}"/>
                </a:ext>
              </a:extLst>
            </p:cNvPr>
            <p:cNvSpPr>
              <a:spLocks/>
            </p:cNvSpPr>
            <p:nvPr/>
          </p:nvSpPr>
          <p:spPr bwMode="auto">
            <a:xfrm>
              <a:off x="429" y="984"/>
              <a:ext cx="80" cy="112"/>
            </a:xfrm>
            <a:custGeom>
              <a:avLst/>
              <a:gdLst>
                <a:gd name="T0" fmla="*/ 0 w 131"/>
                <a:gd name="T1" fmla="*/ 33 h 184"/>
                <a:gd name="T2" fmla="*/ 0 w 131"/>
                <a:gd name="T3" fmla="*/ 33 h 184"/>
                <a:gd name="T4" fmla="*/ 0 w 131"/>
                <a:gd name="T5" fmla="*/ 184 h 184"/>
                <a:gd name="T6" fmla="*/ 19 w 131"/>
                <a:gd name="T7" fmla="*/ 173 h 184"/>
                <a:gd name="T8" fmla="*/ 131 w 131"/>
                <a:gd name="T9" fmla="*/ 109 h 184"/>
                <a:gd name="T10" fmla="*/ 131 w 131"/>
                <a:gd name="T11" fmla="*/ 0 h 184"/>
              </a:gdLst>
              <a:ahLst/>
              <a:cxnLst>
                <a:cxn ang="0">
                  <a:pos x="T0" y="T1"/>
                </a:cxn>
                <a:cxn ang="0">
                  <a:pos x="T2" y="T3"/>
                </a:cxn>
                <a:cxn ang="0">
                  <a:pos x="T4" y="T5"/>
                </a:cxn>
                <a:cxn ang="0">
                  <a:pos x="T6" y="T7"/>
                </a:cxn>
                <a:cxn ang="0">
                  <a:pos x="T8" y="T9"/>
                </a:cxn>
                <a:cxn ang="0">
                  <a:pos x="T10" y="T11"/>
                </a:cxn>
              </a:cxnLst>
              <a:rect l="0" t="0" r="r" b="b"/>
              <a:pathLst>
                <a:path w="131" h="184">
                  <a:moveTo>
                    <a:pt x="0" y="33"/>
                  </a:moveTo>
                  <a:lnTo>
                    <a:pt x="0" y="33"/>
                  </a:lnTo>
                  <a:lnTo>
                    <a:pt x="0" y="184"/>
                  </a:lnTo>
                  <a:lnTo>
                    <a:pt x="19" y="173"/>
                  </a:lnTo>
                  <a:lnTo>
                    <a:pt x="131" y="109"/>
                  </a:lnTo>
                  <a:lnTo>
                    <a:pt x="131" y="0"/>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77ADCF67-3CF9-4F5F-A72B-A8B37705D431}"/>
                </a:ext>
              </a:extLst>
            </p:cNvPr>
            <p:cNvSpPr>
              <a:spLocks/>
            </p:cNvSpPr>
            <p:nvPr/>
          </p:nvSpPr>
          <p:spPr bwMode="auto">
            <a:xfrm>
              <a:off x="238" y="920"/>
              <a:ext cx="378" cy="284"/>
            </a:xfrm>
            <a:custGeom>
              <a:avLst/>
              <a:gdLst>
                <a:gd name="T0" fmla="*/ 527 w 617"/>
                <a:gd name="T1" fmla="*/ 0 h 463"/>
                <a:gd name="T2" fmla="*/ 527 w 617"/>
                <a:gd name="T3" fmla="*/ 0 h 463"/>
                <a:gd name="T4" fmla="*/ 579 w 617"/>
                <a:gd name="T5" fmla="*/ 0 h 463"/>
                <a:gd name="T6" fmla="*/ 617 w 617"/>
                <a:gd name="T7" fmla="*/ 38 h 463"/>
                <a:gd name="T8" fmla="*/ 617 w 617"/>
                <a:gd name="T9" fmla="*/ 463 h 463"/>
                <a:gd name="T10" fmla="*/ 0 w 617"/>
                <a:gd name="T11" fmla="*/ 463 h 463"/>
                <a:gd name="T12" fmla="*/ 0 w 617"/>
                <a:gd name="T13" fmla="*/ 38 h 463"/>
                <a:gd name="T14" fmla="*/ 38 w 617"/>
                <a:gd name="T15" fmla="*/ 0 h 463"/>
                <a:gd name="T16" fmla="*/ 83 w 617"/>
                <a:gd name="T17"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7" h="463">
                  <a:moveTo>
                    <a:pt x="527" y="0"/>
                  </a:moveTo>
                  <a:lnTo>
                    <a:pt x="527" y="0"/>
                  </a:lnTo>
                  <a:lnTo>
                    <a:pt x="579" y="0"/>
                  </a:lnTo>
                  <a:cubicBezTo>
                    <a:pt x="600" y="0"/>
                    <a:pt x="617" y="17"/>
                    <a:pt x="617" y="38"/>
                  </a:cubicBezTo>
                  <a:lnTo>
                    <a:pt x="617" y="463"/>
                  </a:lnTo>
                  <a:lnTo>
                    <a:pt x="0" y="463"/>
                  </a:lnTo>
                  <a:lnTo>
                    <a:pt x="0" y="38"/>
                  </a:lnTo>
                  <a:cubicBezTo>
                    <a:pt x="0" y="17"/>
                    <a:pt x="17" y="0"/>
                    <a:pt x="38" y="0"/>
                  </a:cubicBezTo>
                  <a:lnTo>
                    <a:pt x="83" y="0"/>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A17C4E3A-75E6-4E12-9044-5C4981741758}"/>
                </a:ext>
              </a:extLst>
            </p:cNvPr>
            <p:cNvSpPr>
              <a:spLocks/>
            </p:cNvSpPr>
            <p:nvPr/>
          </p:nvSpPr>
          <p:spPr bwMode="auto">
            <a:xfrm>
              <a:off x="200" y="1206"/>
              <a:ext cx="454" cy="62"/>
            </a:xfrm>
            <a:custGeom>
              <a:avLst/>
              <a:gdLst>
                <a:gd name="T0" fmla="*/ 0 w 741"/>
                <a:gd name="T1" fmla="*/ 0 h 101"/>
                <a:gd name="T2" fmla="*/ 0 w 741"/>
                <a:gd name="T3" fmla="*/ 0 h 101"/>
                <a:gd name="T4" fmla="*/ 741 w 741"/>
                <a:gd name="T5" fmla="*/ 0 h 101"/>
                <a:gd name="T6" fmla="*/ 679 w 741"/>
                <a:gd name="T7" fmla="*/ 101 h 101"/>
                <a:gd name="T8" fmla="*/ 62 w 741"/>
                <a:gd name="T9" fmla="*/ 101 h 101"/>
                <a:gd name="T10" fmla="*/ 0 w 741"/>
                <a:gd name="T11" fmla="*/ 0 h 101"/>
                <a:gd name="T12" fmla="*/ 0 w 74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41" h="101">
                  <a:moveTo>
                    <a:pt x="0" y="0"/>
                  </a:moveTo>
                  <a:lnTo>
                    <a:pt x="0" y="0"/>
                  </a:lnTo>
                  <a:lnTo>
                    <a:pt x="741" y="0"/>
                  </a:lnTo>
                  <a:lnTo>
                    <a:pt x="679" y="101"/>
                  </a:lnTo>
                  <a:lnTo>
                    <a:pt x="62" y="101"/>
                  </a:lnTo>
                  <a:lnTo>
                    <a:pt x="0" y="0"/>
                  </a:lnTo>
                  <a:lnTo>
                    <a:pt x="0" y="0"/>
                  </a:lnTo>
                  <a:close/>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9">
              <a:extLst>
                <a:ext uri="{FF2B5EF4-FFF2-40B4-BE49-F238E27FC236}">
                  <a16:creationId xmlns:a16="http://schemas.microsoft.com/office/drawing/2014/main" id="{73F0D48B-09E4-49D8-9641-5636E0BBDE50}"/>
                </a:ext>
              </a:extLst>
            </p:cNvPr>
            <p:cNvSpPr>
              <a:spLocks/>
            </p:cNvSpPr>
            <p:nvPr/>
          </p:nvSpPr>
          <p:spPr bwMode="auto">
            <a:xfrm>
              <a:off x="295" y="876"/>
              <a:ext cx="264" cy="288"/>
            </a:xfrm>
            <a:custGeom>
              <a:avLst/>
              <a:gdLst>
                <a:gd name="T0" fmla="*/ 431 w 431"/>
                <a:gd name="T1" fmla="*/ 411 h 471"/>
                <a:gd name="T2" fmla="*/ 431 w 431"/>
                <a:gd name="T3" fmla="*/ 411 h 471"/>
                <a:gd name="T4" fmla="*/ 279 w 431"/>
                <a:gd name="T5" fmla="*/ 411 h 471"/>
                <a:gd name="T6" fmla="*/ 214 w 431"/>
                <a:gd name="T7" fmla="*/ 471 h 471"/>
                <a:gd name="T8" fmla="*/ 154 w 431"/>
                <a:gd name="T9" fmla="*/ 411 h 471"/>
                <a:gd name="T10" fmla="*/ 0 w 431"/>
                <a:gd name="T11" fmla="*/ 411 h 471"/>
                <a:gd name="T12" fmla="*/ 0 w 431"/>
                <a:gd name="T13" fmla="*/ 0 h 471"/>
                <a:gd name="T14" fmla="*/ 431 w 431"/>
                <a:gd name="T15" fmla="*/ 0 h 471"/>
                <a:gd name="T16" fmla="*/ 431 w 431"/>
                <a:gd name="T17" fmla="*/ 411 h 471"/>
                <a:gd name="T18" fmla="*/ 431 w 431"/>
                <a:gd name="T19" fmla="*/ 41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471">
                  <a:moveTo>
                    <a:pt x="431" y="411"/>
                  </a:moveTo>
                  <a:lnTo>
                    <a:pt x="431" y="411"/>
                  </a:lnTo>
                  <a:lnTo>
                    <a:pt x="279" y="411"/>
                  </a:lnTo>
                  <a:lnTo>
                    <a:pt x="214" y="471"/>
                  </a:lnTo>
                  <a:lnTo>
                    <a:pt x="154" y="411"/>
                  </a:lnTo>
                  <a:lnTo>
                    <a:pt x="0" y="411"/>
                  </a:lnTo>
                  <a:lnTo>
                    <a:pt x="0" y="0"/>
                  </a:lnTo>
                  <a:lnTo>
                    <a:pt x="431" y="0"/>
                  </a:lnTo>
                  <a:lnTo>
                    <a:pt x="431" y="411"/>
                  </a:lnTo>
                  <a:lnTo>
                    <a:pt x="431" y="411"/>
                  </a:lnTo>
                  <a:close/>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12">
            <a:extLst>
              <a:ext uri="{FF2B5EF4-FFF2-40B4-BE49-F238E27FC236}">
                <a16:creationId xmlns:a16="http://schemas.microsoft.com/office/drawing/2014/main" id="{04A73923-CE23-4DCD-8841-550031869980}"/>
              </a:ext>
            </a:extLst>
          </p:cNvPr>
          <p:cNvGrpSpPr>
            <a:grpSpLocks noChangeAspect="1"/>
          </p:cNvGrpSpPr>
          <p:nvPr userDrawn="1"/>
        </p:nvGrpSpPr>
        <p:grpSpPr bwMode="auto">
          <a:xfrm>
            <a:off x="5371136" y="1510181"/>
            <a:ext cx="571500" cy="668338"/>
            <a:chOff x="4288" y="1408"/>
            <a:chExt cx="360" cy="421"/>
          </a:xfrm>
        </p:grpSpPr>
        <p:sp>
          <p:nvSpPr>
            <p:cNvPr id="29" name="Freeform 13">
              <a:extLst>
                <a:ext uri="{FF2B5EF4-FFF2-40B4-BE49-F238E27FC236}">
                  <a16:creationId xmlns:a16="http://schemas.microsoft.com/office/drawing/2014/main" id="{D63DAA8D-D7BA-4887-AA73-9EE7DBEAB8B4}"/>
                </a:ext>
              </a:extLst>
            </p:cNvPr>
            <p:cNvSpPr>
              <a:spLocks/>
            </p:cNvSpPr>
            <p:nvPr/>
          </p:nvSpPr>
          <p:spPr bwMode="auto">
            <a:xfrm>
              <a:off x="4356" y="1408"/>
              <a:ext cx="168" cy="166"/>
            </a:xfrm>
            <a:custGeom>
              <a:avLst/>
              <a:gdLst>
                <a:gd name="T0" fmla="*/ 272 w 272"/>
                <a:gd name="T1" fmla="*/ 136 h 272"/>
                <a:gd name="T2" fmla="*/ 272 w 272"/>
                <a:gd name="T3" fmla="*/ 136 h 272"/>
                <a:gd name="T4" fmla="*/ 136 w 272"/>
                <a:gd name="T5" fmla="*/ 272 h 272"/>
                <a:gd name="T6" fmla="*/ 0 w 272"/>
                <a:gd name="T7" fmla="*/ 136 h 272"/>
                <a:gd name="T8" fmla="*/ 136 w 272"/>
                <a:gd name="T9" fmla="*/ 0 h 272"/>
                <a:gd name="T10" fmla="*/ 272 w 272"/>
                <a:gd name="T11" fmla="*/ 136 h 272"/>
                <a:gd name="T12" fmla="*/ 272 w 272"/>
                <a:gd name="T13" fmla="*/ 136 h 272"/>
              </a:gdLst>
              <a:ahLst/>
              <a:cxnLst>
                <a:cxn ang="0">
                  <a:pos x="T0" y="T1"/>
                </a:cxn>
                <a:cxn ang="0">
                  <a:pos x="T2" y="T3"/>
                </a:cxn>
                <a:cxn ang="0">
                  <a:pos x="T4" y="T5"/>
                </a:cxn>
                <a:cxn ang="0">
                  <a:pos x="T6" y="T7"/>
                </a:cxn>
                <a:cxn ang="0">
                  <a:pos x="T8" y="T9"/>
                </a:cxn>
                <a:cxn ang="0">
                  <a:pos x="T10" y="T11"/>
                </a:cxn>
                <a:cxn ang="0">
                  <a:pos x="T12" y="T13"/>
                </a:cxn>
              </a:cxnLst>
              <a:rect l="0" t="0" r="r" b="b"/>
              <a:pathLst>
                <a:path w="272" h="272">
                  <a:moveTo>
                    <a:pt x="272" y="136"/>
                  </a:moveTo>
                  <a:lnTo>
                    <a:pt x="272" y="136"/>
                  </a:lnTo>
                  <a:cubicBezTo>
                    <a:pt x="272" y="211"/>
                    <a:pt x="211" y="272"/>
                    <a:pt x="136" y="272"/>
                  </a:cubicBezTo>
                  <a:cubicBezTo>
                    <a:pt x="61" y="272"/>
                    <a:pt x="0" y="211"/>
                    <a:pt x="0" y="136"/>
                  </a:cubicBezTo>
                  <a:cubicBezTo>
                    <a:pt x="0" y="61"/>
                    <a:pt x="61" y="0"/>
                    <a:pt x="136" y="0"/>
                  </a:cubicBezTo>
                  <a:cubicBezTo>
                    <a:pt x="211" y="0"/>
                    <a:pt x="272" y="61"/>
                    <a:pt x="272" y="136"/>
                  </a:cubicBezTo>
                  <a:lnTo>
                    <a:pt x="272" y="136"/>
                  </a:ln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94F129B9-111B-4637-A7D6-F5E043A50336}"/>
                </a:ext>
              </a:extLst>
            </p:cNvPr>
            <p:cNvSpPr>
              <a:spLocks/>
            </p:cNvSpPr>
            <p:nvPr/>
          </p:nvSpPr>
          <p:spPr bwMode="auto">
            <a:xfrm>
              <a:off x="4288" y="1574"/>
              <a:ext cx="231" cy="203"/>
            </a:xfrm>
            <a:custGeom>
              <a:avLst/>
              <a:gdLst>
                <a:gd name="T0" fmla="*/ 372 w 372"/>
                <a:gd name="T1" fmla="*/ 68 h 334"/>
                <a:gd name="T2" fmla="*/ 372 w 372"/>
                <a:gd name="T3" fmla="*/ 68 h 334"/>
                <a:gd name="T4" fmla="*/ 245 w 372"/>
                <a:gd name="T5" fmla="*/ 0 h 334"/>
                <a:gd name="T6" fmla="*/ 0 w 372"/>
                <a:gd name="T7" fmla="*/ 334 h 334"/>
                <a:gd name="T8" fmla="*/ 244 w 372"/>
                <a:gd name="T9" fmla="*/ 334 h 334"/>
              </a:gdLst>
              <a:ahLst/>
              <a:cxnLst>
                <a:cxn ang="0">
                  <a:pos x="T0" y="T1"/>
                </a:cxn>
                <a:cxn ang="0">
                  <a:pos x="T2" y="T3"/>
                </a:cxn>
                <a:cxn ang="0">
                  <a:pos x="T4" y="T5"/>
                </a:cxn>
                <a:cxn ang="0">
                  <a:pos x="T6" y="T7"/>
                </a:cxn>
                <a:cxn ang="0">
                  <a:pos x="T8" y="T9"/>
                </a:cxn>
              </a:cxnLst>
              <a:rect l="0" t="0" r="r" b="b"/>
              <a:pathLst>
                <a:path w="372" h="334">
                  <a:moveTo>
                    <a:pt x="372" y="68"/>
                  </a:moveTo>
                  <a:lnTo>
                    <a:pt x="372" y="68"/>
                  </a:lnTo>
                  <a:cubicBezTo>
                    <a:pt x="334" y="25"/>
                    <a:pt x="291" y="0"/>
                    <a:pt x="245" y="0"/>
                  </a:cubicBezTo>
                  <a:cubicBezTo>
                    <a:pt x="129" y="0"/>
                    <a:pt x="31" y="141"/>
                    <a:pt x="0" y="334"/>
                  </a:cubicBezTo>
                  <a:lnTo>
                    <a:pt x="244" y="334"/>
                  </a:ln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CCB98F6A-03BE-4126-B302-F23AECD950A1}"/>
                </a:ext>
              </a:extLst>
            </p:cNvPr>
            <p:cNvSpPr>
              <a:spLocks/>
            </p:cNvSpPr>
            <p:nvPr/>
          </p:nvSpPr>
          <p:spPr bwMode="auto">
            <a:xfrm>
              <a:off x="4477" y="1635"/>
              <a:ext cx="171" cy="194"/>
            </a:xfrm>
            <a:custGeom>
              <a:avLst/>
              <a:gdLst>
                <a:gd name="T0" fmla="*/ 138 w 276"/>
                <a:gd name="T1" fmla="*/ 0 h 319"/>
                <a:gd name="T2" fmla="*/ 138 w 276"/>
                <a:gd name="T3" fmla="*/ 0 h 319"/>
                <a:gd name="T4" fmla="*/ 0 w 276"/>
                <a:gd name="T5" fmla="*/ 80 h 319"/>
                <a:gd name="T6" fmla="*/ 0 w 276"/>
                <a:gd name="T7" fmla="*/ 239 h 319"/>
                <a:gd name="T8" fmla="*/ 138 w 276"/>
                <a:gd name="T9" fmla="*/ 319 h 319"/>
                <a:gd name="T10" fmla="*/ 276 w 276"/>
                <a:gd name="T11" fmla="*/ 239 h 319"/>
                <a:gd name="T12" fmla="*/ 276 w 276"/>
                <a:gd name="T13" fmla="*/ 80 h 319"/>
                <a:gd name="T14" fmla="*/ 138 w 276"/>
                <a:gd name="T15" fmla="*/ 0 h 319"/>
                <a:gd name="T16" fmla="*/ 138 w 276"/>
                <a:gd name="T1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319">
                  <a:moveTo>
                    <a:pt x="138" y="0"/>
                  </a:moveTo>
                  <a:lnTo>
                    <a:pt x="138" y="0"/>
                  </a:lnTo>
                  <a:lnTo>
                    <a:pt x="0" y="80"/>
                  </a:lnTo>
                  <a:lnTo>
                    <a:pt x="0" y="239"/>
                  </a:lnTo>
                  <a:lnTo>
                    <a:pt x="138" y="319"/>
                  </a:lnTo>
                  <a:lnTo>
                    <a:pt x="276" y="239"/>
                  </a:lnTo>
                  <a:lnTo>
                    <a:pt x="276" y="80"/>
                  </a:lnTo>
                  <a:lnTo>
                    <a:pt x="138" y="0"/>
                  </a:lnTo>
                  <a:lnTo>
                    <a:pt x="138" y="0"/>
                  </a:ln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75784A5A-E63B-4F7E-9AF2-4EAA22AA6166}"/>
                </a:ext>
              </a:extLst>
            </p:cNvPr>
            <p:cNvSpPr>
              <a:spLocks/>
            </p:cNvSpPr>
            <p:nvPr/>
          </p:nvSpPr>
          <p:spPr bwMode="auto">
            <a:xfrm>
              <a:off x="4514" y="1699"/>
              <a:ext cx="89" cy="66"/>
            </a:xfrm>
            <a:custGeom>
              <a:avLst/>
              <a:gdLst>
                <a:gd name="T0" fmla="*/ 143 w 143"/>
                <a:gd name="T1" fmla="*/ 0 h 108"/>
                <a:gd name="T2" fmla="*/ 143 w 143"/>
                <a:gd name="T3" fmla="*/ 0 h 108"/>
                <a:gd name="T4" fmla="*/ 37 w 143"/>
                <a:gd name="T5" fmla="*/ 108 h 108"/>
                <a:gd name="T6" fmla="*/ 0 w 143"/>
                <a:gd name="T7" fmla="*/ 69 h 108"/>
              </a:gdLst>
              <a:ahLst/>
              <a:cxnLst>
                <a:cxn ang="0">
                  <a:pos x="T0" y="T1"/>
                </a:cxn>
                <a:cxn ang="0">
                  <a:pos x="T2" y="T3"/>
                </a:cxn>
                <a:cxn ang="0">
                  <a:pos x="T4" y="T5"/>
                </a:cxn>
                <a:cxn ang="0">
                  <a:pos x="T6" y="T7"/>
                </a:cxn>
              </a:cxnLst>
              <a:rect l="0" t="0" r="r" b="b"/>
              <a:pathLst>
                <a:path w="143" h="108">
                  <a:moveTo>
                    <a:pt x="143" y="0"/>
                  </a:moveTo>
                  <a:lnTo>
                    <a:pt x="143" y="0"/>
                  </a:lnTo>
                  <a:lnTo>
                    <a:pt x="37" y="108"/>
                  </a:lnTo>
                  <a:lnTo>
                    <a:pt x="0" y="69"/>
                  </a:ln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33" name="Picture 32">
            <a:extLst>
              <a:ext uri="{FF2B5EF4-FFF2-40B4-BE49-F238E27FC236}">
                <a16:creationId xmlns:a16="http://schemas.microsoft.com/office/drawing/2014/main" id="{F576EE6E-8BBA-4BFA-B9A8-7B7AF94995F9}"/>
              </a:ext>
            </a:extLst>
          </p:cNvPr>
          <p:cNvPicPr>
            <a:picLocks noChangeAspect="1"/>
          </p:cNvPicPr>
          <p:nvPr userDrawn="1"/>
        </p:nvPicPr>
        <p:blipFill>
          <a:blip r:embed="rId5"/>
          <a:srcRect/>
          <a:stretch/>
        </p:blipFill>
        <p:spPr>
          <a:xfrm>
            <a:off x="292501" y="6428661"/>
            <a:ext cx="388818" cy="219592"/>
          </a:xfrm>
          <a:prstGeom prst="rect">
            <a:avLst/>
          </a:prstGeom>
        </p:spPr>
      </p:pic>
      <p:sp>
        <p:nvSpPr>
          <p:cNvPr id="34" name="TextBox 3">
            <a:extLst>
              <a:ext uri="{FF2B5EF4-FFF2-40B4-BE49-F238E27FC236}">
                <a16:creationId xmlns:a16="http://schemas.microsoft.com/office/drawing/2014/main" id="{0F8870EE-6C08-4971-8284-1F8A7EF86732}"/>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
        <p:nvSpPr>
          <p:cNvPr id="36" name="Rectangle 35">
            <a:extLst>
              <a:ext uri="{FF2B5EF4-FFF2-40B4-BE49-F238E27FC236}">
                <a16:creationId xmlns:a16="http://schemas.microsoft.com/office/drawing/2014/main" id="{657DA455-5757-4CC6-B77F-CC270B1145C5}"/>
              </a:ext>
            </a:extLst>
          </p:cNvPr>
          <p:cNvSpPr/>
          <p:nvPr userDrawn="1"/>
        </p:nvSpPr>
        <p:spPr>
          <a:xfrm>
            <a:off x="304800" y="244286"/>
            <a:ext cx="11582400" cy="723899"/>
          </a:xfrm>
          <a:prstGeom prst="rect">
            <a:avLst/>
          </a:prstGeom>
        </p:spPr>
        <p:txBody>
          <a:bodyPr wrap="square" lIns="0" tIns="146304" bIns="146304">
            <a:noAutofit/>
          </a:bodyPr>
          <a:lstStyle/>
          <a:p>
            <a:pPr>
              <a:lnSpc>
                <a:spcPct val="90000"/>
              </a:lnSpc>
            </a:pPr>
            <a:r>
              <a:rPr kumimoji="0" lang="en-US" sz="4000" b="0" i="0" u="none" strike="noStrike" kern="1200" cap="none" spc="-100" normalizeH="0" baseline="0" noProof="0" dirty="0">
                <a:ln>
                  <a:noFill/>
                </a:ln>
                <a:solidFill>
                  <a:prstClr val="white"/>
                </a:solidFill>
                <a:effectLst/>
                <a:uLnTx/>
                <a:uFillTx/>
                <a:latin typeface="Amazon Ember Heavy"/>
                <a:ea typeface="Amazon Ember" panose="020B0603020204020204" pitchFamily="34" charset="0"/>
                <a:cs typeface="Amazon Ember" panose="020B0603020204020204" pitchFamily="34" charset="0"/>
              </a:rPr>
              <a:t>Learn in-demand AWS Cloud skills</a:t>
            </a:r>
            <a:endParaRPr lang="en-US" spc="-100" baseline="0" dirty="0"/>
          </a:p>
        </p:txBody>
      </p:sp>
    </p:spTree>
    <p:extLst>
      <p:ext uri="{BB962C8B-B14F-4D97-AF65-F5344CB8AC3E}">
        <p14:creationId xmlns:p14="http://schemas.microsoft.com/office/powerpoint/2010/main" val="189236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8E3B5A-9EF6-4AEB-9717-7818F41E49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TextBox 19">
            <a:extLst>
              <a:ext uri="{FF2B5EF4-FFF2-40B4-BE49-F238E27FC236}">
                <a16:creationId xmlns:a16="http://schemas.microsoft.com/office/drawing/2014/main" id="{6B4A83A5-0632-4E56-8638-1E96DDA8B2B2}"/>
              </a:ext>
            </a:extLst>
          </p:cNvPr>
          <p:cNvSpPr txBox="1"/>
          <p:nvPr userDrawn="1"/>
        </p:nvSpPr>
        <p:spPr bwMode="white">
          <a:xfrm>
            <a:off x="133351" y="21321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6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13" name="Text Placeholder 12">
            <a:extLst>
              <a:ext uri="{FF2B5EF4-FFF2-40B4-BE49-F238E27FC236}">
                <a16:creationId xmlns:a16="http://schemas.microsoft.com/office/drawing/2014/main" id="{560235B1-A52F-459D-8F38-868C28930387}"/>
              </a:ext>
            </a:extLst>
          </p:cNvPr>
          <p:cNvSpPr>
            <a:spLocks noGrp="1"/>
          </p:cNvSpPr>
          <p:nvPr>
            <p:ph type="body" sz="quarter" idx="10" hasCustomPrompt="1"/>
          </p:nvPr>
        </p:nvSpPr>
        <p:spPr>
          <a:xfrm>
            <a:off x="304800" y="3429000"/>
            <a:ext cx="3429000" cy="4826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14" name="Text Placeholder 12">
            <a:extLst>
              <a:ext uri="{FF2B5EF4-FFF2-40B4-BE49-F238E27FC236}">
                <a16:creationId xmlns:a16="http://schemas.microsoft.com/office/drawing/2014/main" id="{2ACA6411-1D29-499A-BBEF-4F71BB70AA86}"/>
              </a:ext>
            </a:extLst>
          </p:cNvPr>
          <p:cNvSpPr>
            <a:spLocks noGrp="1"/>
          </p:cNvSpPr>
          <p:nvPr>
            <p:ph type="body" sz="quarter" idx="11" hasCustomPrompt="1"/>
          </p:nvPr>
        </p:nvSpPr>
        <p:spPr>
          <a:xfrm>
            <a:off x="304800" y="3924300"/>
            <a:ext cx="3429000" cy="1778000"/>
          </a:xfrm>
        </p:spPr>
        <p:txBody>
          <a:bodyPr tIns="91440" anchor="t" anchorCtr="0"/>
          <a:lstStyle>
            <a:lvl1pPr marL="0" indent="0">
              <a:spcAft>
                <a:spcPts val="300"/>
              </a:spcAft>
              <a:buNone/>
              <a:defRPr sz="18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 (such as LinkedIn or Twitter)</a:t>
            </a:r>
          </a:p>
        </p:txBody>
      </p:sp>
      <p:sp>
        <p:nvSpPr>
          <p:cNvPr id="15" name="Text Placeholder 12">
            <a:extLst>
              <a:ext uri="{FF2B5EF4-FFF2-40B4-BE49-F238E27FC236}">
                <a16:creationId xmlns:a16="http://schemas.microsoft.com/office/drawing/2014/main" id="{7587CE14-4E32-4777-B762-C4D5DDA4B671}"/>
              </a:ext>
            </a:extLst>
          </p:cNvPr>
          <p:cNvSpPr>
            <a:spLocks noGrp="1"/>
          </p:cNvSpPr>
          <p:nvPr>
            <p:ph type="body" sz="quarter" idx="12" hasCustomPrompt="1"/>
          </p:nvPr>
        </p:nvSpPr>
        <p:spPr>
          <a:xfrm>
            <a:off x="3948950" y="3429000"/>
            <a:ext cx="3429000" cy="4826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16" name="Text Placeholder 12">
            <a:extLst>
              <a:ext uri="{FF2B5EF4-FFF2-40B4-BE49-F238E27FC236}">
                <a16:creationId xmlns:a16="http://schemas.microsoft.com/office/drawing/2014/main" id="{85B947E7-92D5-44F7-980E-B16916B4957B}"/>
              </a:ext>
            </a:extLst>
          </p:cNvPr>
          <p:cNvSpPr>
            <a:spLocks noGrp="1"/>
          </p:cNvSpPr>
          <p:nvPr>
            <p:ph type="body" sz="quarter" idx="13" hasCustomPrompt="1"/>
          </p:nvPr>
        </p:nvSpPr>
        <p:spPr>
          <a:xfrm>
            <a:off x="3948950" y="3924300"/>
            <a:ext cx="3429000" cy="1778000"/>
          </a:xfrm>
        </p:spPr>
        <p:txBody>
          <a:bodyPr tIns="91440" anchor="t" anchorCtr="0"/>
          <a:lstStyle>
            <a:lvl1pPr marL="0" indent="0">
              <a:spcAft>
                <a:spcPts val="300"/>
              </a:spcAft>
              <a:buNone/>
              <a:defRPr sz="18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 (such as LinkedIn or Twitter)</a:t>
            </a:r>
          </a:p>
        </p:txBody>
      </p:sp>
      <p:sp>
        <p:nvSpPr>
          <p:cNvPr id="17" name="Text Placeholder 12">
            <a:extLst>
              <a:ext uri="{FF2B5EF4-FFF2-40B4-BE49-F238E27FC236}">
                <a16:creationId xmlns:a16="http://schemas.microsoft.com/office/drawing/2014/main" id="{722C2121-81A2-47EC-9963-4D2264FC0D4B}"/>
              </a:ext>
            </a:extLst>
          </p:cNvPr>
          <p:cNvSpPr>
            <a:spLocks noGrp="1"/>
          </p:cNvSpPr>
          <p:nvPr>
            <p:ph type="body" sz="quarter" idx="14" hasCustomPrompt="1"/>
          </p:nvPr>
        </p:nvSpPr>
        <p:spPr>
          <a:xfrm>
            <a:off x="7593100" y="3429000"/>
            <a:ext cx="3429000" cy="4826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18" name="Text Placeholder 12">
            <a:extLst>
              <a:ext uri="{FF2B5EF4-FFF2-40B4-BE49-F238E27FC236}">
                <a16:creationId xmlns:a16="http://schemas.microsoft.com/office/drawing/2014/main" id="{18985DE0-82AB-42DE-94F3-A060E90BA1E1}"/>
              </a:ext>
            </a:extLst>
          </p:cNvPr>
          <p:cNvSpPr>
            <a:spLocks noGrp="1"/>
          </p:cNvSpPr>
          <p:nvPr>
            <p:ph type="body" sz="quarter" idx="15" hasCustomPrompt="1"/>
          </p:nvPr>
        </p:nvSpPr>
        <p:spPr>
          <a:xfrm>
            <a:off x="7593100" y="3924300"/>
            <a:ext cx="3429000" cy="1778000"/>
          </a:xfrm>
        </p:spPr>
        <p:txBody>
          <a:bodyPr tIns="91440" anchor="t" anchorCtr="0"/>
          <a:lstStyle>
            <a:lvl1pPr marL="0" indent="0">
              <a:spcAft>
                <a:spcPts val="300"/>
              </a:spcAft>
              <a:buNone/>
              <a:defRPr sz="18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 (such as LinkedIn or Twitter)</a:t>
            </a:r>
          </a:p>
        </p:txBody>
      </p:sp>
      <p:pic>
        <p:nvPicPr>
          <p:cNvPr id="23" name="Picture 22">
            <a:extLst>
              <a:ext uri="{FF2B5EF4-FFF2-40B4-BE49-F238E27FC236}">
                <a16:creationId xmlns:a16="http://schemas.microsoft.com/office/drawing/2014/main" id="{4F87E276-ED10-49A8-BB0E-E8C47A9E6A7C}"/>
              </a:ext>
            </a:extLst>
          </p:cNvPr>
          <p:cNvPicPr>
            <a:picLocks noChangeAspect="1"/>
          </p:cNvPicPr>
          <p:nvPr userDrawn="1"/>
        </p:nvPicPr>
        <p:blipFill>
          <a:blip r:embed="rId3"/>
          <a:srcRect/>
          <a:stretch/>
        </p:blipFill>
        <p:spPr>
          <a:xfrm>
            <a:off x="292501" y="6428661"/>
            <a:ext cx="388818" cy="219592"/>
          </a:xfrm>
          <a:prstGeom prst="rect">
            <a:avLst/>
          </a:prstGeom>
        </p:spPr>
      </p:pic>
      <p:sp>
        <p:nvSpPr>
          <p:cNvPr id="24" name="TextBox 3">
            <a:extLst>
              <a:ext uri="{FF2B5EF4-FFF2-40B4-BE49-F238E27FC236}">
                <a16:creationId xmlns:a16="http://schemas.microsoft.com/office/drawing/2014/main" id="{8212EB6D-11FB-4BF9-A82D-70CCAB805978}"/>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92975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orient="horz" pos="24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64AD4E2-F945-46B7-88D9-2DA65AC847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322916" y="2400300"/>
            <a:ext cx="9144000" cy="1865508"/>
          </a:xfrm>
        </p:spPr>
        <p:txBody>
          <a:bodyPr rIns="0" anchor="t"/>
          <a:lstStyle>
            <a:lvl1pPr algn="l">
              <a:defRPr sz="4400" baseline="0"/>
            </a:lvl1pPr>
          </a:lstStyle>
          <a:p>
            <a:r>
              <a:rPr lang="en-US" dirty="0"/>
              <a:t>Enter session title</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322916" y="5029200"/>
            <a:ext cx="4323443" cy="801688"/>
          </a:xfrm>
        </p:spPr>
        <p:txBody>
          <a:bodyPr/>
          <a:lstStyle>
            <a:lvl1pPr marL="0" indent="0">
              <a:spcAft>
                <a:spcPts val="300"/>
              </a:spcAft>
              <a:buNone/>
              <a:defRPr sz="1600"/>
            </a:lvl1pPr>
            <a:lvl2pPr marL="365760" indent="0">
              <a:buNone/>
              <a:defRPr sz="2400"/>
            </a:lvl2pPr>
            <a:lvl3pPr marL="777240" indent="0">
              <a:buNone/>
              <a:defRPr sz="2400"/>
            </a:lvl3pPr>
            <a:lvl4pPr marL="1051560" indent="0">
              <a:buNone/>
              <a:defRPr sz="2400"/>
            </a:lvl4pPr>
            <a:lvl5pPr marL="1051560" indent="0">
              <a:buNone/>
              <a:defRPr sz="2400"/>
            </a:lvl5pPr>
          </a:lstStyle>
          <a:p>
            <a:pPr lvl="0"/>
            <a:r>
              <a:rPr lang="en-US" dirty="0"/>
              <a:t>Job title</a:t>
            </a:r>
            <a:br>
              <a:rPr lang="en-US" dirty="0"/>
            </a:br>
            <a:r>
              <a:rPr lang="en-US" dirty="0"/>
              <a:t>Company</a:t>
            </a:r>
          </a:p>
        </p:txBody>
      </p:sp>
      <p:sp>
        <p:nvSpPr>
          <p:cNvPr id="5" name="Text Placeholder 4">
            <a:extLst>
              <a:ext uri="{FF2B5EF4-FFF2-40B4-BE49-F238E27FC236}">
                <a16:creationId xmlns:a16="http://schemas.microsoft.com/office/drawing/2014/main" id="{41028208-8E6A-4F48-AB75-B1723B3DEE61}"/>
              </a:ext>
            </a:extLst>
          </p:cNvPr>
          <p:cNvSpPr>
            <a:spLocks noGrp="1"/>
          </p:cNvSpPr>
          <p:nvPr>
            <p:ph type="body" sz="quarter" idx="13" hasCustomPrompt="1"/>
          </p:nvPr>
        </p:nvSpPr>
        <p:spPr>
          <a:xfrm>
            <a:off x="4972050" y="4686300"/>
            <a:ext cx="4486275" cy="341692"/>
          </a:xfrm>
        </p:spPr>
        <p:txBody>
          <a:bodyPr/>
          <a:lstStyle>
            <a:lvl1pPr marL="0" indent="0">
              <a:buNone/>
              <a:defRPr sz="20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Speaker name (and pronouns)</a:t>
            </a:r>
          </a:p>
        </p:txBody>
      </p:sp>
      <p:sp>
        <p:nvSpPr>
          <p:cNvPr id="8" name="Text Placeholder 7">
            <a:extLst>
              <a:ext uri="{FF2B5EF4-FFF2-40B4-BE49-F238E27FC236}">
                <a16:creationId xmlns:a16="http://schemas.microsoft.com/office/drawing/2014/main" id="{338A6CC6-CFD6-4AE0-BFB3-DB4EE355B28D}"/>
              </a:ext>
            </a:extLst>
          </p:cNvPr>
          <p:cNvSpPr>
            <a:spLocks noGrp="1"/>
          </p:cNvSpPr>
          <p:nvPr>
            <p:ph type="body" sz="quarter" idx="14" hasCustomPrompt="1"/>
          </p:nvPr>
        </p:nvSpPr>
        <p:spPr>
          <a:xfrm>
            <a:off x="4972050" y="5029201"/>
            <a:ext cx="4486275" cy="801688"/>
          </a:xfrm>
        </p:spPr>
        <p:txBody>
          <a:bodyPr/>
          <a:lstStyle>
            <a:lvl1pPr marL="0" indent="0">
              <a:spcAft>
                <a:spcPts val="300"/>
              </a:spcAft>
              <a:buNone/>
              <a:defRPr sz="16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Job title</a:t>
            </a:r>
            <a:br>
              <a:rPr lang="en-US" dirty="0"/>
            </a:br>
            <a:r>
              <a:rPr lang="en-US" dirty="0"/>
              <a:t>Company</a:t>
            </a:r>
          </a:p>
        </p:txBody>
      </p:sp>
      <p:sp>
        <p:nvSpPr>
          <p:cNvPr id="17" name="Subtitle 2">
            <a:extLst>
              <a:ext uri="{FF2B5EF4-FFF2-40B4-BE49-F238E27FC236}">
                <a16:creationId xmlns:a16="http://schemas.microsoft.com/office/drawing/2014/main" id="{03D9F0E9-E682-4A87-9A37-0795A8658CE6}"/>
              </a:ext>
            </a:extLst>
          </p:cNvPr>
          <p:cNvSpPr>
            <a:spLocks noGrp="1"/>
          </p:cNvSpPr>
          <p:nvPr>
            <p:ph type="subTitle" idx="1" hasCustomPrompt="1"/>
          </p:nvPr>
        </p:nvSpPr>
        <p:spPr>
          <a:xfrm>
            <a:off x="322916" y="1990726"/>
            <a:ext cx="9144000" cy="255587"/>
          </a:xfrm>
        </p:spPr>
        <p:txBody>
          <a:bodyPr/>
          <a:lstStyle>
            <a:lvl1pPr marL="0" indent="0" algn="l">
              <a:buNone/>
              <a:defRPr sz="1200" b="1" cap="all" spc="3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Legal text placeholder (for copyeditor use only)</a:t>
            </a:r>
          </a:p>
        </p:txBody>
      </p:sp>
      <p:sp>
        <p:nvSpPr>
          <p:cNvPr id="14" name="Text Placeholder 8">
            <a:extLst>
              <a:ext uri="{FF2B5EF4-FFF2-40B4-BE49-F238E27FC236}">
                <a16:creationId xmlns:a16="http://schemas.microsoft.com/office/drawing/2014/main" id="{B9118A0E-BB7D-404E-BC79-A09103EA2FEB}"/>
              </a:ext>
            </a:extLst>
          </p:cNvPr>
          <p:cNvSpPr>
            <a:spLocks noGrp="1"/>
          </p:cNvSpPr>
          <p:nvPr>
            <p:ph type="body" sz="quarter" idx="10" hasCustomPrompt="1"/>
          </p:nvPr>
        </p:nvSpPr>
        <p:spPr>
          <a:xfrm>
            <a:off x="322916" y="4692845"/>
            <a:ext cx="4323443" cy="336356"/>
          </a:xfrm>
        </p:spPr>
        <p:txBody>
          <a:bodyPr/>
          <a:lstStyle>
            <a:lvl1pPr marL="0" indent="0">
              <a:buNone/>
              <a:defRPr sz="2000" b="0" cap="none" spc="0" baseline="0">
                <a:solidFill>
                  <a:schemeClr val="tx1"/>
                </a:solidFill>
              </a:defRPr>
            </a:lvl1pPr>
          </a:lstStyle>
          <a:p>
            <a:pPr lvl="0"/>
            <a:r>
              <a:rPr lang="en-US" dirty="0"/>
              <a:t>Speaker name (and pronouns)</a:t>
            </a:r>
          </a:p>
        </p:txBody>
      </p:sp>
      <p:sp>
        <p:nvSpPr>
          <p:cNvPr id="19" name="Text Placeholder 8">
            <a:extLst>
              <a:ext uri="{FF2B5EF4-FFF2-40B4-BE49-F238E27FC236}">
                <a16:creationId xmlns:a16="http://schemas.microsoft.com/office/drawing/2014/main" id="{52A61DBB-E00A-4DCB-AA27-45DE15DC8389}"/>
              </a:ext>
            </a:extLst>
          </p:cNvPr>
          <p:cNvSpPr>
            <a:spLocks noGrp="1"/>
          </p:cNvSpPr>
          <p:nvPr>
            <p:ph type="body" sz="quarter" idx="11" hasCustomPrompt="1"/>
          </p:nvPr>
        </p:nvSpPr>
        <p:spPr>
          <a:xfrm>
            <a:off x="322916" y="1454793"/>
            <a:ext cx="9144000" cy="254717"/>
          </a:xfrm>
        </p:spPr>
        <p:txBody>
          <a:bodyPr/>
          <a:lstStyle>
            <a:lvl1pPr marL="0" indent="0">
              <a:buNone/>
              <a:defRPr sz="1200" b="1" cap="all" spc="300" baseline="0">
                <a:solidFill>
                  <a:schemeClr val="accent6"/>
                </a:solidFill>
                <a:latin typeface="+mn-lt"/>
              </a:defRPr>
            </a:lvl1pPr>
          </a:lstStyle>
          <a:p>
            <a:pPr lvl="0"/>
            <a:r>
              <a:rPr lang="en-US" dirty="0"/>
              <a:t>Enter Session ID</a:t>
            </a:r>
          </a:p>
        </p:txBody>
      </p:sp>
      <p:pic>
        <p:nvPicPr>
          <p:cNvPr id="16" name="Picture 15">
            <a:extLst>
              <a:ext uri="{FF2B5EF4-FFF2-40B4-BE49-F238E27FC236}">
                <a16:creationId xmlns:a16="http://schemas.microsoft.com/office/drawing/2014/main" id="{EC0235AC-6AFA-47B0-ABD0-51C2764B7953}"/>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8" name="TextBox 3">
            <a:extLst>
              <a:ext uri="{FF2B5EF4-FFF2-40B4-BE49-F238E27FC236}">
                <a16:creationId xmlns:a16="http://schemas.microsoft.com/office/drawing/2014/main" id="{55D8A83D-8AA8-48F6-AE22-23BB758B2D0C}"/>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9068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1632">
          <p15:clr>
            <a:srgbClr val="FBAE40"/>
          </p15:clr>
        </p15:guide>
        <p15:guide id="2" orient="horz" pos="912">
          <p15:clr>
            <a:srgbClr val="FBAE40"/>
          </p15:clr>
        </p15:guide>
        <p15:guide id="3" orient="horz" pos="1248" userDrawn="1">
          <p15:clr>
            <a:srgbClr val="FBAE40"/>
          </p15:clr>
        </p15:guide>
        <p15:guide id="4" orient="horz" pos="2952">
          <p15:clr>
            <a:srgbClr val="FBAE40"/>
          </p15:clr>
        </p15:guide>
        <p15:guide id="5" orient="horz" pos="316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E9EDB0-AE4A-47D2-8D12-00020A37A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Oval 8">
            <a:extLst>
              <a:ext uri="{FF2B5EF4-FFF2-40B4-BE49-F238E27FC236}">
                <a16:creationId xmlns:a16="http://schemas.microsoft.com/office/drawing/2014/main" id="{A069C7E4-F229-4138-B99D-DDBA15F54353}"/>
              </a:ext>
            </a:extLst>
          </p:cNvPr>
          <p:cNvSpPr/>
          <p:nvPr userDrawn="1"/>
        </p:nvSpPr>
        <p:spPr bwMode="auto">
          <a:xfrm>
            <a:off x="5299710" y="1445839"/>
            <a:ext cx="1592580" cy="1592580"/>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10" name="TextBox 9">
            <a:extLst>
              <a:ext uri="{FF2B5EF4-FFF2-40B4-BE49-F238E27FC236}">
                <a16:creationId xmlns:a16="http://schemas.microsoft.com/office/drawing/2014/main" id="{328FEAA9-87DD-49D0-B6B1-C774723D1E5F}"/>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pic>
        <p:nvPicPr>
          <p:cNvPr id="8" name="Picture 7">
            <a:extLst>
              <a:ext uri="{FF2B5EF4-FFF2-40B4-BE49-F238E27FC236}">
                <a16:creationId xmlns:a16="http://schemas.microsoft.com/office/drawing/2014/main" id="{C5227BD8-41CF-46B5-BFD3-939CE751F075}"/>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CB7CC901-FE78-44C4-8D33-81E8C83EDDE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36210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6140CA-3E32-44B2-98CD-BB8777DB5E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5AB970E9-076E-44D5-8AF2-12477741671C}"/>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dirty="0">
                <a:latin typeface="+mj-lt"/>
              </a:rPr>
              <a:t>Do not use layouts after this slide.</a:t>
            </a:r>
            <a:br>
              <a:rPr lang="en-US" sz="6600" dirty="0">
                <a:latin typeface="+mj-lt"/>
              </a:rPr>
            </a:br>
            <a:r>
              <a:rPr lang="en-US" sz="2400" dirty="0">
                <a:latin typeface="+mj-lt"/>
              </a:rPr>
              <a:t>They are not part of the official template.</a:t>
            </a:r>
            <a:endParaRPr lang="en-US" sz="6600" dirty="0">
              <a:latin typeface="+mj-lt"/>
            </a:endParaRPr>
          </a:p>
        </p:txBody>
      </p:sp>
      <p:pic>
        <p:nvPicPr>
          <p:cNvPr id="9" name="Graphic 8" descr="Stop sign">
            <a:extLst>
              <a:ext uri="{FF2B5EF4-FFF2-40B4-BE49-F238E27FC236}">
                <a16:creationId xmlns:a16="http://schemas.microsoft.com/office/drawing/2014/main" id="{A0284AC2-B903-4DEE-8D76-E2D6AC5A4DF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42866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svg="http://schemas.microsoft.com/office/drawing/2016/SVG/main" xmlns:p15="http://schemas.microsoft.com/office/powerpoint/2012/main" xmlns:a16="http://schemas.microsoft.com/office/drawing/2014/main">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1"/>
            <a:ext cx="11652356" cy="899665"/>
          </a:xfrm>
        </p:spPr>
        <p:txBody>
          <a:bodyPr lIns="182880" tIns="146304" rIns="182880" bIns="146304"/>
          <a:lstStyle>
            <a:lvl1pPr>
              <a:defRPr/>
            </a:lvl1pPr>
          </a:lstStyle>
          <a:p>
            <a:r>
              <a:rPr lang="en-US" dirty="0"/>
              <a:t>Click to edit master title style</a:t>
            </a:r>
          </a:p>
        </p:txBody>
      </p:sp>
      <p:sp>
        <p:nvSpPr>
          <p:cNvPr id="3" name="Footer Placeholder 7"/>
          <p:cNvSpPr>
            <a:spLocks noGrp="1"/>
          </p:cNvSpPr>
          <p:nvPr>
            <p:ph type="ftr" sz="quarter" idx="3"/>
          </p:nvPr>
        </p:nvSpPr>
        <p:spPr>
          <a:xfrm>
            <a:off x="4038865" y="6356615"/>
            <a:ext cx="4114271" cy="365125"/>
          </a:xfrm>
          <a:prstGeom prst="rect">
            <a:avLst/>
          </a:prstGeom>
        </p:spPr>
        <p:txBody>
          <a:bodyPr vert="horz" lIns="91440" tIns="45720" rIns="91440" bIns="45720" rtlCol="0" anchor="ctr"/>
          <a:lstStyle>
            <a:lvl1pPr algn="ctr">
              <a:defRPr sz="1167">
                <a:solidFill>
                  <a:schemeClr val="tx1">
                    <a:tint val="75000"/>
                  </a:schemeClr>
                </a:solidFill>
              </a:defRPr>
            </a:lvl1pPr>
          </a:lstStyle>
          <a:p>
            <a:r>
              <a:rPr lang="en-US" dirty="0"/>
              <a:t>Amazon Confidential - Provided Under NDA</a:t>
            </a:r>
          </a:p>
        </p:txBody>
      </p:sp>
    </p:spTree>
    <p:extLst>
      <p:ext uri="{BB962C8B-B14F-4D97-AF65-F5344CB8AC3E}">
        <p14:creationId xmlns:p14="http://schemas.microsoft.com/office/powerpoint/2010/main" val="3458746486"/>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Bulleted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One-level bulleted list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620132" y="1737360"/>
            <a:ext cx="10962268" cy="4537617"/>
          </a:xfrm>
          <a:prstGeom prst="rect">
            <a:avLst/>
          </a:prstGeom>
        </p:spPr>
        <p:txBody>
          <a:bodyPr/>
          <a:lstStyle>
            <a:lvl1pPr>
              <a:spcAft>
                <a:spcPts val="1800"/>
              </a:spcAft>
              <a:defRPr sz="2800"/>
            </a:lvl1pPr>
          </a:lstStyle>
          <a:p>
            <a:pPr lvl="0"/>
            <a:r>
              <a:rPr lang="en-US" dirty="0"/>
              <a:t>Enter bulleted text</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9" name="Slide Number Placeholder 8">
            <a:extLst>
              <a:ext uri="{FF2B5EF4-FFF2-40B4-BE49-F238E27FC236}">
                <a16:creationId xmlns:a16="http://schemas.microsoft.com/office/drawing/2014/main" id="{FB3271BB-7B54-704A-B046-1E0BA3964BBA}"/>
              </a:ext>
            </a:extLst>
          </p:cNvPr>
          <p:cNvSpPr>
            <a:spLocks noGrp="1"/>
          </p:cNvSpPr>
          <p:nvPr>
            <p:ph type="sldNum" sz="quarter" idx="12"/>
          </p:nvPr>
        </p:nvSpPr>
        <p:spPr/>
        <p:txBody>
          <a:bodyPr/>
          <a:lstStyle/>
          <a:p>
            <a:fld id="{7834CDD4-D76F-4459-B025-0310E913C243}" type="slidenum">
              <a:rPr lang="en-US" smtClean="0"/>
              <a:pPr/>
              <a:t>‹#›</a:t>
            </a:fld>
            <a:endParaRPr lang="en-US" dirty="0"/>
          </a:p>
        </p:txBody>
      </p:sp>
    </p:spTree>
    <p:extLst>
      <p:ext uri="{BB962C8B-B14F-4D97-AF65-F5344CB8AC3E}">
        <p14:creationId xmlns:p14="http://schemas.microsoft.com/office/powerpoint/2010/main" val="39982771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FEBF37-8DC5-4F02-9AE8-15DC0CC785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EB0D75B9-AF51-48D6-94AF-EA3F31F3AC7B}"/>
              </a:ext>
            </a:extLst>
          </p:cNvPr>
          <p:cNvSpPr>
            <a:spLocks noGrp="1"/>
          </p:cNvSpPr>
          <p:nvPr>
            <p:ph type="body" sz="quarter" idx="10" hasCustomPrompt="1"/>
          </p:nvPr>
        </p:nvSpPr>
        <p:spPr>
          <a:xfrm>
            <a:off x="549274" y="3771900"/>
            <a:ext cx="4445001" cy="313135"/>
          </a:xfrm>
        </p:spPr>
        <p:txBody>
          <a:bodyPr rIns="0" bIns="45720"/>
          <a:lstStyle>
            <a:lvl1pPr marL="0" indent="0" algn="l">
              <a:buNone/>
              <a:defRPr sz="1400" cap="all" spc="600" baseline="0"/>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Location | Month DD, </a:t>
            </a:r>
            <a:r>
              <a:rPr lang="en-US" dirty="0" err="1"/>
              <a:t>YYYY</a:t>
            </a:r>
            <a:endParaRPr lang="en-US" dirty="0"/>
          </a:p>
        </p:txBody>
      </p:sp>
      <p:pic>
        <p:nvPicPr>
          <p:cNvPr id="3" name="Picture 2">
            <a:extLst>
              <a:ext uri="{FF2B5EF4-FFF2-40B4-BE49-F238E27FC236}">
                <a16:creationId xmlns:a16="http://schemas.microsoft.com/office/drawing/2014/main" id="{FF034E58-392E-4519-91C7-51C026FF90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150" t="19458" r="12709" b="21065"/>
          <a:stretch/>
        </p:blipFill>
        <p:spPr>
          <a:xfrm>
            <a:off x="209549" y="2486024"/>
            <a:ext cx="5124453" cy="1114425"/>
          </a:xfrm>
          <a:prstGeom prst="rect">
            <a:avLst/>
          </a:prstGeom>
        </p:spPr>
      </p:pic>
    </p:spTree>
    <p:extLst>
      <p:ext uri="{BB962C8B-B14F-4D97-AF65-F5344CB8AC3E}">
        <p14:creationId xmlns:p14="http://schemas.microsoft.com/office/powerpoint/2010/main" val="384405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237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A0735A-F6CF-4B98-8532-D70ECE04B1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322916" y="2400300"/>
            <a:ext cx="9144000" cy="1865508"/>
          </a:xfrm>
        </p:spPr>
        <p:txBody>
          <a:bodyPr rIns="0" anchor="t"/>
          <a:lstStyle>
            <a:lvl1pPr algn="l">
              <a:defRPr sz="4400" baseline="0"/>
            </a:lvl1pPr>
          </a:lstStyle>
          <a:p>
            <a:r>
              <a:rPr lang="en-US" dirty="0"/>
              <a:t>Enter session title</a:t>
            </a:r>
          </a:p>
        </p:txBody>
      </p:sp>
      <p:sp>
        <p:nvSpPr>
          <p:cNvPr id="3" name="Subtitle 2">
            <a:extLst>
              <a:ext uri="{FF2B5EF4-FFF2-40B4-BE49-F238E27FC236}">
                <a16:creationId xmlns:a16="http://schemas.microsoft.com/office/drawing/2014/main" id="{A029E2E6-F74F-43F5-BD71-EB22E49D35A2}"/>
              </a:ext>
            </a:extLst>
          </p:cNvPr>
          <p:cNvSpPr>
            <a:spLocks noGrp="1"/>
          </p:cNvSpPr>
          <p:nvPr>
            <p:ph type="subTitle" idx="1" hasCustomPrompt="1"/>
          </p:nvPr>
        </p:nvSpPr>
        <p:spPr>
          <a:xfrm>
            <a:off x="322916" y="1990726"/>
            <a:ext cx="9144000" cy="255587"/>
          </a:xfrm>
        </p:spPr>
        <p:txBody>
          <a:bodyPr/>
          <a:lstStyle>
            <a:lvl1pPr marL="0" indent="0" algn="l">
              <a:buNone/>
              <a:defRPr sz="1200" b="1" cap="all" spc="3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Legal text placeholder (for copyeditor use only)</a:t>
            </a:r>
          </a:p>
        </p:txBody>
      </p:sp>
      <p:sp>
        <p:nvSpPr>
          <p:cNvPr id="9" name="Text Placeholder 8">
            <a:extLst>
              <a:ext uri="{FF2B5EF4-FFF2-40B4-BE49-F238E27FC236}">
                <a16:creationId xmlns:a16="http://schemas.microsoft.com/office/drawing/2014/main" id="{F8547820-8998-4C95-B7C0-AB60769A36D8}"/>
              </a:ext>
            </a:extLst>
          </p:cNvPr>
          <p:cNvSpPr>
            <a:spLocks noGrp="1"/>
          </p:cNvSpPr>
          <p:nvPr>
            <p:ph type="body" sz="quarter" idx="10" hasCustomPrompt="1"/>
          </p:nvPr>
        </p:nvSpPr>
        <p:spPr>
          <a:xfrm>
            <a:off x="322916" y="4692845"/>
            <a:ext cx="9144000" cy="336356"/>
          </a:xfrm>
        </p:spPr>
        <p:txBody>
          <a:bodyPr/>
          <a:lstStyle>
            <a:lvl1pPr marL="0" indent="0">
              <a:buNone/>
              <a:defRPr sz="2000" b="0" cap="none" spc="0" baseline="0">
                <a:solidFill>
                  <a:schemeClr val="tx1"/>
                </a:solidFill>
              </a:defRPr>
            </a:lvl1pPr>
          </a:lstStyle>
          <a:p>
            <a:pPr lvl="0"/>
            <a:r>
              <a:rPr lang="en-US" dirty="0"/>
              <a:t>Speaker name (and pronouns)</a:t>
            </a:r>
          </a:p>
        </p:txBody>
      </p:sp>
      <p:sp>
        <p:nvSpPr>
          <p:cNvPr id="10" name="Text Placeholder 8">
            <a:extLst>
              <a:ext uri="{FF2B5EF4-FFF2-40B4-BE49-F238E27FC236}">
                <a16:creationId xmlns:a16="http://schemas.microsoft.com/office/drawing/2014/main" id="{E6D5B08A-F46B-4164-9F43-E3D021A61C00}"/>
              </a:ext>
            </a:extLst>
          </p:cNvPr>
          <p:cNvSpPr>
            <a:spLocks noGrp="1"/>
          </p:cNvSpPr>
          <p:nvPr>
            <p:ph type="body" sz="quarter" idx="11" hasCustomPrompt="1"/>
          </p:nvPr>
        </p:nvSpPr>
        <p:spPr>
          <a:xfrm>
            <a:off x="322916" y="1454793"/>
            <a:ext cx="9144000" cy="254717"/>
          </a:xfrm>
        </p:spPr>
        <p:txBody>
          <a:bodyPr/>
          <a:lstStyle>
            <a:lvl1pPr marL="0" indent="0">
              <a:buNone/>
              <a:defRPr sz="1200" b="1" cap="all" spc="300" baseline="0">
                <a:solidFill>
                  <a:schemeClr val="accent6"/>
                </a:solidFill>
                <a:latin typeface="+mn-lt"/>
              </a:defRPr>
            </a:lvl1pPr>
          </a:lstStyle>
          <a:p>
            <a:pPr lvl="0"/>
            <a:r>
              <a:rPr lang="en-US" dirty="0"/>
              <a:t>Enter Session ID</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322916" y="5029200"/>
            <a:ext cx="9144000" cy="801688"/>
          </a:xfrm>
        </p:spPr>
        <p:txBody>
          <a:bodyPr/>
          <a:lstStyle>
            <a:lvl1pPr marL="0" indent="0">
              <a:spcAft>
                <a:spcPts val="300"/>
              </a:spcAft>
              <a:buNone/>
              <a:defRPr sz="1600"/>
            </a:lvl1pPr>
            <a:lvl2pPr marL="365760" indent="0">
              <a:buNone/>
              <a:defRPr sz="2400"/>
            </a:lvl2pPr>
            <a:lvl3pPr marL="777240" indent="0">
              <a:buNone/>
              <a:defRPr sz="2400"/>
            </a:lvl3pPr>
            <a:lvl4pPr marL="1051560" indent="0">
              <a:buNone/>
              <a:defRPr sz="2400"/>
            </a:lvl4pPr>
            <a:lvl5pPr marL="1051560" indent="0">
              <a:buNone/>
              <a:defRPr sz="2400"/>
            </a:lvl5pPr>
          </a:lstStyle>
          <a:p>
            <a:pPr lvl="0"/>
            <a:r>
              <a:rPr lang="en-US" dirty="0"/>
              <a:t>Job title</a:t>
            </a:r>
            <a:br>
              <a:rPr lang="en-US" dirty="0"/>
            </a:br>
            <a:r>
              <a:rPr lang="en-US" dirty="0"/>
              <a:t>Company</a:t>
            </a:r>
          </a:p>
        </p:txBody>
      </p:sp>
      <p:pic>
        <p:nvPicPr>
          <p:cNvPr id="13" name="Picture 12">
            <a:extLst>
              <a:ext uri="{FF2B5EF4-FFF2-40B4-BE49-F238E27FC236}">
                <a16:creationId xmlns:a16="http://schemas.microsoft.com/office/drawing/2014/main" id="{A3BF3270-8A43-4991-B514-44716452328F}"/>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7" name="TextBox 3">
            <a:extLst>
              <a:ext uri="{FF2B5EF4-FFF2-40B4-BE49-F238E27FC236}">
                <a16:creationId xmlns:a16="http://schemas.microsoft.com/office/drawing/2014/main" id="{AF49227E-B0F8-44B6-A426-76A9E49885B8}"/>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44411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1632">
          <p15:clr>
            <a:srgbClr val="FBAE40"/>
          </p15:clr>
        </p15:guide>
        <p15:guide id="2" orient="horz" pos="912">
          <p15:clr>
            <a:srgbClr val="FBAE40"/>
          </p15:clr>
        </p15:guide>
        <p15:guide id="3" orient="horz" pos="1248">
          <p15:clr>
            <a:srgbClr val="FBAE40"/>
          </p15:clr>
        </p15:guide>
        <p15:guide id="4" orient="horz" pos="2952">
          <p15:clr>
            <a:srgbClr val="FBAE40"/>
          </p15:clr>
        </p15:guide>
        <p15:guide id="5" orient="horz" pos="316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Two Speak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64AD4E2-F945-46B7-88D9-2DA65AC847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322916" y="2400300"/>
            <a:ext cx="9144000" cy="1865508"/>
          </a:xfrm>
        </p:spPr>
        <p:txBody>
          <a:bodyPr rIns="0" anchor="t"/>
          <a:lstStyle>
            <a:lvl1pPr algn="l">
              <a:defRPr sz="4400" baseline="0"/>
            </a:lvl1pPr>
          </a:lstStyle>
          <a:p>
            <a:r>
              <a:rPr lang="en-US" dirty="0"/>
              <a:t>Enter session title</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322916" y="5029200"/>
            <a:ext cx="4323443" cy="801688"/>
          </a:xfrm>
        </p:spPr>
        <p:txBody>
          <a:bodyPr/>
          <a:lstStyle>
            <a:lvl1pPr marL="0" indent="0">
              <a:spcAft>
                <a:spcPts val="300"/>
              </a:spcAft>
              <a:buNone/>
              <a:defRPr sz="1600"/>
            </a:lvl1pPr>
            <a:lvl2pPr marL="365760" indent="0">
              <a:buNone/>
              <a:defRPr sz="2400"/>
            </a:lvl2pPr>
            <a:lvl3pPr marL="777240" indent="0">
              <a:buNone/>
              <a:defRPr sz="2400"/>
            </a:lvl3pPr>
            <a:lvl4pPr marL="1051560" indent="0">
              <a:buNone/>
              <a:defRPr sz="2400"/>
            </a:lvl4pPr>
            <a:lvl5pPr marL="1051560" indent="0">
              <a:buNone/>
              <a:defRPr sz="2400"/>
            </a:lvl5pPr>
          </a:lstStyle>
          <a:p>
            <a:pPr lvl="0"/>
            <a:r>
              <a:rPr lang="en-US" dirty="0"/>
              <a:t>Job title</a:t>
            </a:r>
            <a:br>
              <a:rPr lang="en-US" dirty="0"/>
            </a:br>
            <a:r>
              <a:rPr lang="en-US" dirty="0"/>
              <a:t>Company</a:t>
            </a:r>
          </a:p>
        </p:txBody>
      </p:sp>
      <p:sp>
        <p:nvSpPr>
          <p:cNvPr id="5" name="Text Placeholder 4">
            <a:extLst>
              <a:ext uri="{FF2B5EF4-FFF2-40B4-BE49-F238E27FC236}">
                <a16:creationId xmlns:a16="http://schemas.microsoft.com/office/drawing/2014/main" id="{41028208-8E6A-4F48-AB75-B1723B3DEE61}"/>
              </a:ext>
            </a:extLst>
          </p:cNvPr>
          <p:cNvSpPr>
            <a:spLocks noGrp="1"/>
          </p:cNvSpPr>
          <p:nvPr>
            <p:ph type="body" sz="quarter" idx="13" hasCustomPrompt="1"/>
          </p:nvPr>
        </p:nvSpPr>
        <p:spPr>
          <a:xfrm>
            <a:off x="4972050" y="4686300"/>
            <a:ext cx="4486275" cy="341692"/>
          </a:xfrm>
        </p:spPr>
        <p:txBody>
          <a:bodyPr/>
          <a:lstStyle>
            <a:lvl1pPr marL="0" indent="0">
              <a:buNone/>
              <a:defRPr sz="20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Speaker name (and pronouns)</a:t>
            </a:r>
          </a:p>
        </p:txBody>
      </p:sp>
      <p:sp>
        <p:nvSpPr>
          <p:cNvPr id="8" name="Text Placeholder 7">
            <a:extLst>
              <a:ext uri="{FF2B5EF4-FFF2-40B4-BE49-F238E27FC236}">
                <a16:creationId xmlns:a16="http://schemas.microsoft.com/office/drawing/2014/main" id="{338A6CC6-CFD6-4AE0-BFB3-DB4EE355B28D}"/>
              </a:ext>
            </a:extLst>
          </p:cNvPr>
          <p:cNvSpPr>
            <a:spLocks noGrp="1"/>
          </p:cNvSpPr>
          <p:nvPr>
            <p:ph type="body" sz="quarter" idx="14" hasCustomPrompt="1"/>
          </p:nvPr>
        </p:nvSpPr>
        <p:spPr>
          <a:xfrm>
            <a:off x="4972050" y="5029201"/>
            <a:ext cx="4486275" cy="801688"/>
          </a:xfrm>
        </p:spPr>
        <p:txBody>
          <a:bodyPr/>
          <a:lstStyle>
            <a:lvl1pPr marL="0" indent="0">
              <a:spcAft>
                <a:spcPts val="300"/>
              </a:spcAft>
              <a:buNone/>
              <a:defRPr sz="16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Job title</a:t>
            </a:r>
            <a:br>
              <a:rPr lang="en-US" dirty="0"/>
            </a:br>
            <a:r>
              <a:rPr lang="en-US" dirty="0"/>
              <a:t>Company</a:t>
            </a:r>
          </a:p>
        </p:txBody>
      </p:sp>
      <p:sp>
        <p:nvSpPr>
          <p:cNvPr id="17" name="Subtitle 2">
            <a:extLst>
              <a:ext uri="{FF2B5EF4-FFF2-40B4-BE49-F238E27FC236}">
                <a16:creationId xmlns:a16="http://schemas.microsoft.com/office/drawing/2014/main" id="{03D9F0E9-E682-4A87-9A37-0795A8658CE6}"/>
              </a:ext>
            </a:extLst>
          </p:cNvPr>
          <p:cNvSpPr>
            <a:spLocks noGrp="1"/>
          </p:cNvSpPr>
          <p:nvPr>
            <p:ph type="subTitle" idx="1" hasCustomPrompt="1"/>
          </p:nvPr>
        </p:nvSpPr>
        <p:spPr>
          <a:xfrm>
            <a:off x="322916" y="1990726"/>
            <a:ext cx="9144000" cy="255587"/>
          </a:xfrm>
        </p:spPr>
        <p:txBody>
          <a:bodyPr/>
          <a:lstStyle>
            <a:lvl1pPr marL="0" indent="0" algn="l">
              <a:buNone/>
              <a:defRPr sz="1200" b="1" cap="all" spc="3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Legal text placeholder (for copyeditor use only)</a:t>
            </a:r>
          </a:p>
        </p:txBody>
      </p:sp>
      <p:sp>
        <p:nvSpPr>
          <p:cNvPr id="14" name="Text Placeholder 8">
            <a:extLst>
              <a:ext uri="{FF2B5EF4-FFF2-40B4-BE49-F238E27FC236}">
                <a16:creationId xmlns:a16="http://schemas.microsoft.com/office/drawing/2014/main" id="{B9118A0E-BB7D-404E-BC79-A09103EA2FEB}"/>
              </a:ext>
            </a:extLst>
          </p:cNvPr>
          <p:cNvSpPr>
            <a:spLocks noGrp="1"/>
          </p:cNvSpPr>
          <p:nvPr>
            <p:ph type="body" sz="quarter" idx="10" hasCustomPrompt="1"/>
          </p:nvPr>
        </p:nvSpPr>
        <p:spPr>
          <a:xfrm>
            <a:off x="322916" y="4692845"/>
            <a:ext cx="4323443" cy="336356"/>
          </a:xfrm>
        </p:spPr>
        <p:txBody>
          <a:bodyPr/>
          <a:lstStyle>
            <a:lvl1pPr marL="0" indent="0">
              <a:buNone/>
              <a:defRPr sz="2000" b="0" cap="none" spc="0" baseline="0">
                <a:solidFill>
                  <a:schemeClr val="tx1"/>
                </a:solidFill>
              </a:defRPr>
            </a:lvl1pPr>
          </a:lstStyle>
          <a:p>
            <a:pPr lvl="0"/>
            <a:r>
              <a:rPr lang="en-US" dirty="0"/>
              <a:t>Speaker name (and pronouns)</a:t>
            </a:r>
          </a:p>
        </p:txBody>
      </p:sp>
      <p:sp>
        <p:nvSpPr>
          <p:cNvPr id="19" name="Text Placeholder 8">
            <a:extLst>
              <a:ext uri="{FF2B5EF4-FFF2-40B4-BE49-F238E27FC236}">
                <a16:creationId xmlns:a16="http://schemas.microsoft.com/office/drawing/2014/main" id="{52A61DBB-E00A-4DCB-AA27-45DE15DC8389}"/>
              </a:ext>
            </a:extLst>
          </p:cNvPr>
          <p:cNvSpPr>
            <a:spLocks noGrp="1"/>
          </p:cNvSpPr>
          <p:nvPr>
            <p:ph type="body" sz="quarter" idx="11" hasCustomPrompt="1"/>
          </p:nvPr>
        </p:nvSpPr>
        <p:spPr>
          <a:xfrm>
            <a:off x="322916" y="1454793"/>
            <a:ext cx="9144000" cy="254717"/>
          </a:xfrm>
        </p:spPr>
        <p:txBody>
          <a:bodyPr/>
          <a:lstStyle>
            <a:lvl1pPr marL="0" indent="0">
              <a:buNone/>
              <a:defRPr sz="1200" b="1" cap="all" spc="300" baseline="0">
                <a:solidFill>
                  <a:schemeClr val="accent6"/>
                </a:solidFill>
                <a:latin typeface="+mn-lt"/>
              </a:defRPr>
            </a:lvl1pPr>
          </a:lstStyle>
          <a:p>
            <a:pPr lvl="0"/>
            <a:r>
              <a:rPr lang="en-US" dirty="0"/>
              <a:t>Enter Session ID</a:t>
            </a:r>
          </a:p>
        </p:txBody>
      </p:sp>
      <p:pic>
        <p:nvPicPr>
          <p:cNvPr id="16" name="Picture 15">
            <a:extLst>
              <a:ext uri="{FF2B5EF4-FFF2-40B4-BE49-F238E27FC236}">
                <a16:creationId xmlns:a16="http://schemas.microsoft.com/office/drawing/2014/main" id="{EC0235AC-6AFA-47B0-ABD0-51C2764B7953}"/>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8" name="TextBox 3">
            <a:extLst>
              <a:ext uri="{FF2B5EF4-FFF2-40B4-BE49-F238E27FC236}">
                <a16:creationId xmlns:a16="http://schemas.microsoft.com/office/drawing/2014/main" id="{55D8A83D-8AA8-48F6-AE22-23BB758B2D0C}"/>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18518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1632">
          <p15:clr>
            <a:srgbClr val="FBAE40"/>
          </p15:clr>
        </p15:guide>
        <p15:guide id="2" orient="horz" pos="912">
          <p15:clr>
            <a:srgbClr val="FBAE40"/>
          </p15:clr>
        </p15:guide>
        <p15:guide id="3" orient="horz" pos="1248">
          <p15:clr>
            <a:srgbClr val="FBAE40"/>
          </p15:clr>
        </p15:guide>
        <p15:guide id="4" orient="horz" pos="2952">
          <p15:clr>
            <a:srgbClr val="FBAE40"/>
          </p15:clr>
        </p15:guide>
        <p15:guide id="5" orient="horz" pos="316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Three Speaker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4FF4FF4-E05F-4CB2-B3ED-A92CB8845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322916" y="2400300"/>
            <a:ext cx="9144000" cy="1865508"/>
          </a:xfrm>
        </p:spPr>
        <p:txBody>
          <a:bodyPr rIns="0" anchor="t"/>
          <a:lstStyle>
            <a:lvl1pPr algn="l">
              <a:defRPr sz="4400" baseline="0"/>
            </a:lvl1pPr>
          </a:lstStyle>
          <a:p>
            <a:r>
              <a:rPr lang="en-US" dirty="0"/>
              <a:t>Enter session title</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322916" y="5029200"/>
            <a:ext cx="3403601" cy="801688"/>
          </a:xfrm>
        </p:spPr>
        <p:txBody>
          <a:bodyPr/>
          <a:lstStyle>
            <a:lvl1pPr marL="0" indent="0">
              <a:spcAft>
                <a:spcPts val="300"/>
              </a:spcAft>
              <a:buNone/>
              <a:defRPr sz="1600"/>
            </a:lvl1pPr>
            <a:lvl2pPr marL="365760" indent="0">
              <a:buNone/>
              <a:defRPr sz="2400"/>
            </a:lvl2pPr>
            <a:lvl3pPr marL="777240" indent="0">
              <a:buNone/>
              <a:defRPr sz="2400"/>
            </a:lvl3pPr>
            <a:lvl4pPr marL="1051560" indent="0">
              <a:buNone/>
              <a:defRPr sz="2400"/>
            </a:lvl4pPr>
            <a:lvl5pPr marL="1051560" indent="0">
              <a:buNone/>
              <a:defRPr sz="2400"/>
            </a:lvl5pPr>
          </a:lstStyle>
          <a:p>
            <a:pPr lvl="0"/>
            <a:r>
              <a:rPr lang="en-US" dirty="0"/>
              <a:t>Job title</a:t>
            </a:r>
            <a:br>
              <a:rPr lang="en-US" dirty="0"/>
            </a:br>
            <a:r>
              <a:rPr lang="en-US" dirty="0"/>
              <a:t>Company</a:t>
            </a:r>
          </a:p>
        </p:txBody>
      </p:sp>
      <p:sp>
        <p:nvSpPr>
          <p:cNvPr id="5" name="Text Placeholder 4">
            <a:extLst>
              <a:ext uri="{FF2B5EF4-FFF2-40B4-BE49-F238E27FC236}">
                <a16:creationId xmlns:a16="http://schemas.microsoft.com/office/drawing/2014/main" id="{41028208-8E6A-4F48-AB75-B1723B3DEE61}"/>
              </a:ext>
            </a:extLst>
          </p:cNvPr>
          <p:cNvSpPr>
            <a:spLocks noGrp="1"/>
          </p:cNvSpPr>
          <p:nvPr>
            <p:ph type="body" sz="quarter" idx="13" hasCustomPrompt="1"/>
          </p:nvPr>
        </p:nvSpPr>
        <p:spPr>
          <a:xfrm>
            <a:off x="4074541" y="4686300"/>
            <a:ext cx="3401568" cy="342900"/>
          </a:xfrm>
        </p:spPr>
        <p:txBody>
          <a:bodyPr/>
          <a:lstStyle>
            <a:lvl1pPr marL="0" indent="0">
              <a:buNone/>
              <a:defRPr sz="20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Speaker name (pronouns)</a:t>
            </a:r>
          </a:p>
        </p:txBody>
      </p:sp>
      <p:sp>
        <p:nvSpPr>
          <p:cNvPr id="8" name="Text Placeholder 7">
            <a:extLst>
              <a:ext uri="{FF2B5EF4-FFF2-40B4-BE49-F238E27FC236}">
                <a16:creationId xmlns:a16="http://schemas.microsoft.com/office/drawing/2014/main" id="{338A6CC6-CFD6-4AE0-BFB3-DB4EE355B28D}"/>
              </a:ext>
            </a:extLst>
          </p:cNvPr>
          <p:cNvSpPr>
            <a:spLocks noGrp="1"/>
          </p:cNvSpPr>
          <p:nvPr>
            <p:ph type="body" sz="quarter" idx="14" hasCustomPrompt="1"/>
          </p:nvPr>
        </p:nvSpPr>
        <p:spPr>
          <a:xfrm>
            <a:off x="4074541" y="5029200"/>
            <a:ext cx="3401568" cy="801688"/>
          </a:xfrm>
        </p:spPr>
        <p:txBody>
          <a:bodyPr/>
          <a:lstStyle>
            <a:lvl1pPr marL="0" indent="0">
              <a:spcAft>
                <a:spcPts val="300"/>
              </a:spcAft>
              <a:buNone/>
              <a:defRPr sz="16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Job title </a:t>
            </a:r>
            <a:br>
              <a:rPr lang="en-US" dirty="0"/>
            </a:br>
            <a:r>
              <a:rPr lang="en-US" dirty="0"/>
              <a:t>Company</a:t>
            </a:r>
          </a:p>
        </p:txBody>
      </p:sp>
      <p:sp>
        <p:nvSpPr>
          <p:cNvPr id="6" name="Text Placeholder 5">
            <a:extLst>
              <a:ext uri="{FF2B5EF4-FFF2-40B4-BE49-F238E27FC236}">
                <a16:creationId xmlns:a16="http://schemas.microsoft.com/office/drawing/2014/main" id="{5FC22D29-44FB-4743-8127-50AC5248D55F}"/>
              </a:ext>
            </a:extLst>
          </p:cNvPr>
          <p:cNvSpPr>
            <a:spLocks noGrp="1"/>
          </p:cNvSpPr>
          <p:nvPr>
            <p:ph type="body" sz="quarter" idx="15" hasCustomPrompt="1"/>
          </p:nvPr>
        </p:nvSpPr>
        <p:spPr>
          <a:xfrm>
            <a:off x="7832725" y="4686300"/>
            <a:ext cx="3401568" cy="342900"/>
          </a:xfrm>
        </p:spPr>
        <p:txBody>
          <a:bodyPr/>
          <a:lstStyle>
            <a:lvl1pPr marL="0" indent="0">
              <a:buNone/>
              <a:defRPr sz="2000"/>
            </a:lvl1pPr>
            <a:lvl2pPr>
              <a:defRPr sz="2000"/>
            </a:lvl2pPr>
            <a:lvl3pPr>
              <a:defRPr sz="2000"/>
            </a:lvl3pPr>
            <a:lvl4pPr>
              <a:defRPr sz="2000"/>
            </a:lvl4pPr>
            <a:lvl5pPr>
              <a:defRPr sz="2000"/>
            </a:lvl5pPr>
          </a:lstStyle>
          <a:p>
            <a:pPr lvl="0"/>
            <a:r>
              <a:rPr lang="en-US" dirty="0"/>
              <a:t>Speaker name (pronouns)</a:t>
            </a:r>
          </a:p>
        </p:txBody>
      </p:sp>
      <p:sp>
        <p:nvSpPr>
          <p:cNvPr id="14" name="Text Placeholder 13">
            <a:extLst>
              <a:ext uri="{FF2B5EF4-FFF2-40B4-BE49-F238E27FC236}">
                <a16:creationId xmlns:a16="http://schemas.microsoft.com/office/drawing/2014/main" id="{FEEED678-F023-4A95-BDA9-3891765008C5}"/>
              </a:ext>
            </a:extLst>
          </p:cNvPr>
          <p:cNvSpPr>
            <a:spLocks noGrp="1"/>
          </p:cNvSpPr>
          <p:nvPr>
            <p:ph type="body" sz="quarter" idx="16" hasCustomPrompt="1"/>
          </p:nvPr>
        </p:nvSpPr>
        <p:spPr>
          <a:xfrm>
            <a:off x="7832725" y="5029200"/>
            <a:ext cx="3402013" cy="801688"/>
          </a:xfrm>
        </p:spPr>
        <p:txBody>
          <a:bodyPr/>
          <a:lstStyle>
            <a:lvl1pPr marL="0" indent="0">
              <a:spcAft>
                <a:spcPts val="300"/>
              </a:spcAft>
              <a:buNone/>
              <a:defRPr sz="16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Job title </a:t>
            </a:r>
            <a:br>
              <a:rPr lang="en-US" dirty="0"/>
            </a:br>
            <a:r>
              <a:rPr lang="en-US" dirty="0"/>
              <a:t>Company</a:t>
            </a:r>
          </a:p>
        </p:txBody>
      </p:sp>
      <p:sp>
        <p:nvSpPr>
          <p:cNvPr id="18" name="Subtitle 2">
            <a:extLst>
              <a:ext uri="{FF2B5EF4-FFF2-40B4-BE49-F238E27FC236}">
                <a16:creationId xmlns:a16="http://schemas.microsoft.com/office/drawing/2014/main" id="{C698135A-0031-43C8-B455-E454B8F0A099}"/>
              </a:ext>
            </a:extLst>
          </p:cNvPr>
          <p:cNvSpPr>
            <a:spLocks noGrp="1"/>
          </p:cNvSpPr>
          <p:nvPr>
            <p:ph type="subTitle" idx="1" hasCustomPrompt="1"/>
          </p:nvPr>
        </p:nvSpPr>
        <p:spPr>
          <a:xfrm>
            <a:off x="322916" y="1990726"/>
            <a:ext cx="9144000" cy="255587"/>
          </a:xfrm>
        </p:spPr>
        <p:txBody>
          <a:bodyPr/>
          <a:lstStyle>
            <a:lvl1pPr marL="0" indent="0" algn="l">
              <a:buNone/>
              <a:defRPr sz="1200" b="1" cap="all" spc="3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Legal text placeholder (for copyeditor use only)</a:t>
            </a:r>
          </a:p>
        </p:txBody>
      </p:sp>
      <p:sp>
        <p:nvSpPr>
          <p:cNvPr id="16" name="Text Placeholder 8">
            <a:extLst>
              <a:ext uri="{FF2B5EF4-FFF2-40B4-BE49-F238E27FC236}">
                <a16:creationId xmlns:a16="http://schemas.microsoft.com/office/drawing/2014/main" id="{B7BC778F-01A3-4459-9342-87E578B9086F}"/>
              </a:ext>
            </a:extLst>
          </p:cNvPr>
          <p:cNvSpPr>
            <a:spLocks noGrp="1"/>
          </p:cNvSpPr>
          <p:nvPr>
            <p:ph type="body" sz="quarter" idx="10" hasCustomPrompt="1"/>
          </p:nvPr>
        </p:nvSpPr>
        <p:spPr>
          <a:xfrm>
            <a:off x="322916" y="4686300"/>
            <a:ext cx="3397250" cy="337545"/>
          </a:xfrm>
        </p:spPr>
        <p:txBody>
          <a:bodyPr/>
          <a:lstStyle>
            <a:lvl1pPr marL="0" indent="0">
              <a:buNone/>
              <a:defRPr sz="2000" b="0" cap="none" spc="0" baseline="0">
                <a:solidFill>
                  <a:schemeClr val="tx1"/>
                </a:solidFill>
              </a:defRPr>
            </a:lvl1pPr>
          </a:lstStyle>
          <a:p>
            <a:pPr lvl="0"/>
            <a:r>
              <a:rPr lang="en-US" dirty="0"/>
              <a:t>Speaker name (pronouns)</a:t>
            </a:r>
          </a:p>
        </p:txBody>
      </p:sp>
      <p:sp>
        <p:nvSpPr>
          <p:cNvPr id="20" name="Text Placeholder 8">
            <a:extLst>
              <a:ext uri="{FF2B5EF4-FFF2-40B4-BE49-F238E27FC236}">
                <a16:creationId xmlns:a16="http://schemas.microsoft.com/office/drawing/2014/main" id="{B1E36FF5-D98C-474D-A020-5A51BCCDBFB9}"/>
              </a:ext>
            </a:extLst>
          </p:cNvPr>
          <p:cNvSpPr>
            <a:spLocks noGrp="1"/>
          </p:cNvSpPr>
          <p:nvPr>
            <p:ph type="body" sz="quarter" idx="11" hasCustomPrompt="1"/>
          </p:nvPr>
        </p:nvSpPr>
        <p:spPr>
          <a:xfrm>
            <a:off x="322916" y="1454793"/>
            <a:ext cx="9144000" cy="254717"/>
          </a:xfrm>
        </p:spPr>
        <p:txBody>
          <a:bodyPr/>
          <a:lstStyle>
            <a:lvl1pPr marL="0" indent="0">
              <a:buNone/>
              <a:defRPr sz="1200" b="1" cap="all" spc="300" baseline="0">
                <a:solidFill>
                  <a:schemeClr val="accent6"/>
                </a:solidFill>
                <a:latin typeface="+mn-lt"/>
              </a:defRPr>
            </a:lvl1pPr>
          </a:lstStyle>
          <a:p>
            <a:pPr lvl="0"/>
            <a:r>
              <a:rPr lang="en-US" dirty="0"/>
              <a:t>Enter Session ID</a:t>
            </a:r>
          </a:p>
        </p:txBody>
      </p:sp>
      <p:pic>
        <p:nvPicPr>
          <p:cNvPr id="21" name="Picture 20">
            <a:extLst>
              <a:ext uri="{FF2B5EF4-FFF2-40B4-BE49-F238E27FC236}">
                <a16:creationId xmlns:a16="http://schemas.microsoft.com/office/drawing/2014/main" id="{3D20E113-EE5C-4878-8C0A-F14736AE770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24" name="TextBox 3">
            <a:extLst>
              <a:ext uri="{FF2B5EF4-FFF2-40B4-BE49-F238E27FC236}">
                <a16:creationId xmlns:a16="http://schemas.microsoft.com/office/drawing/2014/main" id="{4DAA3F8D-C754-4C87-A70E-9CDA4CF9B3E6}"/>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7948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1632">
          <p15:clr>
            <a:srgbClr val="FBAE40"/>
          </p15:clr>
        </p15:guide>
        <p15:guide id="2" orient="horz" pos="912">
          <p15:clr>
            <a:srgbClr val="FBAE40"/>
          </p15:clr>
        </p15:guide>
        <p15:guide id="3" orient="horz" pos="1248">
          <p15:clr>
            <a:srgbClr val="FBAE40"/>
          </p15:clr>
        </p15:guide>
        <p15:guide id="4" orient="horz" pos="2952">
          <p15:clr>
            <a:srgbClr val="FBAE40"/>
          </p15:clr>
        </p15:guide>
        <p15:guide id="5" orient="horz" pos="316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2881-D2E8-49D2-8B78-CB1047EB1462}"/>
              </a:ext>
            </a:extLst>
          </p:cNvPr>
          <p:cNvSpPr>
            <a:spLocks noGrp="1"/>
          </p:cNvSpPr>
          <p:nvPr>
            <p:ph type="title" hasCustomPrompt="1"/>
          </p:nvPr>
        </p:nvSpPr>
        <p:spPr/>
        <p:txBody>
          <a:bodyPr/>
          <a:lstStyle>
            <a:lvl1pPr>
              <a:defRPr/>
            </a:lvl1pPr>
          </a:lstStyle>
          <a:p>
            <a:r>
              <a:rPr lang="en-US" dirty="0"/>
              <a:t>Agenda layout</a:t>
            </a:r>
          </a:p>
        </p:txBody>
      </p:sp>
      <p:sp>
        <p:nvSpPr>
          <p:cNvPr id="8" name="Text Placeholder 7">
            <a:extLst>
              <a:ext uri="{FF2B5EF4-FFF2-40B4-BE49-F238E27FC236}">
                <a16:creationId xmlns:a16="http://schemas.microsoft.com/office/drawing/2014/main" id="{08F528FD-2214-4EDA-8CE8-B0274D78AE41}"/>
              </a:ext>
            </a:extLst>
          </p:cNvPr>
          <p:cNvSpPr>
            <a:spLocks noGrp="1"/>
          </p:cNvSpPr>
          <p:nvPr>
            <p:ph type="body" sz="quarter" idx="10" hasCustomPrompt="1"/>
          </p:nvPr>
        </p:nvSpPr>
        <p:spPr>
          <a:xfrm>
            <a:off x="304800" y="1487488"/>
            <a:ext cx="11582400" cy="4722811"/>
          </a:xfrm>
        </p:spPr>
        <p:txBody>
          <a:bodyPr/>
          <a:lstStyle>
            <a:lvl1pPr marL="0" indent="0">
              <a:spcAft>
                <a:spcPts val="3000"/>
              </a:spcAft>
              <a:buNone/>
              <a:defRPr sz="2800"/>
            </a:lvl1pPr>
            <a:lvl2pPr marL="0" indent="0">
              <a:spcAft>
                <a:spcPts val="3000"/>
              </a:spcAft>
              <a:buNone/>
              <a:defRPr sz="2800"/>
            </a:lvl2pPr>
            <a:lvl3pPr marL="0" indent="0">
              <a:spcAft>
                <a:spcPts val="3000"/>
              </a:spcAft>
              <a:buNone/>
              <a:defRPr sz="2800"/>
            </a:lvl3pPr>
            <a:lvl4pPr marL="0" indent="0">
              <a:spcAft>
                <a:spcPts val="3000"/>
              </a:spcAft>
              <a:buNone/>
              <a:defRPr sz="2800"/>
            </a:lvl4pPr>
            <a:lvl5pPr marL="0" indent="0">
              <a:spcAft>
                <a:spcPts val="3000"/>
              </a:spcAft>
              <a:buNone/>
              <a:defRPr sz="2800"/>
            </a:lvl5pPr>
          </a:lstStyle>
          <a:p>
            <a:pPr lvl="0"/>
            <a:r>
              <a:rPr lang="en-US" dirty="0"/>
              <a:t>Enter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231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403227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4FF4FF4-E05F-4CB2-B3ED-A92CB8845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322916" y="2400300"/>
            <a:ext cx="9144000" cy="1865508"/>
          </a:xfrm>
        </p:spPr>
        <p:txBody>
          <a:bodyPr rIns="0" anchor="t"/>
          <a:lstStyle>
            <a:lvl1pPr algn="l">
              <a:defRPr sz="4400" baseline="0"/>
            </a:lvl1pPr>
          </a:lstStyle>
          <a:p>
            <a:r>
              <a:rPr lang="en-US" dirty="0"/>
              <a:t>Enter session title</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322916" y="5029200"/>
            <a:ext cx="3403601" cy="801688"/>
          </a:xfrm>
        </p:spPr>
        <p:txBody>
          <a:bodyPr/>
          <a:lstStyle>
            <a:lvl1pPr marL="0" indent="0">
              <a:spcAft>
                <a:spcPts val="300"/>
              </a:spcAft>
              <a:buNone/>
              <a:defRPr sz="1600"/>
            </a:lvl1pPr>
            <a:lvl2pPr marL="365760" indent="0">
              <a:buNone/>
              <a:defRPr sz="2400"/>
            </a:lvl2pPr>
            <a:lvl3pPr marL="777240" indent="0">
              <a:buNone/>
              <a:defRPr sz="2400"/>
            </a:lvl3pPr>
            <a:lvl4pPr marL="1051560" indent="0">
              <a:buNone/>
              <a:defRPr sz="2400"/>
            </a:lvl4pPr>
            <a:lvl5pPr marL="1051560" indent="0">
              <a:buNone/>
              <a:defRPr sz="2400"/>
            </a:lvl5pPr>
          </a:lstStyle>
          <a:p>
            <a:pPr lvl="0"/>
            <a:r>
              <a:rPr lang="en-US" dirty="0"/>
              <a:t>Job title</a:t>
            </a:r>
            <a:br>
              <a:rPr lang="en-US" dirty="0"/>
            </a:br>
            <a:r>
              <a:rPr lang="en-US" dirty="0"/>
              <a:t>Company</a:t>
            </a:r>
          </a:p>
        </p:txBody>
      </p:sp>
      <p:sp>
        <p:nvSpPr>
          <p:cNvPr id="5" name="Text Placeholder 4">
            <a:extLst>
              <a:ext uri="{FF2B5EF4-FFF2-40B4-BE49-F238E27FC236}">
                <a16:creationId xmlns:a16="http://schemas.microsoft.com/office/drawing/2014/main" id="{41028208-8E6A-4F48-AB75-B1723B3DEE61}"/>
              </a:ext>
            </a:extLst>
          </p:cNvPr>
          <p:cNvSpPr>
            <a:spLocks noGrp="1"/>
          </p:cNvSpPr>
          <p:nvPr>
            <p:ph type="body" sz="quarter" idx="13" hasCustomPrompt="1"/>
          </p:nvPr>
        </p:nvSpPr>
        <p:spPr>
          <a:xfrm>
            <a:off x="4074541" y="4686300"/>
            <a:ext cx="3401568" cy="342900"/>
          </a:xfrm>
        </p:spPr>
        <p:txBody>
          <a:bodyPr/>
          <a:lstStyle>
            <a:lvl1pPr marL="0" indent="0">
              <a:buNone/>
              <a:defRPr sz="20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Speaker name (pronouns)</a:t>
            </a:r>
          </a:p>
        </p:txBody>
      </p:sp>
      <p:sp>
        <p:nvSpPr>
          <p:cNvPr id="8" name="Text Placeholder 7">
            <a:extLst>
              <a:ext uri="{FF2B5EF4-FFF2-40B4-BE49-F238E27FC236}">
                <a16:creationId xmlns:a16="http://schemas.microsoft.com/office/drawing/2014/main" id="{338A6CC6-CFD6-4AE0-BFB3-DB4EE355B28D}"/>
              </a:ext>
            </a:extLst>
          </p:cNvPr>
          <p:cNvSpPr>
            <a:spLocks noGrp="1"/>
          </p:cNvSpPr>
          <p:nvPr>
            <p:ph type="body" sz="quarter" idx="14" hasCustomPrompt="1"/>
          </p:nvPr>
        </p:nvSpPr>
        <p:spPr>
          <a:xfrm>
            <a:off x="4074541" y="5029200"/>
            <a:ext cx="3401568" cy="801688"/>
          </a:xfrm>
        </p:spPr>
        <p:txBody>
          <a:bodyPr/>
          <a:lstStyle>
            <a:lvl1pPr marL="0" indent="0">
              <a:spcAft>
                <a:spcPts val="300"/>
              </a:spcAft>
              <a:buNone/>
              <a:defRPr sz="16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Job title </a:t>
            </a:r>
            <a:br>
              <a:rPr lang="en-US" dirty="0"/>
            </a:br>
            <a:r>
              <a:rPr lang="en-US" dirty="0"/>
              <a:t>Company</a:t>
            </a:r>
          </a:p>
        </p:txBody>
      </p:sp>
      <p:sp>
        <p:nvSpPr>
          <p:cNvPr id="6" name="Text Placeholder 5">
            <a:extLst>
              <a:ext uri="{FF2B5EF4-FFF2-40B4-BE49-F238E27FC236}">
                <a16:creationId xmlns:a16="http://schemas.microsoft.com/office/drawing/2014/main" id="{5FC22D29-44FB-4743-8127-50AC5248D55F}"/>
              </a:ext>
            </a:extLst>
          </p:cNvPr>
          <p:cNvSpPr>
            <a:spLocks noGrp="1"/>
          </p:cNvSpPr>
          <p:nvPr>
            <p:ph type="body" sz="quarter" idx="15" hasCustomPrompt="1"/>
          </p:nvPr>
        </p:nvSpPr>
        <p:spPr>
          <a:xfrm>
            <a:off x="7832725" y="4686300"/>
            <a:ext cx="3401568" cy="342900"/>
          </a:xfrm>
        </p:spPr>
        <p:txBody>
          <a:bodyPr/>
          <a:lstStyle>
            <a:lvl1pPr marL="0" indent="0">
              <a:buNone/>
              <a:defRPr sz="2000"/>
            </a:lvl1pPr>
            <a:lvl2pPr>
              <a:defRPr sz="2000"/>
            </a:lvl2pPr>
            <a:lvl3pPr>
              <a:defRPr sz="2000"/>
            </a:lvl3pPr>
            <a:lvl4pPr>
              <a:defRPr sz="2000"/>
            </a:lvl4pPr>
            <a:lvl5pPr>
              <a:defRPr sz="2000"/>
            </a:lvl5pPr>
          </a:lstStyle>
          <a:p>
            <a:pPr lvl="0"/>
            <a:r>
              <a:rPr lang="en-US" dirty="0"/>
              <a:t>Speaker name (pronouns)</a:t>
            </a:r>
          </a:p>
        </p:txBody>
      </p:sp>
      <p:sp>
        <p:nvSpPr>
          <p:cNvPr id="14" name="Text Placeholder 13">
            <a:extLst>
              <a:ext uri="{FF2B5EF4-FFF2-40B4-BE49-F238E27FC236}">
                <a16:creationId xmlns:a16="http://schemas.microsoft.com/office/drawing/2014/main" id="{FEEED678-F023-4A95-BDA9-3891765008C5}"/>
              </a:ext>
            </a:extLst>
          </p:cNvPr>
          <p:cNvSpPr>
            <a:spLocks noGrp="1"/>
          </p:cNvSpPr>
          <p:nvPr>
            <p:ph type="body" sz="quarter" idx="16" hasCustomPrompt="1"/>
          </p:nvPr>
        </p:nvSpPr>
        <p:spPr>
          <a:xfrm>
            <a:off x="7832725" y="5029200"/>
            <a:ext cx="3402013" cy="801688"/>
          </a:xfrm>
        </p:spPr>
        <p:txBody>
          <a:bodyPr/>
          <a:lstStyle>
            <a:lvl1pPr marL="0" indent="0">
              <a:spcAft>
                <a:spcPts val="300"/>
              </a:spcAft>
              <a:buNone/>
              <a:defRPr sz="16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Job title </a:t>
            </a:r>
            <a:br>
              <a:rPr lang="en-US" dirty="0"/>
            </a:br>
            <a:r>
              <a:rPr lang="en-US" dirty="0"/>
              <a:t>Company</a:t>
            </a:r>
          </a:p>
        </p:txBody>
      </p:sp>
      <p:sp>
        <p:nvSpPr>
          <p:cNvPr id="18" name="Subtitle 2">
            <a:extLst>
              <a:ext uri="{FF2B5EF4-FFF2-40B4-BE49-F238E27FC236}">
                <a16:creationId xmlns:a16="http://schemas.microsoft.com/office/drawing/2014/main" id="{C698135A-0031-43C8-B455-E454B8F0A099}"/>
              </a:ext>
            </a:extLst>
          </p:cNvPr>
          <p:cNvSpPr>
            <a:spLocks noGrp="1"/>
          </p:cNvSpPr>
          <p:nvPr>
            <p:ph type="subTitle" idx="1" hasCustomPrompt="1"/>
          </p:nvPr>
        </p:nvSpPr>
        <p:spPr>
          <a:xfrm>
            <a:off x="322916" y="1990726"/>
            <a:ext cx="9144000" cy="255587"/>
          </a:xfrm>
        </p:spPr>
        <p:txBody>
          <a:bodyPr/>
          <a:lstStyle>
            <a:lvl1pPr marL="0" indent="0" algn="l">
              <a:buNone/>
              <a:defRPr sz="1200" b="1" cap="all" spc="3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Legal text placeholder (for copyeditor use only)</a:t>
            </a:r>
          </a:p>
        </p:txBody>
      </p:sp>
      <p:sp>
        <p:nvSpPr>
          <p:cNvPr id="16" name="Text Placeholder 8">
            <a:extLst>
              <a:ext uri="{FF2B5EF4-FFF2-40B4-BE49-F238E27FC236}">
                <a16:creationId xmlns:a16="http://schemas.microsoft.com/office/drawing/2014/main" id="{B7BC778F-01A3-4459-9342-87E578B9086F}"/>
              </a:ext>
            </a:extLst>
          </p:cNvPr>
          <p:cNvSpPr>
            <a:spLocks noGrp="1"/>
          </p:cNvSpPr>
          <p:nvPr>
            <p:ph type="body" sz="quarter" idx="10" hasCustomPrompt="1"/>
          </p:nvPr>
        </p:nvSpPr>
        <p:spPr>
          <a:xfrm>
            <a:off x="322916" y="4686300"/>
            <a:ext cx="3397250" cy="337545"/>
          </a:xfrm>
        </p:spPr>
        <p:txBody>
          <a:bodyPr/>
          <a:lstStyle>
            <a:lvl1pPr marL="0" indent="0">
              <a:buNone/>
              <a:defRPr sz="2000" b="0" cap="none" spc="0" baseline="0">
                <a:solidFill>
                  <a:schemeClr val="tx1"/>
                </a:solidFill>
              </a:defRPr>
            </a:lvl1pPr>
          </a:lstStyle>
          <a:p>
            <a:pPr lvl="0"/>
            <a:r>
              <a:rPr lang="en-US" dirty="0"/>
              <a:t>Speaker name (pronouns)</a:t>
            </a:r>
          </a:p>
        </p:txBody>
      </p:sp>
      <p:sp>
        <p:nvSpPr>
          <p:cNvPr id="20" name="Text Placeholder 8">
            <a:extLst>
              <a:ext uri="{FF2B5EF4-FFF2-40B4-BE49-F238E27FC236}">
                <a16:creationId xmlns:a16="http://schemas.microsoft.com/office/drawing/2014/main" id="{B1E36FF5-D98C-474D-A020-5A51BCCDBFB9}"/>
              </a:ext>
            </a:extLst>
          </p:cNvPr>
          <p:cNvSpPr>
            <a:spLocks noGrp="1"/>
          </p:cNvSpPr>
          <p:nvPr>
            <p:ph type="body" sz="quarter" idx="11" hasCustomPrompt="1"/>
          </p:nvPr>
        </p:nvSpPr>
        <p:spPr>
          <a:xfrm>
            <a:off x="322916" y="1454793"/>
            <a:ext cx="9144000" cy="254717"/>
          </a:xfrm>
        </p:spPr>
        <p:txBody>
          <a:bodyPr/>
          <a:lstStyle>
            <a:lvl1pPr marL="0" indent="0">
              <a:buNone/>
              <a:defRPr sz="1200" b="1" cap="all" spc="300" baseline="0">
                <a:solidFill>
                  <a:schemeClr val="accent6"/>
                </a:solidFill>
                <a:latin typeface="+mn-lt"/>
              </a:defRPr>
            </a:lvl1pPr>
          </a:lstStyle>
          <a:p>
            <a:pPr lvl="0"/>
            <a:r>
              <a:rPr lang="en-US" dirty="0"/>
              <a:t>Enter Session ID</a:t>
            </a:r>
          </a:p>
        </p:txBody>
      </p:sp>
      <p:pic>
        <p:nvPicPr>
          <p:cNvPr id="21" name="Picture 20">
            <a:extLst>
              <a:ext uri="{FF2B5EF4-FFF2-40B4-BE49-F238E27FC236}">
                <a16:creationId xmlns:a16="http://schemas.microsoft.com/office/drawing/2014/main" id="{3D20E113-EE5C-4878-8C0A-F14736AE770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24" name="TextBox 3">
            <a:extLst>
              <a:ext uri="{FF2B5EF4-FFF2-40B4-BE49-F238E27FC236}">
                <a16:creationId xmlns:a16="http://schemas.microsoft.com/office/drawing/2014/main" id="{4DAA3F8D-C754-4C87-A70E-9CDA4CF9B3E6}"/>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92614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1632">
          <p15:clr>
            <a:srgbClr val="FBAE40"/>
          </p15:clr>
        </p15:guide>
        <p15:guide id="2" orient="horz" pos="912">
          <p15:clr>
            <a:srgbClr val="FBAE40"/>
          </p15:clr>
        </p15:guide>
        <p15:guide id="3" orient="horz" pos="1248" userDrawn="1">
          <p15:clr>
            <a:srgbClr val="FBAE40"/>
          </p15:clr>
        </p15:guide>
        <p15:guide id="4" orient="horz" pos="2952">
          <p15:clr>
            <a:srgbClr val="FBAE40"/>
          </p15:clr>
        </p15:guide>
        <p15:guide id="5" orient="horz" pos="316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with Ar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E6D47A-5B29-4052-AFAE-F87D848F2C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p:txBody>
          <a:bodyPr/>
          <a:lstStyle>
            <a:lvl1pPr>
              <a:defRPr/>
            </a:lvl1pPr>
          </a:lstStyle>
          <a:p>
            <a:r>
              <a:rPr lang="en-US"/>
              <a:t>Title only layout with art</a:t>
            </a:r>
            <a:endParaRPr lang="en-US" dirty="0"/>
          </a:p>
        </p:txBody>
      </p:sp>
      <p:pic>
        <p:nvPicPr>
          <p:cNvPr id="10" name="Picture 9">
            <a:extLst>
              <a:ext uri="{FF2B5EF4-FFF2-40B4-BE49-F238E27FC236}">
                <a16:creationId xmlns:a16="http://schemas.microsoft.com/office/drawing/2014/main" id="{C92766CE-1ABD-4FA9-8932-EA3B933C3D1F}"/>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D7588064-2754-4287-BABC-86D310C087AF}"/>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32403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a:xfrm>
            <a:off x="304800" y="244286"/>
            <a:ext cx="11582400" cy="723899"/>
          </a:xfrm>
        </p:spPr>
        <p:txBody>
          <a:bodyPr/>
          <a:lstStyle>
            <a:lvl1pPr>
              <a:defRPr/>
            </a:lvl1pPr>
          </a:lstStyle>
          <a:p>
            <a:r>
              <a:rPr lang="en-US" dirty="0"/>
              <a:t>Title and subtitle layout </a:t>
            </a:r>
          </a:p>
        </p:txBody>
      </p:sp>
      <p:sp>
        <p:nvSpPr>
          <p:cNvPr id="4" name="Text Placeholder 3">
            <a:extLst>
              <a:ext uri="{FF2B5EF4-FFF2-40B4-BE49-F238E27FC236}">
                <a16:creationId xmlns:a16="http://schemas.microsoft.com/office/drawing/2014/main" id="{92B17AEC-9CD2-444D-B3F3-D2324434A440}"/>
              </a:ext>
            </a:extLst>
          </p:cNvPr>
          <p:cNvSpPr>
            <a:spLocks noGrp="1"/>
          </p:cNvSpPr>
          <p:nvPr>
            <p:ph type="body" sz="quarter" idx="10" hasCustomPrompt="1"/>
          </p:nvPr>
        </p:nvSpPr>
        <p:spPr>
          <a:xfrm>
            <a:off x="304800" y="990600"/>
            <a:ext cx="11582400" cy="274320"/>
          </a:xfrm>
        </p:spPr>
        <p:txBody>
          <a:bodyPr/>
          <a:lstStyle>
            <a:lvl1pPr marL="0" indent="0">
              <a:buNone/>
              <a:defRPr sz="1200" b="1" cap="all" spc="300" baseline="0">
                <a:solidFill>
                  <a:schemeClr val="accent6"/>
                </a:solidFill>
              </a:defRPr>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Enter Subtitle here</a:t>
            </a:r>
          </a:p>
        </p:txBody>
      </p:sp>
    </p:spTree>
    <p:extLst>
      <p:ext uri="{BB962C8B-B14F-4D97-AF65-F5344CB8AC3E}">
        <p14:creationId xmlns:p14="http://schemas.microsoft.com/office/powerpoint/2010/main" val="287319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624">
          <p15:clr>
            <a:srgbClr val="FBAE40"/>
          </p15:clr>
        </p15:guide>
        <p15:guide id="4" orient="horz" pos="936">
          <p15:clr>
            <a:srgbClr val="9FCC3B"/>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4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a:xfrm>
            <a:off x="304800" y="1487488"/>
            <a:ext cx="11582400" cy="4722812"/>
          </a:xfrm>
        </p:spPr>
        <p:txBody>
          <a:bodyPr/>
          <a:lstStyle>
            <a:lvl1pPr marL="0" indent="0">
              <a:buNone/>
              <a:defRPr sz="2800"/>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89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36">
          <p15:clr>
            <a:srgbClr val="FBAE40"/>
          </p15:clr>
        </p15:guide>
        <p15:guide id="4"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04800" y="1487489"/>
            <a:ext cx="5621867" cy="4722811"/>
          </a:xfrm>
          <a:prstGeom prst="rect">
            <a:avLst/>
          </a:prstGeom>
        </p:spPr>
        <p:txBody>
          <a:bodyPr rtlCol="0"/>
          <a:lstStyle>
            <a:lvl1pPr>
              <a:spcBef>
                <a:spcPts val="0"/>
              </a:spcBef>
              <a:spcAft>
                <a:spcPts val="1200"/>
              </a:spcAft>
              <a:defRPr sz="2800" baseline="0">
                <a:solidFill>
                  <a:schemeClr val="tx1"/>
                </a:solidFill>
              </a:defRPr>
            </a:lvl1pPr>
            <a:lvl2pPr>
              <a:spcBef>
                <a:spcPts val="0"/>
              </a:spcBef>
              <a:spcAft>
                <a:spcPts val="1200"/>
              </a:spcAft>
              <a:defRPr sz="2400">
                <a:solidFill>
                  <a:schemeClr val="tx1"/>
                </a:solidFill>
              </a:defRPr>
            </a:lvl2pPr>
            <a:lvl3pPr>
              <a:spcBef>
                <a:spcPts val="0"/>
              </a:spcBef>
              <a:spcAft>
                <a:spcPts val="1200"/>
              </a:spcAft>
              <a:defRPr sz="2000">
                <a:solidFill>
                  <a:schemeClr val="tx1"/>
                </a:solidFill>
              </a:defRPr>
            </a:lvl3pPr>
            <a:lvl4pPr>
              <a:spcAft>
                <a:spcPts val="667"/>
              </a:spcAft>
              <a:defRPr/>
            </a:lvl4pPr>
            <a:lvl5pPr>
              <a:spcAft>
                <a:spcPts val="667"/>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304800" y="244286"/>
            <a:ext cx="5621867" cy="72389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image</a:t>
            </a:r>
          </a:p>
        </p:txBody>
      </p:sp>
      <p:sp>
        <p:nvSpPr>
          <p:cNvPr id="7" name="Picture Placeholder 6">
            <a:extLst>
              <a:ext uri="{FF2B5EF4-FFF2-40B4-BE49-F238E27FC236}">
                <a16:creationId xmlns:a16="http://schemas.microsoft.com/office/drawing/2014/main" id="{A8E37B85-F7E0-4EBB-9ACC-8142C9A146A0}"/>
              </a:ext>
            </a:extLst>
          </p:cNvPr>
          <p:cNvSpPr>
            <a:spLocks noGrp="1"/>
          </p:cNvSpPr>
          <p:nvPr>
            <p:ph type="pic" sz="quarter" idx="10" hasCustomPrompt="1"/>
          </p:nvPr>
        </p:nvSpPr>
        <p:spPr bwMode="invGray">
          <a:xfrm>
            <a:off x="6265333" y="0"/>
            <a:ext cx="5926667" cy="6858000"/>
          </a:xfrm>
          <a:noFill/>
        </p:spPr>
        <p:txBody>
          <a:bodyPr anchor="ctr">
            <a:noAutofit/>
          </a:bodyPr>
          <a:lstStyle>
            <a:lvl1pPr marL="0" indent="0" algn="ctr">
              <a:buNone/>
              <a:defRPr/>
            </a:lvl1pPr>
          </a:lstStyle>
          <a:p>
            <a:r>
              <a:rPr lang="en-AU" dirty="0"/>
              <a:t>Click to insert image</a:t>
            </a:r>
          </a:p>
        </p:txBody>
      </p:sp>
    </p:spTree>
    <p:extLst>
      <p:ext uri="{BB962C8B-B14F-4D97-AF65-F5344CB8AC3E}">
        <p14:creationId xmlns:p14="http://schemas.microsoft.com/office/powerpoint/2010/main" val="416799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9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Enter bulleted slide content, or click icon to add media</a:t>
            </a:r>
          </a:p>
          <a:p>
            <a:pPr lvl="1"/>
            <a:r>
              <a:rPr lang="en-US" dirty="0"/>
              <a:t>Second level</a:t>
            </a:r>
          </a:p>
          <a:p>
            <a:pPr lvl="2"/>
            <a:r>
              <a:rPr lang="en-US" dirty="0"/>
              <a:t>Third level </a:t>
            </a:r>
          </a:p>
          <a:p>
            <a:pPr lvl="3"/>
            <a:r>
              <a:rPr lang="en-US" dirty="0"/>
              <a:t>Fourth level</a:t>
            </a:r>
          </a:p>
          <a:p>
            <a:pPr lvl="4"/>
            <a:r>
              <a:rPr lang="en-US" dirty="0"/>
              <a:t>Fifth level</a:t>
            </a:r>
          </a:p>
        </p:txBody>
      </p:sp>
    </p:spTree>
    <p:extLst>
      <p:ext uri="{BB962C8B-B14F-4D97-AF65-F5344CB8AC3E}">
        <p14:creationId xmlns:p14="http://schemas.microsoft.com/office/powerpoint/2010/main" val="101345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36">
          <p15:clr>
            <a:srgbClr val="FBAE40"/>
          </p15:clr>
        </p15:guide>
        <p15:guide id="4"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a:xfrm>
            <a:off x="304800" y="244286"/>
            <a:ext cx="11582400" cy="723899"/>
          </a:xfrm>
        </p:spPr>
        <p:txBody>
          <a:bodyPr/>
          <a:lstStyle>
            <a:lvl1pPr>
              <a:defRPr/>
            </a:lvl1pPr>
          </a:lstStyle>
          <a:p>
            <a:r>
              <a:rPr lang="en-US" dirty="0"/>
              <a:t>Title, subtitle, and content layout </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a:xfrm>
            <a:off x="304800" y="1714499"/>
            <a:ext cx="11582400" cy="4495801"/>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76CA2EF-C308-4FED-A3F9-CC97B9497927}"/>
              </a:ext>
            </a:extLst>
          </p:cNvPr>
          <p:cNvSpPr>
            <a:spLocks noGrp="1"/>
          </p:cNvSpPr>
          <p:nvPr>
            <p:ph type="body" sz="quarter" idx="10" hasCustomPrompt="1"/>
          </p:nvPr>
        </p:nvSpPr>
        <p:spPr>
          <a:xfrm>
            <a:off x="304800" y="990600"/>
            <a:ext cx="11582400" cy="274320"/>
          </a:xfrm>
        </p:spPr>
        <p:txBody>
          <a:bodyPr/>
          <a:lstStyle>
            <a:lvl1pPr marL="0" indent="0">
              <a:buNone/>
              <a:defRPr sz="1200" b="1" cap="all" spc="300" baseline="0">
                <a:solidFill>
                  <a:schemeClr val="accent6"/>
                </a:solidFill>
              </a:defRPr>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Enter subtitle here</a:t>
            </a:r>
          </a:p>
        </p:txBody>
      </p:sp>
    </p:spTree>
    <p:extLst>
      <p:ext uri="{BB962C8B-B14F-4D97-AF65-F5344CB8AC3E}">
        <p14:creationId xmlns:p14="http://schemas.microsoft.com/office/powerpoint/2010/main" val="15253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080">
          <p15:clr>
            <a:srgbClr val="FBAE40"/>
          </p15:clr>
        </p15:guide>
        <p15:guide id="4" pos="3840">
          <p15:clr>
            <a:srgbClr val="FBAE40"/>
          </p15:clr>
        </p15:guide>
        <p15:guide id="5" orient="horz" pos="624">
          <p15:clr>
            <a:srgbClr val="FBAE40"/>
          </p15:clr>
        </p15:guide>
        <p15:guide id="6" orient="horz" pos="936">
          <p15:clr>
            <a:srgbClr val="9FCC3B"/>
          </p15:clr>
        </p15:guide>
        <p15:guide id="7" orient="horz" pos="1272">
          <p15:clr>
            <a:srgbClr val="9FCC3B"/>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a:xfrm>
            <a:off x="304800" y="244286"/>
            <a:ext cx="11582400" cy="723899"/>
          </a:xfrm>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a:xfrm>
            <a:off x="304800" y="1714499"/>
            <a:ext cx="11582400" cy="4495801"/>
          </a:xfrm>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Enter slide content,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76CA2EF-C308-4FED-A3F9-CC97B9497927}"/>
              </a:ext>
            </a:extLst>
          </p:cNvPr>
          <p:cNvSpPr>
            <a:spLocks noGrp="1"/>
          </p:cNvSpPr>
          <p:nvPr>
            <p:ph type="body" sz="quarter" idx="10" hasCustomPrompt="1"/>
          </p:nvPr>
        </p:nvSpPr>
        <p:spPr>
          <a:xfrm>
            <a:off x="304800" y="990600"/>
            <a:ext cx="11582400" cy="274320"/>
          </a:xfrm>
        </p:spPr>
        <p:txBody>
          <a:bodyPr/>
          <a:lstStyle>
            <a:lvl1pPr marL="0" indent="0">
              <a:buNone/>
              <a:defRPr sz="1200" b="1" cap="all" spc="300" baseline="0">
                <a:solidFill>
                  <a:schemeClr val="accent6"/>
                </a:solidFill>
              </a:defRPr>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Enter subtitle here</a:t>
            </a:r>
          </a:p>
        </p:txBody>
      </p:sp>
    </p:spTree>
    <p:extLst>
      <p:ext uri="{BB962C8B-B14F-4D97-AF65-F5344CB8AC3E}">
        <p14:creationId xmlns:p14="http://schemas.microsoft.com/office/powerpoint/2010/main" val="294783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080">
          <p15:clr>
            <a:srgbClr val="FBAE40"/>
          </p15:clr>
        </p15:guide>
        <p15:guide id="4" pos="3840">
          <p15:clr>
            <a:srgbClr val="FBAE40"/>
          </p15:clr>
        </p15:guide>
        <p15:guide id="5" orient="horz" pos="624">
          <p15:clr>
            <a:srgbClr val="FBAE40"/>
          </p15:clr>
        </p15:guide>
        <p15:guide id="6" orient="horz" pos="936">
          <p15:clr>
            <a:srgbClr val="9FCC3B"/>
          </p15:clr>
        </p15:guide>
        <p15:guide id="7" orient="horz" pos="1272">
          <p15:clr>
            <a:srgbClr val="9FCC3B"/>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DE2227-CCC7-4C55-BD11-3687F2F6F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485900"/>
            <a:ext cx="5676900" cy="47244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485900"/>
            <a:ext cx="5676900" cy="47244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06AB808E-5B45-4E6F-BAB5-EF14E9DF4552}"/>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4914441E-6FB8-4FBA-91F6-18F98B4B6D63}"/>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57365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936">
          <p15:clr>
            <a:srgbClr val="FBAE40"/>
          </p15:clr>
        </p15:guide>
        <p15:guide id="3" pos="3768">
          <p15:clr>
            <a:srgbClr val="FBAE40"/>
          </p15:clr>
        </p15:guide>
        <p15:guide id="4" pos="391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ntent with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AA157D-DC39-41BB-ACD2-FDEB67DEE1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E6B65B4C-4D90-4679-90C6-A3CBD8BE9E7C}"/>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3" name="TextBox 3">
            <a:extLst>
              <a:ext uri="{FF2B5EF4-FFF2-40B4-BE49-F238E27FC236}">
                <a16:creationId xmlns:a16="http://schemas.microsoft.com/office/drawing/2014/main" id="{7BEAE5AE-A6AC-4AA6-B5DF-5D9966B5EF2A}"/>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714500"/>
            <a:ext cx="5676900" cy="44958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714500"/>
            <a:ext cx="5676900" cy="44958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6DF32B9E-48C9-4795-BEF7-8D91FA0F441A}"/>
              </a:ext>
            </a:extLst>
          </p:cNvPr>
          <p:cNvSpPr>
            <a:spLocks noGrp="1"/>
          </p:cNvSpPr>
          <p:nvPr>
            <p:ph type="body" sz="quarter" idx="10" hasCustomPrompt="1"/>
          </p:nvPr>
        </p:nvSpPr>
        <p:spPr>
          <a:xfrm>
            <a:off x="304800" y="990600"/>
            <a:ext cx="11582400" cy="273424"/>
          </a:xfrm>
        </p:spPr>
        <p:txBody>
          <a:bodyPr/>
          <a:lstStyle>
            <a:lvl1pPr marL="0" indent="0">
              <a:buNone/>
              <a:defRPr sz="1200" b="1" cap="all" spc="300" baseline="0">
                <a:solidFill>
                  <a:schemeClr val="accent6"/>
                </a:solidFill>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Enter subtitle here</a:t>
            </a:r>
          </a:p>
        </p:txBody>
      </p:sp>
    </p:spTree>
    <p:extLst>
      <p:ext uri="{BB962C8B-B14F-4D97-AF65-F5344CB8AC3E}">
        <p14:creationId xmlns:p14="http://schemas.microsoft.com/office/powerpoint/2010/main" val="425905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1080">
          <p15:clr>
            <a:srgbClr val="FBAE40"/>
          </p15:clr>
        </p15:guide>
        <p15:guide id="3" pos="3768">
          <p15:clr>
            <a:srgbClr val="FBAE40"/>
          </p15:clr>
        </p15:guide>
        <p15:guide id="4" pos="3912">
          <p15:clr>
            <a:srgbClr val="FBAE40"/>
          </p15:clr>
        </p15:guide>
        <p15:guide id="5" orient="horz" pos="624">
          <p15:clr>
            <a:srgbClr val="FBAE40"/>
          </p15:clr>
        </p15:guide>
        <p15:guide id="6" orient="horz" pos="936">
          <p15:clr>
            <a:srgbClr val="9FCC3B"/>
          </p15:clr>
        </p15:guide>
        <p15:guide id="7" orient="horz" pos="1272">
          <p15:clr>
            <a:srgbClr val="9FCC3B"/>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2881-D2E8-49D2-8B78-CB1047EB1462}"/>
              </a:ext>
            </a:extLst>
          </p:cNvPr>
          <p:cNvSpPr>
            <a:spLocks noGrp="1"/>
          </p:cNvSpPr>
          <p:nvPr>
            <p:ph type="title" hasCustomPrompt="1"/>
          </p:nvPr>
        </p:nvSpPr>
        <p:spPr/>
        <p:txBody>
          <a:bodyPr/>
          <a:lstStyle>
            <a:lvl1pPr>
              <a:defRPr/>
            </a:lvl1pPr>
          </a:lstStyle>
          <a:p>
            <a:r>
              <a:rPr lang="en-US" dirty="0"/>
              <a:t>Agenda layout</a:t>
            </a:r>
          </a:p>
        </p:txBody>
      </p:sp>
      <p:sp>
        <p:nvSpPr>
          <p:cNvPr id="8" name="Text Placeholder 7">
            <a:extLst>
              <a:ext uri="{FF2B5EF4-FFF2-40B4-BE49-F238E27FC236}">
                <a16:creationId xmlns:a16="http://schemas.microsoft.com/office/drawing/2014/main" id="{08F528FD-2214-4EDA-8CE8-B0274D78AE41}"/>
              </a:ext>
            </a:extLst>
          </p:cNvPr>
          <p:cNvSpPr>
            <a:spLocks noGrp="1"/>
          </p:cNvSpPr>
          <p:nvPr>
            <p:ph type="body" sz="quarter" idx="10" hasCustomPrompt="1"/>
          </p:nvPr>
        </p:nvSpPr>
        <p:spPr>
          <a:xfrm>
            <a:off x="304800" y="1487488"/>
            <a:ext cx="11582400" cy="4722811"/>
          </a:xfrm>
        </p:spPr>
        <p:txBody>
          <a:bodyPr/>
          <a:lstStyle>
            <a:lvl1pPr marL="0" indent="0">
              <a:spcAft>
                <a:spcPts val="3000"/>
              </a:spcAft>
              <a:buNone/>
              <a:defRPr sz="2800"/>
            </a:lvl1pPr>
            <a:lvl2pPr marL="0" indent="0">
              <a:spcAft>
                <a:spcPts val="3000"/>
              </a:spcAft>
              <a:buNone/>
              <a:defRPr sz="2800"/>
            </a:lvl2pPr>
            <a:lvl3pPr marL="0" indent="0">
              <a:spcAft>
                <a:spcPts val="3000"/>
              </a:spcAft>
              <a:buNone/>
              <a:defRPr sz="2800"/>
            </a:lvl3pPr>
            <a:lvl4pPr marL="0" indent="0">
              <a:spcAft>
                <a:spcPts val="3000"/>
              </a:spcAft>
              <a:buNone/>
              <a:defRPr sz="2800"/>
            </a:lvl4pPr>
            <a:lvl5pPr marL="0" indent="0">
              <a:spcAft>
                <a:spcPts val="3000"/>
              </a:spcAft>
              <a:buNone/>
              <a:defRPr sz="2800"/>
            </a:lvl5pPr>
          </a:lstStyle>
          <a:p>
            <a:pPr lvl="0"/>
            <a:r>
              <a:rPr lang="en-US" dirty="0"/>
              <a:t>Enter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836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36"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woObj" preserve="1">
  <p:cSld name="Two Content with Bullet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7058F7-2C88-4342-894D-84A9247A4A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485900"/>
            <a:ext cx="5676900" cy="4724400"/>
          </a:xfrm>
        </p:spPr>
        <p:txBody>
          <a:bodyPr rIns="0"/>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485900"/>
            <a:ext cx="5676900" cy="4724400"/>
          </a:xfrm>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493445A8-6C4C-407D-A476-43E1859EE63A}"/>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3" name="TextBox 3">
            <a:extLst>
              <a:ext uri="{FF2B5EF4-FFF2-40B4-BE49-F238E27FC236}">
                <a16:creationId xmlns:a16="http://schemas.microsoft.com/office/drawing/2014/main" id="{3852E355-2FE0-498A-AC79-D6D9240DD786}"/>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21320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936">
          <p15:clr>
            <a:srgbClr val="FBAE40"/>
          </p15:clr>
        </p15:guide>
        <p15:guide id="3" pos="3768">
          <p15:clr>
            <a:srgbClr val="FBAE40"/>
          </p15:clr>
        </p15:guide>
        <p15:guide id="4" pos="391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ntent, Subtitle, and Bullet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1B90874-6B31-4ABF-B07F-241447E733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714500"/>
            <a:ext cx="5676900" cy="4495800"/>
          </a:xfrm>
        </p:spPr>
        <p:txBody>
          <a:bodyPr rIns="0"/>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714500"/>
            <a:ext cx="5676900" cy="4495800"/>
          </a:xfrm>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6DF32B9E-48C9-4795-BEF7-8D91FA0F441A}"/>
              </a:ext>
            </a:extLst>
          </p:cNvPr>
          <p:cNvSpPr>
            <a:spLocks noGrp="1"/>
          </p:cNvSpPr>
          <p:nvPr>
            <p:ph type="body" sz="quarter" idx="10" hasCustomPrompt="1"/>
          </p:nvPr>
        </p:nvSpPr>
        <p:spPr>
          <a:xfrm>
            <a:off x="304800" y="990600"/>
            <a:ext cx="11582400" cy="273424"/>
          </a:xfrm>
        </p:spPr>
        <p:txBody>
          <a:bodyPr/>
          <a:lstStyle>
            <a:lvl1pPr marL="0" indent="0">
              <a:buNone/>
              <a:defRPr sz="1200" b="1" cap="all" spc="300" baseline="0">
                <a:solidFill>
                  <a:schemeClr val="accent6"/>
                </a:solidFill>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Enter subtitle here</a:t>
            </a:r>
          </a:p>
        </p:txBody>
      </p:sp>
      <p:pic>
        <p:nvPicPr>
          <p:cNvPr id="12" name="Picture 11">
            <a:extLst>
              <a:ext uri="{FF2B5EF4-FFF2-40B4-BE49-F238E27FC236}">
                <a16:creationId xmlns:a16="http://schemas.microsoft.com/office/drawing/2014/main" id="{E73DADCF-F74C-4499-91B7-8279A88CF01F}"/>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3" name="TextBox 3">
            <a:extLst>
              <a:ext uri="{FF2B5EF4-FFF2-40B4-BE49-F238E27FC236}">
                <a16:creationId xmlns:a16="http://schemas.microsoft.com/office/drawing/2014/main" id="{F63D8BFA-307F-49C8-A449-BD5F1FE434B0}"/>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90181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1080">
          <p15:clr>
            <a:srgbClr val="FBAE40"/>
          </p15:clr>
        </p15:guide>
        <p15:guide id="3" pos="3768">
          <p15:clr>
            <a:srgbClr val="FBAE40"/>
          </p15:clr>
        </p15:guide>
        <p15:guide id="4" pos="3912">
          <p15:clr>
            <a:srgbClr val="FBAE40"/>
          </p15:clr>
        </p15:guide>
        <p15:guide id="5" orient="horz" pos="624">
          <p15:clr>
            <a:srgbClr val="FBAE40"/>
          </p15:clr>
        </p15:guide>
        <p15:guide id="6" orient="horz" pos="936">
          <p15:clr>
            <a:srgbClr val="9FCC3B"/>
          </p15:clr>
        </p15:guide>
        <p15:guide id="7" orient="horz" pos="1272">
          <p15:clr>
            <a:srgbClr val="9FCC3B"/>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A7DE5C-A1F4-4999-9AA2-BF7DF057E2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p:txBody>
          <a:bodyPr/>
          <a:lstStyle>
            <a:lvl1pPr>
              <a:defRPr/>
            </a:lvl1pPr>
          </a:lstStyle>
          <a:p>
            <a:r>
              <a:rPr lang="en-US"/>
              <a:t>Code layout</a:t>
            </a:r>
            <a:endParaRPr lang="en-US" dirty="0"/>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p:txBody>
          <a:bodyPr/>
          <a:lstStyle>
            <a:lvl1pPr marL="0" indent="0">
              <a:spcAft>
                <a:spcPts val="600"/>
              </a:spcAft>
              <a:buNone/>
              <a:defRPr sz="1800">
                <a:latin typeface="Lucida Console" panose="020B0609040504020204" pitchFamily="49" charset="0"/>
              </a:defRPr>
            </a:lvl1pPr>
            <a:lvl2pPr marL="402336" indent="0">
              <a:spcAft>
                <a:spcPts val="600"/>
              </a:spcAft>
              <a:buNone/>
              <a:defRPr sz="1800">
                <a:latin typeface="Lucida Console" panose="020B0609040504020204" pitchFamily="49" charset="0"/>
              </a:defRPr>
            </a:lvl2pPr>
            <a:lvl3pPr marL="667512" indent="0">
              <a:buNone/>
              <a:defRPr sz="1800">
                <a:latin typeface="Lucida Console" panose="020B0609040504020204" pitchFamily="49" charset="0"/>
              </a:defRPr>
            </a:lvl3pPr>
            <a:lvl4pPr marL="941832" indent="0">
              <a:buNone/>
              <a:defRPr sz="1800">
                <a:latin typeface="Lucida Console" panose="020B0609040504020204" pitchFamily="49" charset="0"/>
              </a:defRPr>
            </a:lvl4pPr>
            <a:lvl5pPr marL="1207008" indent="0">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1355360F-40B3-426F-8505-717344324F91}"/>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2" name="TextBox 3">
            <a:extLst>
              <a:ext uri="{FF2B5EF4-FFF2-40B4-BE49-F238E27FC236}">
                <a16:creationId xmlns:a16="http://schemas.microsoft.com/office/drawing/2014/main" id="{7D7B210F-A27A-4F31-A1B9-5B9B997342EE}"/>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66709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36">
          <p15:clr>
            <a:srgbClr val="FBAE40"/>
          </p15:clr>
        </p15:guide>
        <p15:guide id="4"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woObj" preserve="1">
  <p:cSld name="Code - 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08B9209-4C7C-4ACC-8549-E6C417929B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Code layout, two-columns</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485900"/>
            <a:ext cx="5676900" cy="4727604"/>
          </a:xfrm>
        </p:spPr>
        <p:txBody>
          <a:bodyPr/>
          <a:lstStyle>
            <a:lvl1pPr marL="0" indent="0">
              <a:spcAft>
                <a:spcPts val="600"/>
              </a:spcAft>
              <a:buNone/>
              <a:defRPr sz="1800">
                <a:latin typeface="Lucida Console" panose="020B0609040504020204" pitchFamily="49" charset="0"/>
              </a:defRPr>
            </a:lvl1pPr>
            <a:lvl2pPr marL="402336" indent="0">
              <a:spcAft>
                <a:spcPts val="600"/>
              </a:spcAft>
              <a:buNone/>
              <a:defRPr sz="1800">
                <a:latin typeface="Lucida Console" panose="020B0609040504020204" pitchFamily="49" charset="0"/>
              </a:defRPr>
            </a:lvl2pPr>
            <a:lvl3pPr marL="667512" indent="0">
              <a:buNone/>
              <a:defRPr sz="1800">
                <a:latin typeface="Lucida Console" panose="020B0609040504020204" pitchFamily="49" charset="0"/>
              </a:defRPr>
            </a:lvl3pPr>
            <a:lvl4pPr marL="941832" indent="0">
              <a:buNone/>
              <a:defRPr sz="1800">
                <a:latin typeface="Lucida Console" panose="020B0609040504020204" pitchFamily="49" charset="0"/>
              </a:defRPr>
            </a:lvl4pPr>
            <a:lvl5pPr marL="1207008" indent="0">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485900"/>
            <a:ext cx="5676900" cy="4724400"/>
          </a:xfrm>
        </p:spPr>
        <p:txBody>
          <a:bodyPr/>
          <a:lstStyle>
            <a:lvl1pPr marL="0" indent="0">
              <a:spcAft>
                <a:spcPts val="600"/>
              </a:spcAft>
              <a:buNone/>
              <a:defRPr sz="1800">
                <a:latin typeface="Lucida Console" panose="020B0609040504020204" pitchFamily="49" charset="0"/>
              </a:defRPr>
            </a:lvl1pPr>
            <a:lvl2pPr marL="402336" indent="0">
              <a:spcAft>
                <a:spcPts val="600"/>
              </a:spcAft>
              <a:buNone/>
              <a:defRPr sz="1800">
                <a:latin typeface="Lucida Console" panose="020B0609040504020204" pitchFamily="49" charset="0"/>
              </a:defRPr>
            </a:lvl2pPr>
            <a:lvl3pPr marL="667512" indent="0">
              <a:buNone/>
              <a:defRPr sz="1800">
                <a:latin typeface="Lucida Console" panose="020B0609040504020204" pitchFamily="49" charset="0"/>
              </a:defRPr>
            </a:lvl3pPr>
            <a:lvl4pPr marL="941832" indent="0">
              <a:buNone/>
              <a:defRPr sz="1800">
                <a:latin typeface="Lucida Console" panose="020B0609040504020204" pitchFamily="49" charset="0"/>
              </a:defRPr>
            </a:lvl4pPr>
            <a:lvl5pPr marL="1207008" indent="0">
              <a:buNone/>
              <a:defRPr sz="1800">
                <a:latin typeface="Lucida Console" panose="020B0609040504020204" pitchFamily="49" charset="0"/>
              </a:defRPr>
            </a:lvl5pPr>
          </a:lstStyle>
          <a:p>
            <a:pPr lvl="0"/>
            <a:r>
              <a:rPr lang="en-US" dirty="0"/>
              <a:t>Type or paste plain-text code here, or click icon to add imagen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4698F0AA-C8FD-4CDA-A85E-7449EBCA2BE1}"/>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2" name="TextBox 3">
            <a:extLst>
              <a:ext uri="{FF2B5EF4-FFF2-40B4-BE49-F238E27FC236}">
                <a16:creationId xmlns:a16="http://schemas.microsoft.com/office/drawing/2014/main" id="{CEA620B9-B916-48D3-BFA6-9926189BE5FE}"/>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42894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936">
          <p15:clr>
            <a:srgbClr val="FBAE40"/>
          </p15:clr>
        </p15:guide>
        <p15:guide id="3" pos="3768">
          <p15:clr>
            <a:srgbClr val="FBAE40"/>
          </p15:clr>
        </p15:guide>
        <p15:guide id="4" pos="391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4854-5BE6-4EAD-8CDA-183F4E411B23}"/>
              </a:ext>
            </a:extLst>
          </p:cNvPr>
          <p:cNvSpPr>
            <a:spLocks noGrp="1"/>
          </p:cNvSpPr>
          <p:nvPr>
            <p:ph type="title" hasCustomPrompt="1"/>
          </p:nvPr>
        </p:nvSpPr>
        <p:spPr>
          <a:xfrm>
            <a:off x="1130072" y="1836512"/>
            <a:ext cx="8189913" cy="2216466"/>
          </a:xfrm>
        </p:spPr>
        <p:txBody>
          <a:bodyPr/>
          <a:lstStyle>
            <a:lvl1pPr marL="0" indent="0">
              <a:defRPr sz="4400"/>
            </a:lvl1pPr>
          </a:lstStyle>
          <a:p>
            <a:r>
              <a:rPr lang="en-US" dirty="0"/>
              <a:t>Enter quote here. Reposition quote mark graphics to frame the quote.</a:t>
            </a:r>
          </a:p>
        </p:txBody>
      </p:sp>
      <p:sp>
        <p:nvSpPr>
          <p:cNvPr id="7" name="Text Placeholder 6">
            <a:extLst>
              <a:ext uri="{FF2B5EF4-FFF2-40B4-BE49-F238E27FC236}">
                <a16:creationId xmlns:a16="http://schemas.microsoft.com/office/drawing/2014/main" id="{C70F1EBD-942F-4FAF-BCFF-79177E7C2D1E}"/>
              </a:ext>
            </a:extLst>
          </p:cNvPr>
          <p:cNvSpPr>
            <a:spLocks noGrp="1"/>
          </p:cNvSpPr>
          <p:nvPr>
            <p:ph type="body" sz="quarter" idx="10" hasCustomPrompt="1"/>
          </p:nvPr>
        </p:nvSpPr>
        <p:spPr>
          <a:xfrm>
            <a:off x="1130300" y="4633914"/>
            <a:ext cx="8189686" cy="384174"/>
          </a:xfrm>
        </p:spPr>
        <p:txBody>
          <a:bodyPr/>
          <a:lstStyle>
            <a:lvl1pPr marL="0" indent="0">
              <a:buNone/>
              <a:defRPr sz="2400" b="1"/>
            </a:lvl1pPr>
            <a:lvl2pPr marL="365760" indent="0">
              <a:buNone/>
              <a:defRPr/>
            </a:lvl2pPr>
            <a:lvl3pPr marL="777240" indent="0">
              <a:buNone/>
              <a:defRPr/>
            </a:lvl3pPr>
            <a:lvl4pPr marL="1051560" indent="0">
              <a:buNone/>
              <a:defRPr/>
            </a:lvl4pPr>
            <a:lvl5pPr marL="1051560" indent="0">
              <a:buNone/>
              <a:defRPr/>
            </a:lvl5pPr>
          </a:lstStyle>
          <a:p>
            <a:pPr lvl="0"/>
            <a:r>
              <a:rPr lang="en-US" dirty="0"/>
              <a:t>Enter quoted person’s name</a:t>
            </a:r>
          </a:p>
        </p:txBody>
      </p:sp>
      <p:sp>
        <p:nvSpPr>
          <p:cNvPr id="9" name="Text Placeholder 8">
            <a:extLst>
              <a:ext uri="{FF2B5EF4-FFF2-40B4-BE49-F238E27FC236}">
                <a16:creationId xmlns:a16="http://schemas.microsoft.com/office/drawing/2014/main" id="{4920B2A1-4B1F-4B1C-B630-D027C37214BB}"/>
              </a:ext>
            </a:extLst>
          </p:cNvPr>
          <p:cNvSpPr>
            <a:spLocks noGrp="1"/>
          </p:cNvSpPr>
          <p:nvPr>
            <p:ph type="body" sz="quarter" idx="11" hasCustomPrompt="1"/>
          </p:nvPr>
        </p:nvSpPr>
        <p:spPr>
          <a:xfrm>
            <a:off x="1130300" y="5018088"/>
            <a:ext cx="8189913" cy="411480"/>
          </a:xfrm>
        </p:spPr>
        <p:txBody>
          <a:bodyPr/>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Enter quoted person’s affiliation</a:t>
            </a:r>
          </a:p>
        </p:txBody>
      </p:sp>
      <p:sp>
        <p:nvSpPr>
          <p:cNvPr id="16" name="Text Placeholder 15">
            <a:extLst>
              <a:ext uri="{FF2B5EF4-FFF2-40B4-BE49-F238E27FC236}">
                <a16:creationId xmlns:a16="http://schemas.microsoft.com/office/drawing/2014/main" id="{8DBBE757-6C17-4E4F-8133-7D83169ED730}"/>
              </a:ext>
            </a:extLst>
          </p:cNvPr>
          <p:cNvSpPr>
            <a:spLocks noGrp="1"/>
          </p:cNvSpPr>
          <p:nvPr>
            <p:ph type="body" sz="quarter" idx="12" hasCustomPrompt="1"/>
          </p:nvPr>
        </p:nvSpPr>
        <p:spPr>
          <a:xfrm>
            <a:off x="787400" y="1979476"/>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7" name="Text Placeholder 15">
            <a:extLst>
              <a:ext uri="{FF2B5EF4-FFF2-40B4-BE49-F238E27FC236}">
                <a16:creationId xmlns:a16="http://schemas.microsoft.com/office/drawing/2014/main" id="{F951D964-7D47-4C3D-8642-76CD15853884}"/>
              </a:ext>
            </a:extLst>
          </p:cNvPr>
          <p:cNvSpPr>
            <a:spLocks noGrp="1"/>
          </p:cNvSpPr>
          <p:nvPr>
            <p:ph type="body" sz="quarter" idx="13" hasCustomPrompt="1"/>
          </p:nvPr>
        </p:nvSpPr>
        <p:spPr>
          <a:xfrm>
            <a:off x="3814028" y="3217726"/>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Tree>
    <p:extLst>
      <p:ext uri="{BB962C8B-B14F-4D97-AF65-F5344CB8AC3E}">
        <p14:creationId xmlns:p14="http://schemas.microsoft.com/office/powerpoint/2010/main" val="188498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5880">
          <p15:clr>
            <a:srgbClr val="FBAE40"/>
          </p15:clr>
        </p15:guide>
        <p15:guide id="2" pos="696">
          <p15:clr>
            <a:srgbClr val="FBAE40"/>
          </p15:clr>
        </p15:guide>
        <p15:guide id="3" orient="horz" pos="290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4854-5BE6-4EAD-8CDA-183F4E411B23}"/>
              </a:ext>
            </a:extLst>
          </p:cNvPr>
          <p:cNvSpPr>
            <a:spLocks noGrp="1"/>
          </p:cNvSpPr>
          <p:nvPr>
            <p:ph type="title" hasCustomPrompt="1"/>
          </p:nvPr>
        </p:nvSpPr>
        <p:spPr>
          <a:xfrm>
            <a:off x="304800" y="2707822"/>
            <a:ext cx="8723086" cy="1442356"/>
          </a:xfrm>
        </p:spPr>
        <p:txBody>
          <a:bodyPr/>
          <a:lstStyle>
            <a:lvl1pPr marL="0" indent="0">
              <a:defRPr sz="48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405118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5688">
          <p15:clr>
            <a:srgbClr val="FBAE40"/>
          </p15:clr>
        </p15:guide>
        <p15:guide id="3"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4854-5BE6-4EAD-8CDA-183F4E411B23}"/>
              </a:ext>
            </a:extLst>
          </p:cNvPr>
          <p:cNvSpPr>
            <a:spLocks noGrp="1"/>
          </p:cNvSpPr>
          <p:nvPr>
            <p:ph type="title" hasCustomPrompt="1"/>
          </p:nvPr>
        </p:nvSpPr>
        <p:spPr>
          <a:xfrm>
            <a:off x="304800" y="2707822"/>
            <a:ext cx="8812306" cy="1442356"/>
          </a:xfrm>
        </p:spPr>
        <p:txBody>
          <a:bodyPr/>
          <a:lstStyle>
            <a:lvl1pPr marL="0" indent="0">
              <a:defRPr sz="4800"/>
            </a:lvl1pPr>
          </a:lstStyle>
          <a:p>
            <a:r>
              <a:rPr lang="en-US" dirty="0"/>
              <a:t>Video or demo divider – </a:t>
            </a:r>
            <a:br>
              <a:rPr lang="en-US" dirty="0"/>
            </a:br>
            <a:r>
              <a:rPr lang="en-US" dirty="0"/>
              <a:t>Type “Video” or “Demo” here</a:t>
            </a:r>
          </a:p>
        </p:txBody>
      </p:sp>
    </p:spTree>
    <p:extLst>
      <p:ext uri="{BB962C8B-B14F-4D97-AF65-F5344CB8AC3E}">
        <p14:creationId xmlns:p14="http://schemas.microsoft.com/office/powerpoint/2010/main" val="61726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5688">
          <p15:clr>
            <a:srgbClr val="FBAE40"/>
          </p15:clr>
        </p15:guide>
        <p15:guide id="3"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90BCB97-0B9F-404F-AD5E-3C35970F8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424BB021-3658-44C0-8456-1D5BD4885CC3}"/>
              </a:ext>
            </a:extLst>
          </p:cNvPr>
          <p:cNvPicPr>
            <a:picLocks noChangeAspect="1"/>
          </p:cNvPicPr>
          <p:nvPr userDrawn="1"/>
        </p:nvPicPr>
        <p:blipFill>
          <a:blip r:embed="rId3"/>
          <a:stretch>
            <a:fillRect/>
          </a:stretch>
        </p:blipFill>
        <p:spPr>
          <a:xfrm>
            <a:off x="4994672" y="2327672"/>
            <a:ext cx="2202656" cy="2202656"/>
          </a:xfrm>
          <a:prstGeom prst="rect">
            <a:avLst/>
          </a:prstGeom>
        </p:spPr>
      </p:pic>
      <p:sp>
        <p:nvSpPr>
          <p:cNvPr id="5" name="Media Placeholder 4">
            <a:extLst>
              <a:ext uri="{FF2B5EF4-FFF2-40B4-BE49-F238E27FC236}">
                <a16:creationId xmlns:a16="http://schemas.microsoft.com/office/drawing/2014/main" id="{D05987F8-DCC2-489A-82C8-7C3C54DC65CF}"/>
              </a:ext>
            </a:extLst>
          </p:cNvPr>
          <p:cNvSpPr>
            <a:spLocks noGrp="1"/>
          </p:cNvSpPr>
          <p:nvPr>
            <p:ph type="media" sz="quarter" idx="10" hasCustomPrompt="1"/>
          </p:nvPr>
        </p:nvSpPr>
        <p:spPr bwMode="ltGray">
          <a:xfrm>
            <a:off x="0" y="0"/>
            <a:ext cx="12192000" cy="6858000"/>
          </a:xfrm>
        </p:spPr>
        <p:txBody>
          <a:bodyPr lIns="914400" anchor="ctr" anchorCtr="0"/>
          <a:lstStyle>
            <a:lvl1pPr marL="0" indent="0" algn="l">
              <a:buNone/>
              <a:defRPr/>
            </a:lvl1pPr>
          </a:lstStyle>
          <a:p>
            <a:r>
              <a:rPr lang="en-US" dirty="0"/>
              <a:t>Click icon to add video</a:t>
            </a:r>
          </a:p>
        </p:txBody>
      </p:sp>
    </p:spTree>
    <p:extLst>
      <p:ext uri="{BB962C8B-B14F-4D97-AF65-F5344CB8AC3E}">
        <p14:creationId xmlns:p14="http://schemas.microsoft.com/office/powerpoint/2010/main" val="96593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8111-3D53-4AAE-B443-34FB8837663C}"/>
              </a:ext>
            </a:extLst>
          </p:cNvPr>
          <p:cNvSpPr>
            <a:spLocks noGrp="1"/>
          </p:cNvSpPr>
          <p:nvPr>
            <p:ph type="title" hasCustomPrompt="1"/>
          </p:nvPr>
        </p:nvSpPr>
        <p:spPr>
          <a:xfrm>
            <a:off x="304800" y="244286"/>
            <a:ext cx="11582400" cy="723899"/>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E774D394-B1EA-4880-8726-300D5746D58D}"/>
              </a:ext>
            </a:extLst>
          </p:cNvPr>
          <p:cNvSpPr>
            <a:spLocks noGrp="1"/>
          </p:cNvSpPr>
          <p:nvPr>
            <p:ph type="body" idx="1" hasCustomPrompt="1"/>
          </p:nvPr>
        </p:nvSpPr>
        <p:spPr>
          <a:xfrm>
            <a:off x="304800" y="1485900"/>
            <a:ext cx="5676898" cy="823912"/>
          </a:xfrm>
        </p:spPr>
        <p:txBody>
          <a:bodyPr anchor="ctr" anchorCtr="0"/>
          <a:lstStyle>
            <a:lvl1pPr marL="0" indent="0">
              <a:spcAft>
                <a:spcPts val="0"/>
              </a:spcAft>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C1C2DA0A-F89A-436D-9F74-82C6F76E26CA}"/>
              </a:ext>
            </a:extLst>
          </p:cNvPr>
          <p:cNvSpPr>
            <a:spLocks noGrp="1"/>
          </p:cNvSpPr>
          <p:nvPr>
            <p:ph sz="half" idx="2" hasCustomPrompt="1"/>
          </p:nvPr>
        </p:nvSpPr>
        <p:spPr>
          <a:xfrm>
            <a:off x="304800" y="2309812"/>
            <a:ext cx="5676898" cy="3900488"/>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5FFBB33-625F-4A20-B7B5-DA1F2DB99E33}"/>
              </a:ext>
            </a:extLst>
          </p:cNvPr>
          <p:cNvSpPr>
            <a:spLocks noGrp="1"/>
          </p:cNvSpPr>
          <p:nvPr>
            <p:ph type="body" sz="quarter" idx="3" hasCustomPrompt="1"/>
          </p:nvPr>
        </p:nvSpPr>
        <p:spPr>
          <a:xfrm>
            <a:off x="6210302" y="1485900"/>
            <a:ext cx="5676898" cy="823912"/>
          </a:xfrm>
        </p:spPr>
        <p:txBody>
          <a:bodyPr anchor="ctr" anchorCtr="0"/>
          <a:lstStyle>
            <a:lvl1pPr marL="0" indent="0">
              <a:spcAft>
                <a:spcPts val="0"/>
              </a:spcAft>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B6FA12F9-F160-46D4-A1D3-5AF9789C1678}"/>
              </a:ext>
            </a:extLst>
          </p:cNvPr>
          <p:cNvSpPr>
            <a:spLocks noGrp="1"/>
          </p:cNvSpPr>
          <p:nvPr>
            <p:ph sz="quarter" idx="4" hasCustomPrompt="1"/>
          </p:nvPr>
        </p:nvSpPr>
        <p:spPr>
          <a:xfrm>
            <a:off x="6210302" y="2309812"/>
            <a:ext cx="5676898" cy="3900488"/>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229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936">
          <p15:clr>
            <a:srgbClr val="FBAE40"/>
          </p15:clr>
        </p15:guide>
        <p15:guide id="3" pos="3768">
          <p15:clr>
            <a:srgbClr val="FBAE40"/>
          </p15:clr>
        </p15:guide>
        <p15:guide id="4" pos="391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FB8D-98F0-48FE-A1C5-12C632C73651}"/>
              </a:ext>
            </a:extLst>
          </p:cNvPr>
          <p:cNvSpPr>
            <a:spLocks noGrp="1"/>
          </p:cNvSpPr>
          <p:nvPr>
            <p:ph type="title" hasCustomPrompt="1"/>
          </p:nvPr>
        </p:nvSpPr>
        <p:spPr>
          <a:xfrm>
            <a:off x="304800" y="244286"/>
            <a:ext cx="4122737" cy="1600200"/>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71ADECCC-4F4B-4466-A308-B9FC52749EF6}"/>
              </a:ext>
            </a:extLst>
          </p:cNvPr>
          <p:cNvSpPr>
            <a:spLocks noGrp="1"/>
          </p:cNvSpPr>
          <p:nvPr>
            <p:ph idx="1" hasCustomPrompt="1"/>
          </p:nvPr>
        </p:nvSpPr>
        <p:spPr>
          <a:xfrm>
            <a:off x="5043488" y="244286"/>
            <a:ext cx="6843712" cy="5966014"/>
          </a:xfrm>
        </p:spPr>
        <p:txBody>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A6CE5B-5A0F-4B5D-BA65-FDC308963221}"/>
              </a:ext>
            </a:extLst>
          </p:cNvPr>
          <p:cNvSpPr>
            <a:spLocks noGrp="1"/>
          </p:cNvSpPr>
          <p:nvPr>
            <p:ph type="body" sz="half" idx="2" hasCustomPrompt="1"/>
          </p:nvPr>
        </p:nvSpPr>
        <p:spPr>
          <a:xfrm>
            <a:off x="304800" y="2171700"/>
            <a:ext cx="4122737"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 here</a:t>
            </a:r>
          </a:p>
        </p:txBody>
      </p:sp>
    </p:spTree>
    <p:extLst>
      <p:ext uri="{BB962C8B-B14F-4D97-AF65-F5344CB8AC3E}">
        <p14:creationId xmlns:p14="http://schemas.microsoft.com/office/powerpoint/2010/main" val="82421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3168">
          <p15:clr>
            <a:srgbClr val="FBAE40"/>
          </p15:clr>
        </p15:guide>
        <p15:guide id="2" pos="280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28770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765E-FC87-42C0-B504-47031B18A0F6}"/>
              </a:ext>
            </a:extLst>
          </p:cNvPr>
          <p:cNvSpPr>
            <a:spLocks noGrp="1"/>
          </p:cNvSpPr>
          <p:nvPr>
            <p:ph type="title" hasCustomPrompt="1"/>
          </p:nvPr>
        </p:nvSpPr>
        <p:spPr>
          <a:xfrm>
            <a:off x="304801" y="244286"/>
            <a:ext cx="4122737" cy="1600200"/>
          </a:xfrm>
        </p:spPr>
        <p:txBody>
          <a:bodyPr anchor="t" anchorCtr="0"/>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D699D3AD-86A7-42A8-B5A7-E3660AEE7E06}"/>
              </a:ext>
            </a:extLst>
          </p:cNvPr>
          <p:cNvSpPr>
            <a:spLocks noGrp="1"/>
          </p:cNvSpPr>
          <p:nvPr>
            <p:ph type="pic" idx="1" hasCustomPrompt="1"/>
          </p:nvPr>
        </p:nvSpPr>
        <p:spPr>
          <a:xfrm>
            <a:off x="5043488" y="244286"/>
            <a:ext cx="6843711" cy="5966014"/>
          </a:xfrm>
        </p:spPr>
        <p:txBody>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a picture</a:t>
            </a:r>
          </a:p>
        </p:txBody>
      </p:sp>
      <p:sp>
        <p:nvSpPr>
          <p:cNvPr id="4" name="Text Placeholder 3">
            <a:extLst>
              <a:ext uri="{FF2B5EF4-FFF2-40B4-BE49-F238E27FC236}">
                <a16:creationId xmlns:a16="http://schemas.microsoft.com/office/drawing/2014/main" id="{29DD2432-3600-49FC-80E6-814EF0E37763}"/>
              </a:ext>
            </a:extLst>
          </p:cNvPr>
          <p:cNvSpPr>
            <a:spLocks noGrp="1"/>
          </p:cNvSpPr>
          <p:nvPr>
            <p:ph type="body" sz="half" idx="2" hasCustomPrompt="1"/>
          </p:nvPr>
        </p:nvSpPr>
        <p:spPr>
          <a:xfrm>
            <a:off x="304801" y="2171700"/>
            <a:ext cx="4122737"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 here</a:t>
            </a:r>
          </a:p>
        </p:txBody>
      </p:sp>
    </p:spTree>
    <p:extLst>
      <p:ext uri="{BB962C8B-B14F-4D97-AF65-F5344CB8AC3E}">
        <p14:creationId xmlns:p14="http://schemas.microsoft.com/office/powerpoint/2010/main" val="4915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3168">
          <p15:clr>
            <a:srgbClr val="FBAE40"/>
          </p15:clr>
        </p15:guide>
        <p15:guide id="2" pos="280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mp;C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2B9952-1438-42A6-926B-CA1BD03355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7" name="Freeform: Shape 6">
            <a:extLst>
              <a:ext uri="{FF2B5EF4-FFF2-40B4-BE49-F238E27FC236}">
                <a16:creationId xmlns:a16="http://schemas.microsoft.com/office/drawing/2014/main" id="{848A6A89-D228-41C8-BFF7-ECF45D48DC42}"/>
              </a:ext>
            </a:extLst>
          </p:cNvPr>
          <p:cNvSpPr/>
          <p:nvPr userDrawn="1"/>
        </p:nvSpPr>
        <p:spPr>
          <a:xfrm>
            <a:off x="5148545" y="1353366"/>
            <a:ext cx="4147501" cy="1019296"/>
          </a:xfrm>
          <a:custGeom>
            <a:avLst/>
            <a:gdLst>
              <a:gd name="connsiteX0" fmla="*/ 509648 w 4147501"/>
              <a:gd name="connsiteY0" fmla="*/ 0 h 1019296"/>
              <a:gd name="connsiteX1" fmla="*/ 932256 w 4147501"/>
              <a:gd name="connsiteY1" fmla="*/ 224699 h 1019296"/>
              <a:gd name="connsiteX2" fmla="*/ 978990 w 4147501"/>
              <a:gd name="connsiteY2" fmla="*/ 310800 h 1019296"/>
              <a:gd name="connsiteX3" fmla="*/ 3928659 w 4147501"/>
              <a:gd name="connsiteY3" fmla="*/ 310800 h 1019296"/>
              <a:gd name="connsiteX4" fmla="*/ 4147501 w 4147501"/>
              <a:gd name="connsiteY4" fmla="*/ 529642 h 1019296"/>
              <a:gd name="connsiteX5" fmla="*/ 4147501 w 4147501"/>
              <a:gd name="connsiteY5" fmla="*/ 748484 h 1019296"/>
              <a:gd name="connsiteX6" fmla="*/ 957286 w 4147501"/>
              <a:gd name="connsiteY6" fmla="*/ 748484 h 1019296"/>
              <a:gd name="connsiteX7" fmla="*/ 932256 w 4147501"/>
              <a:gd name="connsiteY7" fmla="*/ 794597 h 1019296"/>
              <a:gd name="connsiteX8" fmla="*/ 509648 w 4147501"/>
              <a:gd name="connsiteY8" fmla="*/ 1019296 h 1019296"/>
              <a:gd name="connsiteX9" fmla="*/ 0 w 4147501"/>
              <a:gd name="connsiteY9" fmla="*/ 509648 h 1019296"/>
              <a:gd name="connsiteX10" fmla="*/ 509648 w 4147501"/>
              <a:gd name="connsiteY10" fmla="*/ 0 h 10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7501" h="1019296">
                <a:moveTo>
                  <a:pt x="509648" y="0"/>
                </a:moveTo>
                <a:cubicBezTo>
                  <a:pt x="685567" y="0"/>
                  <a:pt x="840669" y="89132"/>
                  <a:pt x="932256" y="224699"/>
                </a:cubicBezTo>
                <a:lnTo>
                  <a:pt x="978990" y="310800"/>
                </a:lnTo>
                <a:lnTo>
                  <a:pt x="3928659" y="310800"/>
                </a:lnTo>
                <a:lnTo>
                  <a:pt x="4147501" y="529642"/>
                </a:lnTo>
                <a:lnTo>
                  <a:pt x="4147501" y="748484"/>
                </a:lnTo>
                <a:lnTo>
                  <a:pt x="957286" y="748484"/>
                </a:lnTo>
                <a:lnTo>
                  <a:pt x="932256" y="794597"/>
                </a:lnTo>
                <a:cubicBezTo>
                  <a:pt x="840669" y="930164"/>
                  <a:pt x="685567" y="1019296"/>
                  <a:pt x="509648" y="1019296"/>
                </a:cubicBezTo>
                <a:cubicBezTo>
                  <a:pt x="228177" y="1019296"/>
                  <a:pt x="0" y="791119"/>
                  <a:pt x="0" y="509648"/>
                </a:cubicBezTo>
                <a:cubicBezTo>
                  <a:pt x="0" y="228177"/>
                  <a:pt x="228177" y="0"/>
                  <a:pt x="509648" y="0"/>
                </a:cubicBezTo>
                <a:close/>
              </a:path>
            </a:pathLst>
          </a:custGeom>
          <a:gradFill flip="none" rotWithShape="1">
            <a:gsLst>
              <a:gs pos="100000">
                <a:srgbClr val="BC56DE"/>
              </a:gs>
              <a:gs pos="17000">
                <a:srgbClr val="4939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8757BE0-6B0A-4E5F-B13B-F49E9F1CB032}"/>
              </a:ext>
            </a:extLst>
          </p:cNvPr>
          <p:cNvSpPr/>
          <p:nvPr userDrawn="1"/>
        </p:nvSpPr>
        <p:spPr>
          <a:xfrm>
            <a:off x="334814" y="1353366"/>
            <a:ext cx="4147501" cy="1019296"/>
          </a:xfrm>
          <a:custGeom>
            <a:avLst/>
            <a:gdLst>
              <a:gd name="connsiteX0" fmla="*/ 509648 w 4147501"/>
              <a:gd name="connsiteY0" fmla="*/ 0 h 1019296"/>
              <a:gd name="connsiteX1" fmla="*/ 932256 w 4147501"/>
              <a:gd name="connsiteY1" fmla="*/ 224699 h 1019296"/>
              <a:gd name="connsiteX2" fmla="*/ 978990 w 4147501"/>
              <a:gd name="connsiteY2" fmla="*/ 310800 h 1019296"/>
              <a:gd name="connsiteX3" fmla="*/ 3928659 w 4147501"/>
              <a:gd name="connsiteY3" fmla="*/ 310800 h 1019296"/>
              <a:gd name="connsiteX4" fmla="*/ 4147501 w 4147501"/>
              <a:gd name="connsiteY4" fmla="*/ 529642 h 1019296"/>
              <a:gd name="connsiteX5" fmla="*/ 4147501 w 4147501"/>
              <a:gd name="connsiteY5" fmla="*/ 748484 h 1019296"/>
              <a:gd name="connsiteX6" fmla="*/ 957286 w 4147501"/>
              <a:gd name="connsiteY6" fmla="*/ 748484 h 1019296"/>
              <a:gd name="connsiteX7" fmla="*/ 932256 w 4147501"/>
              <a:gd name="connsiteY7" fmla="*/ 794597 h 1019296"/>
              <a:gd name="connsiteX8" fmla="*/ 509648 w 4147501"/>
              <a:gd name="connsiteY8" fmla="*/ 1019296 h 1019296"/>
              <a:gd name="connsiteX9" fmla="*/ 0 w 4147501"/>
              <a:gd name="connsiteY9" fmla="*/ 509648 h 1019296"/>
              <a:gd name="connsiteX10" fmla="*/ 509648 w 4147501"/>
              <a:gd name="connsiteY10" fmla="*/ 0 h 10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7501" h="1019296">
                <a:moveTo>
                  <a:pt x="509648" y="0"/>
                </a:moveTo>
                <a:cubicBezTo>
                  <a:pt x="685567" y="0"/>
                  <a:pt x="840669" y="89132"/>
                  <a:pt x="932256" y="224699"/>
                </a:cubicBezTo>
                <a:lnTo>
                  <a:pt x="978990" y="310800"/>
                </a:lnTo>
                <a:lnTo>
                  <a:pt x="3928659" y="310800"/>
                </a:lnTo>
                <a:lnTo>
                  <a:pt x="4147501" y="529642"/>
                </a:lnTo>
                <a:lnTo>
                  <a:pt x="4147501" y="748484"/>
                </a:lnTo>
                <a:lnTo>
                  <a:pt x="957286" y="748484"/>
                </a:lnTo>
                <a:lnTo>
                  <a:pt x="932256" y="794597"/>
                </a:lnTo>
                <a:cubicBezTo>
                  <a:pt x="840669" y="930164"/>
                  <a:pt x="685567" y="1019296"/>
                  <a:pt x="509648" y="1019296"/>
                </a:cubicBezTo>
                <a:cubicBezTo>
                  <a:pt x="228177" y="1019296"/>
                  <a:pt x="0" y="791119"/>
                  <a:pt x="0" y="509648"/>
                </a:cubicBezTo>
                <a:cubicBezTo>
                  <a:pt x="0" y="228177"/>
                  <a:pt x="228177" y="0"/>
                  <a:pt x="509648" y="0"/>
                </a:cubicBezTo>
                <a:close/>
              </a:path>
            </a:pathLst>
          </a:custGeom>
          <a:gradFill flip="none" rotWithShape="1">
            <a:gsLst>
              <a:gs pos="0">
                <a:srgbClr val="BC56DE"/>
              </a:gs>
              <a:gs pos="92000">
                <a:srgbClr val="4939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A25B0FB-6545-4625-8DBD-A445F5982E05}"/>
              </a:ext>
            </a:extLst>
          </p:cNvPr>
          <p:cNvSpPr txBox="1"/>
          <p:nvPr userDrawn="1"/>
        </p:nvSpPr>
        <p:spPr>
          <a:xfrm>
            <a:off x="1313794" y="3919203"/>
            <a:ext cx="31685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Deepen </a:t>
            </a:r>
            <a:r>
              <a:rPr kumimoji="0" lang="en-US" sz="16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your skills </a:t>
            </a: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with digital learning on demand</a:t>
            </a:r>
            <a:endParaRPr kumimoji="0" lang="en-US" sz="16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7D8758B2-7922-4C5D-B82A-E3D32DFE0D1D}"/>
              </a:ext>
            </a:extLst>
          </p:cNvPr>
          <p:cNvSpPr txBox="1"/>
          <p:nvPr userDrawn="1"/>
        </p:nvSpPr>
        <p:spPr>
          <a:xfrm>
            <a:off x="1313794" y="2178203"/>
            <a:ext cx="3168520" cy="584775"/>
          </a:xfrm>
          <a:prstGeom prst="rect">
            <a:avLst/>
          </a:prstGeom>
          <a:noFill/>
        </p:spPr>
        <p:txBody>
          <a:bodyPr wrap="square" rtlCol="0">
            <a:spAutoFit/>
          </a:bodyPr>
          <a:lstStyle/>
          <a:p>
            <a:pPr lvl="0">
              <a:defRPr/>
            </a:pPr>
            <a:r>
              <a:rPr lang="en-US" sz="16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Access </a:t>
            </a: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500+ free</a:t>
            </a:r>
            <a:r>
              <a:rPr lang="en-US" sz="1600" dirty="0">
                <a:solidFill>
                  <a:srgbClr val="E76319"/>
                </a:solidFill>
                <a:latin typeface="Amazon Ember" panose="020B0603020204020204" pitchFamily="34" charset="0"/>
                <a:ea typeface="Amazon Ember" panose="020B0603020204020204" pitchFamily="34" charset="0"/>
                <a:cs typeface="Amazon Ember" panose="020B0603020204020204" pitchFamily="34" charset="0"/>
              </a:rPr>
              <a:t> </a:t>
            </a:r>
            <a:r>
              <a:rPr lang="en-US" sz="16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digital courses and </a:t>
            </a:r>
            <a:r>
              <a:rPr lang="en-US" sz="1600" dirty="0">
                <a:solidFill>
                  <a:prstClr val="white"/>
                </a:solidFill>
              </a:rPr>
              <a:t>Learning Plans</a:t>
            </a:r>
            <a:endParaRPr lang="en-US" sz="1600" dirty="0">
              <a:solidFill>
                <a:srgbClr val="FF78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9FD6CBFE-70EF-49D1-8517-5C2FA71F4C3C}"/>
              </a:ext>
            </a:extLst>
          </p:cNvPr>
          <p:cNvSpPr txBox="1"/>
          <p:nvPr userDrawn="1"/>
        </p:nvSpPr>
        <p:spPr>
          <a:xfrm>
            <a:off x="6209781" y="2179421"/>
            <a:ext cx="356483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Earn an industry-recognized credential</a:t>
            </a:r>
            <a:endParaRPr kumimoji="0" lang="en-US" sz="1600" b="0" i="0" u="none" strike="noStrike" kern="120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extBox 12">
            <a:extLst>
              <a:ext uri="{FF2B5EF4-FFF2-40B4-BE49-F238E27FC236}">
                <a16:creationId xmlns:a16="http://schemas.microsoft.com/office/drawing/2014/main" id="{15A7747C-7071-4281-AE6D-F128AEB2EA8F}"/>
              </a:ext>
            </a:extLst>
          </p:cNvPr>
          <p:cNvSpPr txBox="1"/>
          <p:nvPr userDrawn="1"/>
        </p:nvSpPr>
        <p:spPr>
          <a:xfrm>
            <a:off x="1313794" y="1664166"/>
            <a:ext cx="244858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mazon Ember Heavy"/>
                <a:ea typeface="Amazon Ember" panose="020B0603020204020204" pitchFamily="34" charset="0"/>
                <a:cs typeface="Amazon Ember" panose="020B0603020204020204" pitchFamily="34" charset="0"/>
              </a:rPr>
              <a:t>AWS Skill Builder</a:t>
            </a:r>
          </a:p>
        </p:txBody>
      </p:sp>
      <p:sp>
        <p:nvSpPr>
          <p:cNvPr id="14" name="TextBox 13">
            <a:extLst>
              <a:ext uri="{FF2B5EF4-FFF2-40B4-BE49-F238E27FC236}">
                <a16:creationId xmlns:a16="http://schemas.microsoft.com/office/drawing/2014/main" id="{DD979898-0DA4-45EB-82A3-4EF0B893C3F9}"/>
              </a:ext>
            </a:extLst>
          </p:cNvPr>
          <p:cNvSpPr txBox="1"/>
          <p:nvPr userDrawn="1"/>
        </p:nvSpPr>
        <p:spPr>
          <a:xfrm>
            <a:off x="6209781" y="1665384"/>
            <a:ext cx="2581794"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mazon Ember Heavy"/>
                <a:ea typeface="Amazon Ember" panose="020B0603020204020204" pitchFamily="34" charset="0"/>
                <a:cs typeface="Amazon Ember" panose="020B0603020204020204" pitchFamily="34" charset="0"/>
              </a:rPr>
              <a:t>AWS Certifications</a:t>
            </a:r>
          </a:p>
        </p:txBody>
      </p:sp>
      <p:sp>
        <p:nvSpPr>
          <p:cNvPr id="15" name="TextBox 14">
            <a:extLst>
              <a:ext uri="{FF2B5EF4-FFF2-40B4-BE49-F238E27FC236}">
                <a16:creationId xmlns:a16="http://schemas.microsoft.com/office/drawing/2014/main" id="{77ED6CED-559C-4849-AE06-63141C65839D}"/>
              </a:ext>
            </a:extLst>
          </p:cNvPr>
          <p:cNvSpPr txBox="1"/>
          <p:nvPr userDrawn="1"/>
        </p:nvSpPr>
        <p:spPr>
          <a:xfrm>
            <a:off x="1313794" y="2870426"/>
            <a:ext cx="3168520" cy="830997"/>
          </a:xfrm>
          <a:prstGeom prst="rect">
            <a:avLst/>
          </a:prstGeom>
          <a:noFill/>
        </p:spPr>
        <p:txBody>
          <a:bodyPr wrap="square" rtlCol="0">
            <a:spAutoFit/>
          </a:bodyPr>
          <a:lstStyle/>
          <a:p>
            <a:pPr lvl="0">
              <a:defRPr/>
            </a:pPr>
            <a:r>
              <a:rPr lang="en-US" sz="1600" dirty="0">
                <a:solidFill>
                  <a:prstClr val="white"/>
                </a:solidFill>
              </a:rPr>
              <a:t>Explore resources with a variety of skill levels and </a:t>
            </a:r>
            <a:r>
              <a:rPr kumimoji="0" lang="en-US" sz="1600" b="1" i="0" u="none" strike="noStrike" kern="1200" cap="none" spc="0" normalizeH="0" baseline="0" noProof="0" dirty="0">
                <a:ln>
                  <a:noFill/>
                </a:ln>
                <a:solidFill>
                  <a:schemeClr val="accent6"/>
                </a:solidFill>
                <a:effectLst/>
                <a:uLnTx/>
                <a:uFillTx/>
                <a:latin typeface="Amazon Ember"/>
                <a:ea typeface="+mn-ea"/>
                <a:cs typeface="+mn-cs"/>
              </a:rPr>
              <a:t>16+</a:t>
            </a:r>
            <a:r>
              <a:rPr lang="en-US" sz="1600" dirty="0">
                <a:solidFill>
                  <a:prstClr val="white"/>
                </a:solidFill>
                <a:latin typeface="Amazon Ember"/>
              </a:rPr>
              <a:t> </a:t>
            </a:r>
            <a:r>
              <a:rPr kumimoji="0" lang="en-US" sz="1600" b="0" i="0" u="none" strike="noStrike" kern="1200" cap="none" spc="0" normalizeH="0" baseline="0" noProof="0" dirty="0">
                <a:ln>
                  <a:noFill/>
                </a:ln>
                <a:solidFill>
                  <a:prstClr val="white"/>
                </a:solidFill>
                <a:effectLst/>
                <a:uLnTx/>
                <a:uFillTx/>
                <a:latin typeface="Amazon Ember"/>
                <a:ea typeface="+mn-ea"/>
                <a:cs typeface="+mn-cs"/>
              </a:rPr>
              <a:t>languages to meet your learning needs</a:t>
            </a:r>
            <a:endParaRPr kumimoji="0" lang="en-US" sz="1600" b="0" i="0" u="none" strike="noStrike" kern="1200" cap="none" spc="0" normalizeH="0" baseline="0" noProof="0" dirty="0">
              <a:ln>
                <a:noFill/>
              </a:ln>
              <a:solidFill>
                <a:srgbClr val="FF784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TextBox 15">
            <a:extLst>
              <a:ext uri="{FF2B5EF4-FFF2-40B4-BE49-F238E27FC236}">
                <a16:creationId xmlns:a16="http://schemas.microsoft.com/office/drawing/2014/main" id="{41B49214-6674-4269-A9D8-FC9BBD46AB57}"/>
              </a:ext>
            </a:extLst>
          </p:cNvPr>
          <p:cNvSpPr txBox="1"/>
          <p:nvPr userDrawn="1"/>
        </p:nvSpPr>
        <p:spPr>
          <a:xfrm>
            <a:off x="6209781" y="3920421"/>
            <a:ext cx="356483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Join the </a:t>
            </a:r>
            <a:r>
              <a:rPr kumimoji="0" lang="en-US" sz="1600" b="1" i="0" u="none" strike="noStrike" kern="1200" cap="none" spc="0" normalizeH="0" baseline="0" noProof="0" dirty="0">
                <a:ln>
                  <a:noFill/>
                </a:ln>
                <a:solidFill>
                  <a:schemeClr val="accent6"/>
                </a:solidFill>
                <a:effectLst/>
                <a:uLnTx/>
                <a:uFillTx/>
                <a:latin typeface="Amazon Ember"/>
                <a:ea typeface="Amazon Ember Light" panose="020B0403020204020204" pitchFamily="34" charset="0"/>
                <a:cs typeface="Amazon Ember Light" panose="020B0403020204020204" pitchFamily="34" charset="0"/>
              </a:rPr>
              <a:t>AWS Certified community </a:t>
            </a:r>
            <a:r>
              <a:rPr kumimoji="0" lang="en-US" sz="16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and get exclusive benefits</a:t>
            </a:r>
            <a:endParaRPr kumimoji="0" lang="en-US" sz="1200" b="0" i="0" u="sng" strike="noStrike" kern="1200" cap="none" spc="0" normalizeH="0" baseline="0" noProof="0" dirty="0">
              <a:ln>
                <a:noFill/>
              </a:ln>
              <a:solidFill>
                <a:srgbClr val="BF70D5"/>
              </a:solidFill>
              <a:effectLst/>
              <a:uLnTx/>
              <a:uFillTx/>
              <a:latin typeface="Amazon Ember"/>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TextBox 16">
            <a:extLst>
              <a:ext uri="{FF2B5EF4-FFF2-40B4-BE49-F238E27FC236}">
                <a16:creationId xmlns:a16="http://schemas.microsoft.com/office/drawing/2014/main" id="{81473360-29CE-4F3A-B469-CD1649E94F51}"/>
              </a:ext>
            </a:extLst>
          </p:cNvPr>
          <p:cNvSpPr txBox="1"/>
          <p:nvPr userDrawn="1"/>
        </p:nvSpPr>
        <p:spPr>
          <a:xfrm>
            <a:off x="6209781" y="2871644"/>
            <a:ext cx="271584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Receive </a:t>
            </a:r>
            <a:r>
              <a:rPr lang="en-US" sz="1600" dirty="0">
                <a:solidFill>
                  <a:prstClr val="white"/>
                </a:solidFill>
                <a:latin typeface="Amazon Ember"/>
                <a:ea typeface="Amazon Ember Light" panose="020B0403020204020204" pitchFamily="34" charset="0"/>
                <a:cs typeface="Amazon Ember Light" panose="020B0403020204020204" pitchFamily="34" charset="0"/>
              </a:rPr>
              <a:t>F</a:t>
            </a:r>
            <a:r>
              <a:rPr kumimoji="0" lang="en-US" sz="16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oundational, Associate, Professional, and Specialty certifications</a:t>
            </a:r>
          </a:p>
        </p:txBody>
      </p:sp>
      <p:sp>
        <p:nvSpPr>
          <p:cNvPr id="18" name="TextBox 17">
            <a:extLst>
              <a:ext uri="{FF2B5EF4-FFF2-40B4-BE49-F238E27FC236}">
                <a16:creationId xmlns:a16="http://schemas.microsoft.com/office/drawing/2014/main" id="{83047CCE-2970-4EF9-910D-77C978237CAF}"/>
              </a:ext>
            </a:extLst>
          </p:cNvPr>
          <p:cNvSpPr txBox="1"/>
          <p:nvPr userDrawn="1"/>
        </p:nvSpPr>
        <p:spPr>
          <a:xfrm>
            <a:off x="2898054" y="5246387"/>
            <a:ext cx="2299079" cy="369332"/>
          </a:xfrm>
          <a:prstGeom prst="rect">
            <a:avLst/>
          </a:prstGeom>
          <a:noFill/>
        </p:spPr>
        <p:txBody>
          <a:bodyPr wrap="square" rtlCol="0" anchor="ctr" anchorCtr="0">
            <a:spAutoFit/>
          </a:bodyPr>
          <a:lstStyle/>
          <a:p>
            <a:pPr marL="0" marR="0" lvl="0" indent="0" algn="l" defTabSz="73150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Train now</a:t>
            </a:r>
          </a:p>
        </p:txBody>
      </p:sp>
      <p:sp>
        <p:nvSpPr>
          <p:cNvPr id="19" name="TextBox 18">
            <a:extLst>
              <a:ext uri="{FF2B5EF4-FFF2-40B4-BE49-F238E27FC236}">
                <a16:creationId xmlns:a16="http://schemas.microsoft.com/office/drawing/2014/main" id="{C6B086F3-1B35-4538-92A1-6E9D3B3D13DA}"/>
              </a:ext>
            </a:extLst>
          </p:cNvPr>
          <p:cNvSpPr txBox="1"/>
          <p:nvPr userDrawn="1"/>
        </p:nvSpPr>
        <p:spPr>
          <a:xfrm>
            <a:off x="7867526" y="5036986"/>
            <a:ext cx="1930039" cy="646331"/>
          </a:xfrm>
          <a:prstGeom prst="rect">
            <a:avLst/>
          </a:prstGeom>
          <a:noFill/>
        </p:spPr>
        <p:txBody>
          <a:bodyPr wrap="square" rtlCol="0" anchor="ctr" anchorCtr="0">
            <a:spAutoFit/>
          </a:bodyPr>
          <a:lstStyle/>
          <a:p>
            <a:pPr marL="0" marR="0" lvl="0" indent="0" algn="l" defTabSz="73150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Access </a:t>
            </a:r>
            <a:r>
              <a:rPr kumimoji="0" lang="en-US" sz="1800" b="1" i="0" u="none" strike="noStrike" kern="1200" cap="none" spc="0" normalizeH="0" baseline="0" noProof="0" dirty="0">
                <a:ln>
                  <a:noFill/>
                </a:ln>
                <a:solidFill>
                  <a:schemeClr val="accent6"/>
                </a:solidFill>
                <a:effectLst/>
                <a:uLnTx/>
                <a:uFillTx/>
                <a:latin typeface="Amazon Ember" panose="020B0603020204020204" pitchFamily="34" charset="0"/>
                <a:ea typeface="Amazon Ember" panose="020B0603020204020204" pitchFamily="34" charset="0"/>
                <a:cs typeface="Amazon Ember" panose="020B0603020204020204" pitchFamily="34" charset="0"/>
              </a:rPr>
              <a:t>new</a:t>
            </a:r>
            <a:r>
              <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br>
              <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exam guides</a:t>
            </a:r>
          </a:p>
        </p:txBody>
      </p:sp>
      <p:pic>
        <p:nvPicPr>
          <p:cNvPr id="20" name="Picture 19">
            <a:extLst>
              <a:ext uri="{FF2B5EF4-FFF2-40B4-BE49-F238E27FC236}">
                <a16:creationId xmlns:a16="http://schemas.microsoft.com/office/drawing/2014/main" id="{E4715C95-0EEC-4D99-A4CD-2EBA3F3B0C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36781" y="4761777"/>
            <a:ext cx="1353115" cy="1353115"/>
          </a:xfrm>
          <a:prstGeom prst="rect">
            <a:avLst/>
          </a:prstGeom>
        </p:spPr>
      </p:pic>
      <p:pic>
        <p:nvPicPr>
          <p:cNvPr id="21" name="Picture 20">
            <a:extLst>
              <a:ext uri="{FF2B5EF4-FFF2-40B4-BE49-F238E27FC236}">
                <a16:creationId xmlns:a16="http://schemas.microsoft.com/office/drawing/2014/main" id="{EBCC2C1C-CC32-42D1-ADA8-E3C1A2E679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40794" y="4760559"/>
            <a:ext cx="1353115" cy="1353115"/>
          </a:xfrm>
          <a:prstGeom prst="rect">
            <a:avLst/>
          </a:prstGeom>
        </p:spPr>
      </p:pic>
      <p:grpSp>
        <p:nvGrpSpPr>
          <p:cNvPr id="22" name="Group 4">
            <a:extLst>
              <a:ext uri="{FF2B5EF4-FFF2-40B4-BE49-F238E27FC236}">
                <a16:creationId xmlns:a16="http://schemas.microsoft.com/office/drawing/2014/main" id="{B7019130-FAC3-40AC-A6BF-FFFA69BEB0A1}"/>
              </a:ext>
            </a:extLst>
          </p:cNvPr>
          <p:cNvGrpSpPr>
            <a:grpSpLocks noChangeAspect="1"/>
          </p:cNvGrpSpPr>
          <p:nvPr userDrawn="1"/>
        </p:nvGrpSpPr>
        <p:grpSpPr bwMode="auto">
          <a:xfrm>
            <a:off x="459719" y="1526273"/>
            <a:ext cx="720725" cy="622300"/>
            <a:chOff x="200" y="876"/>
            <a:chExt cx="454" cy="392"/>
          </a:xfrm>
        </p:grpSpPr>
        <p:sp>
          <p:nvSpPr>
            <p:cNvPr id="23" name="Freeform 5">
              <a:extLst>
                <a:ext uri="{FF2B5EF4-FFF2-40B4-BE49-F238E27FC236}">
                  <a16:creationId xmlns:a16="http://schemas.microsoft.com/office/drawing/2014/main" id="{4918E90C-6601-4D35-B0EC-6DB786DAEA33}"/>
                </a:ext>
              </a:extLst>
            </p:cNvPr>
            <p:cNvSpPr>
              <a:spLocks/>
            </p:cNvSpPr>
            <p:nvPr/>
          </p:nvSpPr>
          <p:spPr bwMode="auto">
            <a:xfrm>
              <a:off x="349" y="912"/>
              <a:ext cx="160" cy="170"/>
            </a:xfrm>
            <a:custGeom>
              <a:avLst/>
              <a:gdLst>
                <a:gd name="T0" fmla="*/ 88 w 261"/>
                <a:gd name="T1" fmla="*/ 277 h 277"/>
                <a:gd name="T2" fmla="*/ 88 w 261"/>
                <a:gd name="T3" fmla="*/ 277 h 277"/>
                <a:gd name="T4" fmla="*/ 0 w 261"/>
                <a:gd name="T5" fmla="*/ 226 h 277"/>
                <a:gd name="T6" fmla="*/ 0 w 261"/>
                <a:gd name="T7" fmla="*/ 75 h 277"/>
                <a:gd name="T8" fmla="*/ 119 w 261"/>
                <a:gd name="T9" fmla="*/ 6 h 277"/>
                <a:gd name="T10" fmla="*/ 126 w 261"/>
                <a:gd name="T11" fmla="*/ 2 h 277"/>
                <a:gd name="T12" fmla="*/ 130 w 261"/>
                <a:gd name="T13" fmla="*/ 0 h 277"/>
                <a:gd name="T14" fmla="*/ 261 w 261"/>
                <a:gd name="T15" fmla="*/ 75 h 277"/>
                <a:gd name="T16" fmla="*/ 130 w 261"/>
                <a:gd name="T17" fmla="*/ 150 h 277"/>
                <a:gd name="T18" fmla="*/ 43 w 261"/>
                <a:gd name="T19" fmla="*/ 10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77">
                  <a:moveTo>
                    <a:pt x="88" y="277"/>
                  </a:moveTo>
                  <a:lnTo>
                    <a:pt x="88" y="277"/>
                  </a:lnTo>
                  <a:lnTo>
                    <a:pt x="0" y="226"/>
                  </a:lnTo>
                  <a:lnTo>
                    <a:pt x="0" y="75"/>
                  </a:lnTo>
                  <a:lnTo>
                    <a:pt x="119" y="6"/>
                  </a:lnTo>
                  <a:lnTo>
                    <a:pt x="126" y="2"/>
                  </a:lnTo>
                  <a:lnTo>
                    <a:pt x="130" y="0"/>
                  </a:lnTo>
                  <a:lnTo>
                    <a:pt x="261" y="75"/>
                  </a:lnTo>
                  <a:lnTo>
                    <a:pt x="130" y="150"/>
                  </a:lnTo>
                  <a:lnTo>
                    <a:pt x="43" y="100"/>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6">
              <a:extLst>
                <a:ext uri="{FF2B5EF4-FFF2-40B4-BE49-F238E27FC236}">
                  <a16:creationId xmlns:a16="http://schemas.microsoft.com/office/drawing/2014/main" id="{C68E7F1A-96FC-4D81-A3D8-0C0E93412B0F}"/>
                </a:ext>
              </a:extLst>
            </p:cNvPr>
            <p:cNvSpPr>
              <a:spLocks/>
            </p:cNvSpPr>
            <p:nvPr/>
          </p:nvSpPr>
          <p:spPr bwMode="auto">
            <a:xfrm>
              <a:off x="429" y="984"/>
              <a:ext cx="80" cy="112"/>
            </a:xfrm>
            <a:custGeom>
              <a:avLst/>
              <a:gdLst>
                <a:gd name="T0" fmla="*/ 0 w 131"/>
                <a:gd name="T1" fmla="*/ 33 h 184"/>
                <a:gd name="T2" fmla="*/ 0 w 131"/>
                <a:gd name="T3" fmla="*/ 33 h 184"/>
                <a:gd name="T4" fmla="*/ 0 w 131"/>
                <a:gd name="T5" fmla="*/ 184 h 184"/>
                <a:gd name="T6" fmla="*/ 19 w 131"/>
                <a:gd name="T7" fmla="*/ 173 h 184"/>
                <a:gd name="T8" fmla="*/ 131 w 131"/>
                <a:gd name="T9" fmla="*/ 109 h 184"/>
                <a:gd name="T10" fmla="*/ 131 w 131"/>
                <a:gd name="T11" fmla="*/ 0 h 184"/>
              </a:gdLst>
              <a:ahLst/>
              <a:cxnLst>
                <a:cxn ang="0">
                  <a:pos x="T0" y="T1"/>
                </a:cxn>
                <a:cxn ang="0">
                  <a:pos x="T2" y="T3"/>
                </a:cxn>
                <a:cxn ang="0">
                  <a:pos x="T4" y="T5"/>
                </a:cxn>
                <a:cxn ang="0">
                  <a:pos x="T6" y="T7"/>
                </a:cxn>
                <a:cxn ang="0">
                  <a:pos x="T8" y="T9"/>
                </a:cxn>
                <a:cxn ang="0">
                  <a:pos x="T10" y="T11"/>
                </a:cxn>
              </a:cxnLst>
              <a:rect l="0" t="0" r="r" b="b"/>
              <a:pathLst>
                <a:path w="131" h="184">
                  <a:moveTo>
                    <a:pt x="0" y="33"/>
                  </a:moveTo>
                  <a:lnTo>
                    <a:pt x="0" y="33"/>
                  </a:lnTo>
                  <a:lnTo>
                    <a:pt x="0" y="184"/>
                  </a:lnTo>
                  <a:lnTo>
                    <a:pt x="19" y="173"/>
                  </a:lnTo>
                  <a:lnTo>
                    <a:pt x="131" y="109"/>
                  </a:lnTo>
                  <a:lnTo>
                    <a:pt x="131" y="0"/>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7">
              <a:extLst>
                <a:ext uri="{FF2B5EF4-FFF2-40B4-BE49-F238E27FC236}">
                  <a16:creationId xmlns:a16="http://schemas.microsoft.com/office/drawing/2014/main" id="{77ADCF67-3CF9-4F5F-A72B-A8B37705D431}"/>
                </a:ext>
              </a:extLst>
            </p:cNvPr>
            <p:cNvSpPr>
              <a:spLocks/>
            </p:cNvSpPr>
            <p:nvPr/>
          </p:nvSpPr>
          <p:spPr bwMode="auto">
            <a:xfrm>
              <a:off x="238" y="920"/>
              <a:ext cx="378" cy="284"/>
            </a:xfrm>
            <a:custGeom>
              <a:avLst/>
              <a:gdLst>
                <a:gd name="T0" fmla="*/ 527 w 617"/>
                <a:gd name="T1" fmla="*/ 0 h 463"/>
                <a:gd name="T2" fmla="*/ 527 w 617"/>
                <a:gd name="T3" fmla="*/ 0 h 463"/>
                <a:gd name="T4" fmla="*/ 579 w 617"/>
                <a:gd name="T5" fmla="*/ 0 h 463"/>
                <a:gd name="T6" fmla="*/ 617 w 617"/>
                <a:gd name="T7" fmla="*/ 38 h 463"/>
                <a:gd name="T8" fmla="*/ 617 w 617"/>
                <a:gd name="T9" fmla="*/ 463 h 463"/>
                <a:gd name="T10" fmla="*/ 0 w 617"/>
                <a:gd name="T11" fmla="*/ 463 h 463"/>
                <a:gd name="T12" fmla="*/ 0 w 617"/>
                <a:gd name="T13" fmla="*/ 38 h 463"/>
                <a:gd name="T14" fmla="*/ 38 w 617"/>
                <a:gd name="T15" fmla="*/ 0 h 463"/>
                <a:gd name="T16" fmla="*/ 83 w 617"/>
                <a:gd name="T17"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7" h="463">
                  <a:moveTo>
                    <a:pt x="527" y="0"/>
                  </a:moveTo>
                  <a:lnTo>
                    <a:pt x="527" y="0"/>
                  </a:lnTo>
                  <a:lnTo>
                    <a:pt x="579" y="0"/>
                  </a:lnTo>
                  <a:cubicBezTo>
                    <a:pt x="600" y="0"/>
                    <a:pt x="617" y="17"/>
                    <a:pt x="617" y="38"/>
                  </a:cubicBezTo>
                  <a:lnTo>
                    <a:pt x="617" y="463"/>
                  </a:lnTo>
                  <a:lnTo>
                    <a:pt x="0" y="463"/>
                  </a:lnTo>
                  <a:lnTo>
                    <a:pt x="0" y="38"/>
                  </a:lnTo>
                  <a:cubicBezTo>
                    <a:pt x="0" y="17"/>
                    <a:pt x="17" y="0"/>
                    <a:pt x="38" y="0"/>
                  </a:cubicBezTo>
                  <a:lnTo>
                    <a:pt x="83" y="0"/>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8">
              <a:extLst>
                <a:ext uri="{FF2B5EF4-FFF2-40B4-BE49-F238E27FC236}">
                  <a16:creationId xmlns:a16="http://schemas.microsoft.com/office/drawing/2014/main" id="{A17C4E3A-75E6-4E12-9044-5C4981741758}"/>
                </a:ext>
              </a:extLst>
            </p:cNvPr>
            <p:cNvSpPr>
              <a:spLocks/>
            </p:cNvSpPr>
            <p:nvPr/>
          </p:nvSpPr>
          <p:spPr bwMode="auto">
            <a:xfrm>
              <a:off x="200" y="1206"/>
              <a:ext cx="454" cy="62"/>
            </a:xfrm>
            <a:custGeom>
              <a:avLst/>
              <a:gdLst>
                <a:gd name="T0" fmla="*/ 0 w 741"/>
                <a:gd name="T1" fmla="*/ 0 h 101"/>
                <a:gd name="T2" fmla="*/ 0 w 741"/>
                <a:gd name="T3" fmla="*/ 0 h 101"/>
                <a:gd name="T4" fmla="*/ 741 w 741"/>
                <a:gd name="T5" fmla="*/ 0 h 101"/>
                <a:gd name="T6" fmla="*/ 679 w 741"/>
                <a:gd name="T7" fmla="*/ 101 h 101"/>
                <a:gd name="T8" fmla="*/ 62 w 741"/>
                <a:gd name="T9" fmla="*/ 101 h 101"/>
                <a:gd name="T10" fmla="*/ 0 w 741"/>
                <a:gd name="T11" fmla="*/ 0 h 101"/>
                <a:gd name="T12" fmla="*/ 0 w 74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41" h="101">
                  <a:moveTo>
                    <a:pt x="0" y="0"/>
                  </a:moveTo>
                  <a:lnTo>
                    <a:pt x="0" y="0"/>
                  </a:lnTo>
                  <a:lnTo>
                    <a:pt x="741" y="0"/>
                  </a:lnTo>
                  <a:lnTo>
                    <a:pt x="679" y="101"/>
                  </a:lnTo>
                  <a:lnTo>
                    <a:pt x="62" y="101"/>
                  </a:lnTo>
                  <a:lnTo>
                    <a:pt x="0" y="0"/>
                  </a:lnTo>
                  <a:lnTo>
                    <a:pt x="0" y="0"/>
                  </a:lnTo>
                  <a:close/>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9">
              <a:extLst>
                <a:ext uri="{FF2B5EF4-FFF2-40B4-BE49-F238E27FC236}">
                  <a16:creationId xmlns:a16="http://schemas.microsoft.com/office/drawing/2014/main" id="{73F0D48B-09E4-49D8-9641-5636E0BBDE50}"/>
                </a:ext>
              </a:extLst>
            </p:cNvPr>
            <p:cNvSpPr>
              <a:spLocks/>
            </p:cNvSpPr>
            <p:nvPr/>
          </p:nvSpPr>
          <p:spPr bwMode="auto">
            <a:xfrm>
              <a:off x="295" y="876"/>
              <a:ext cx="264" cy="288"/>
            </a:xfrm>
            <a:custGeom>
              <a:avLst/>
              <a:gdLst>
                <a:gd name="T0" fmla="*/ 431 w 431"/>
                <a:gd name="T1" fmla="*/ 411 h 471"/>
                <a:gd name="T2" fmla="*/ 431 w 431"/>
                <a:gd name="T3" fmla="*/ 411 h 471"/>
                <a:gd name="T4" fmla="*/ 279 w 431"/>
                <a:gd name="T5" fmla="*/ 411 h 471"/>
                <a:gd name="T6" fmla="*/ 214 w 431"/>
                <a:gd name="T7" fmla="*/ 471 h 471"/>
                <a:gd name="T8" fmla="*/ 154 w 431"/>
                <a:gd name="T9" fmla="*/ 411 h 471"/>
                <a:gd name="T10" fmla="*/ 0 w 431"/>
                <a:gd name="T11" fmla="*/ 411 h 471"/>
                <a:gd name="T12" fmla="*/ 0 w 431"/>
                <a:gd name="T13" fmla="*/ 0 h 471"/>
                <a:gd name="T14" fmla="*/ 431 w 431"/>
                <a:gd name="T15" fmla="*/ 0 h 471"/>
                <a:gd name="T16" fmla="*/ 431 w 431"/>
                <a:gd name="T17" fmla="*/ 411 h 471"/>
                <a:gd name="T18" fmla="*/ 431 w 431"/>
                <a:gd name="T19" fmla="*/ 41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471">
                  <a:moveTo>
                    <a:pt x="431" y="411"/>
                  </a:moveTo>
                  <a:lnTo>
                    <a:pt x="431" y="411"/>
                  </a:lnTo>
                  <a:lnTo>
                    <a:pt x="279" y="411"/>
                  </a:lnTo>
                  <a:lnTo>
                    <a:pt x="214" y="471"/>
                  </a:lnTo>
                  <a:lnTo>
                    <a:pt x="154" y="411"/>
                  </a:lnTo>
                  <a:lnTo>
                    <a:pt x="0" y="411"/>
                  </a:lnTo>
                  <a:lnTo>
                    <a:pt x="0" y="0"/>
                  </a:lnTo>
                  <a:lnTo>
                    <a:pt x="431" y="0"/>
                  </a:lnTo>
                  <a:lnTo>
                    <a:pt x="431" y="411"/>
                  </a:lnTo>
                  <a:lnTo>
                    <a:pt x="431" y="411"/>
                  </a:lnTo>
                  <a:close/>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12">
            <a:extLst>
              <a:ext uri="{FF2B5EF4-FFF2-40B4-BE49-F238E27FC236}">
                <a16:creationId xmlns:a16="http://schemas.microsoft.com/office/drawing/2014/main" id="{04A73923-CE23-4DCD-8841-550031869980}"/>
              </a:ext>
            </a:extLst>
          </p:cNvPr>
          <p:cNvGrpSpPr>
            <a:grpSpLocks noChangeAspect="1"/>
          </p:cNvGrpSpPr>
          <p:nvPr userDrawn="1"/>
        </p:nvGrpSpPr>
        <p:grpSpPr bwMode="auto">
          <a:xfrm>
            <a:off x="5371136" y="1510181"/>
            <a:ext cx="571500" cy="668338"/>
            <a:chOff x="4288" y="1408"/>
            <a:chExt cx="360" cy="421"/>
          </a:xfrm>
        </p:grpSpPr>
        <p:sp>
          <p:nvSpPr>
            <p:cNvPr id="29" name="Freeform 13">
              <a:extLst>
                <a:ext uri="{FF2B5EF4-FFF2-40B4-BE49-F238E27FC236}">
                  <a16:creationId xmlns:a16="http://schemas.microsoft.com/office/drawing/2014/main" id="{D63DAA8D-D7BA-4887-AA73-9EE7DBEAB8B4}"/>
                </a:ext>
              </a:extLst>
            </p:cNvPr>
            <p:cNvSpPr>
              <a:spLocks/>
            </p:cNvSpPr>
            <p:nvPr/>
          </p:nvSpPr>
          <p:spPr bwMode="auto">
            <a:xfrm>
              <a:off x="4356" y="1408"/>
              <a:ext cx="168" cy="166"/>
            </a:xfrm>
            <a:custGeom>
              <a:avLst/>
              <a:gdLst>
                <a:gd name="T0" fmla="*/ 272 w 272"/>
                <a:gd name="T1" fmla="*/ 136 h 272"/>
                <a:gd name="T2" fmla="*/ 272 w 272"/>
                <a:gd name="T3" fmla="*/ 136 h 272"/>
                <a:gd name="T4" fmla="*/ 136 w 272"/>
                <a:gd name="T5" fmla="*/ 272 h 272"/>
                <a:gd name="T6" fmla="*/ 0 w 272"/>
                <a:gd name="T7" fmla="*/ 136 h 272"/>
                <a:gd name="T8" fmla="*/ 136 w 272"/>
                <a:gd name="T9" fmla="*/ 0 h 272"/>
                <a:gd name="T10" fmla="*/ 272 w 272"/>
                <a:gd name="T11" fmla="*/ 136 h 272"/>
                <a:gd name="T12" fmla="*/ 272 w 272"/>
                <a:gd name="T13" fmla="*/ 136 h 272"/>
              </a:gdLst>
              <a:ahLst/>
              <a:cxnLst>
                <a:cxn ang="0">
                  <a:pos x="T0" y="T1"/>
                </a:cxn>
                <a:cxn ang="0">
                  <a:pos x="T2" y="T3"/>
                </a:cxn>
                <a:cxn ang="0">
                  <a:pos x="T4" y="T5"/>
                </a:cxn>
                <a:cxn ang="0">
                  <a:pos x="T6" y="T7"/>
                </a:cxn>
                <a:cxn ang="0">
                  <a:pos x="T8" y="T9"/>
                </a:cxn>
                <a:cxn ang="0">
                  <a:pos x="T10" y="T11"/>
                </a:cxn>
                <a:cxn ang="0">
                  <a:pos x="T12" y="T13"/>
                </a:cxn>
              </a:cxnLst>
              <a:rect l="0" t="0" r="r" b="b"/>
              <a:pathLst>
                <a:path w="272" h="272">
                  <a:moveTo>
                    <a:pt x="272" y="136"/>
                  </a:moveTo>
                  <a:lnTo>
                    <a:pt x="272" y="136"/>
                  </a:lnTo>
                  <a:cubicBezTo>
                    <a:pt x="272" y="211"/>
                    <a:pt x="211" y="272"/>
                    <a:pt x="136" y="272"/>
                  </a:cubicBezTo>
                  <a:cubicBezTo>
                    <a:pt x="61" y="272"/>
                    <a:pt x="0" y="211"/>
                    <a:pt x="0" y="136"/>
                  </a:cubicBezTo>
                  <a:cubicBezTo>
                    <a:pt x="0" y="61"/>
                    <a:pt x="61" y="0"/>
                    <a:pt x="136" y="0"/>
                  </a:cubicBezTo>
                  <a:cubicBezTo>
                    <a:pt x="211" y="0"/>
                    <a:pt x="272" y="61"/>
                    <a:pt x="272" y="136"/>
                  </a:cubicBezTo>
                  <a:lnTo>
                    <a:pt x="272" y="136"/>
                  </a:ln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4">
              <a:extLst>
                <a:ext uri="{FF2B5EF4-FFF2-40B4-BE49-F238E27FC236}">
                  <a16:creationId xmlns:a16="http://schemas.microsoft.com/office/drawing/2014/main" id="{94F129B9-111B-4637-A7D6-F5E043A50336}"/>
                </a:ext>
              </a:extLst>
            </p:cNvPr>
            <p:cNvSpPr>
              <a:spLocks/>
            </p:cNvSpPr>
            <p:nvPr/>
          </p:nvSpPr>
          <p:spPr bwMode="auto">
            <a:xfrm>
              <a:off x="4288" y="1574"/>
              <a:ext cx="231" cy="203"/>
            </a:xfrm>
            <a:custGeom>
              <a:avLst/>
              <a:gdLst>
                <a:gd name="T0" fmla="*/ 372 w 372"/>
                <a:gd name="T1" fmla="*/ 68 h 334"/>
                <a:gd name="T2" fmla="*/ 372 w 372"/>
                <a:gd name="T3" fmla="*/ 68 h 334"/>
                <a:gd name="T4" fmla="*/ 245 w 372"/>
                <a:gd name="T5" fmla="*/ 0 h 334"/>
                <a:gd name="T6" fmla="*/ 0 w 372"/>
                <a:gd name="T7" fmla="*/ 334 h 334"/>
                <a:gd name="T8" fmla="*/ 244 w 372"/>
                <a:gd name="T9" fmla="*/ 334 h 334"/>
              </a:gdLst>
              <a:ahLst/>
              <a:cxnLst>
                <a:cxn ang="0">
                  <a:pos x="T0" y="T1"/>
                </a:cxn>
                <a:cxn ang="0">
                  <a:pos x="T2" y="T3"/>
                </a:cxn>
                <a:cxn ang="0">
                  <a:pos x="T4" y="T5"/>
                </a:cxn>
                <a:cxn ang="0">
                  <a:pos x="T6" y="T7"/>
                </a:cxn>
                <a:cxn ang="0">
                  <a:pos x="T8" y="T9"/>
                </a:cxn>
              </a:cxnLst>
              <a:rect l="0" t="0" r="r" b="b"/>
              <a:pathLst>
                <a:path w="372" h="334">
                  <a:moveTo>
                    <a:pt x="372" y="68"/>
                  </a:moveTo>
                  <a:lnTo>
                    <a:pt x="372" y="68"/>
                  </a:lnTo>
                  <a:cubicBezTo>
                    <a:pt x="334" y="25"/>
                    <a:pt x="291" y="0"/>
                    <a:pt x="245" y="0"/>
                  </a:cubicBezTo>
                  <a:cubicBezTo>
                    <a:pt x="129" y="0"/>
                    <a:pt x="31" y="141"/>
                    <a:pt x="0" y="334"/>
                  </a:cubicBezTo>
                  <a:lnTo>
                    <a:pt x="244" y="334"/>
                  </a:ln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5">
              <a:extLst>
                <a:ext uri="{FF2B5EF4-FFF2-40B4-BE49-F238E27FC236}">
                  <a16:creationId xmlns:a16="http://schemas.microsoft.com/office/drawing/2014/main" id="{CCB98F6A-03BE-4126-B302-F23AECD950A1}"/>
                </a:ext>
              </a:extLst>
            </p:cNvPr>
            <p:cNvSpPr>
              <a:spLocks/>
            </p:cNvSpPr>
            <p:nvPr/>
          </p:nvSpPr>
          <p:spPr bwMode="auto">
            <a:xfrm>
              <a:off x="4477" y="1635"/>
              <a:ext cx="171" cy="194"/>
            </a:xfrm>
            <a:custGeom>
              <a:avLst/>
              <a:gdLst>
                <a:gd name="T0" fmla="*/ 138 w 276"/>
                <a:gd name="T1" fmla="*/ 0 h 319"/>
                <a:gd name="T2" fmla="*/ 138 w 276"/>
                <a:gd name="T3" fmla="*/ 0 h 319"/>
                <a:gd name="T4" fmla="*/ 0 w 276"/>
                <a:gd name="T5" fmla="*/ 80 h 319"/>
                <a:gd name="T6" fmla="*/ 0 w 276"/>
                <a:gd name="T7" fmla="*/ 239 h 319"/>
                <a:gd name="T8" fmla="*/ 138 w 276"/>
                <a:gd name="T9" fmla="*/ 319 h 319"/>
                <a:gd name="T10" fmla="*/ 276 w 276"/>
                <a:gd name="T11" fmla="*/ 239 h 319"/>
                <a:gd name="T12" fmla="*/ 276 w 276"/>
                <a:gd name="T13" fmla="*/ 80 h 319"/>
                <a:gd name="T14" fmla="*/ 138 w 276"/>
                <a:gd name="T15" fmla="*/ 0 h 319"/>
                <a:gd name="T16" fmla="*/ 138 w 276"/>
                <a:gd name="T1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319">
                  <a:moveTo>
                    <a:pt x="138" y="0"/>
                  </a:moveTo>
                  <a:lnTo>
                    <a:pt x="138" y="0"/>
                  </a:lnTo>
                  <a:lnTo>
                    <a:pt x="0" y="80"/>
                  </a:lnTo>
                  <a:lnTo>
                    <a:pt x="0" y="239"/>
                  </a:lnTo>
                  <a:lnTo>
                    <a:pt x="138" y="319"/>
                  </a:lnTo>
                  <a:lnTo>
                    <a:pt x="276" y="239"/>
                  </a:lnTo>
                  <a:lnTo>
                    <a:pt x="276" y="80"/>
                  </a:lnTo>
                  <a:lnTo>
                    <a:pt x="138" y="0"/>
                  </a:lnTo>
                  <a:lnTo>
                    <a:pt x="138" y="0"/>
                  </a:ln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6">
              <a:extLst>
                <a:ext uri="{FF2B5EF4-FFF2-40B4-BE49-F238E27FC236}">
                  <a16:creationId xmlns:a16="http://schemas.microsoft.com/office/drawing/2014/main" id="{75784A5A-E63B-4F7E-9AF2-4EAA22AA6166}"/>
                </a:ext>
              </a:extLst>
            </p:cNvPr>
            <p:cNvSpPr>
              <a:spLocks/>
            </p:cNvSpPr>
            <p:nvPr/>
          </p:nvSpPr>
          <p:spPr bwMode="auto">
            <a:xfrm>
              <a:off x="4514" y="1699"/>
              <a:ext cx="89" cy="66"/>
            </a:xfrm>
            <a:custGeom>
              <a:avLst/>
              <a:gdLst>
                <a:gd name="T0" fmla="*/ 143 w 143"/>
                <a:gd name="T1" fmla="*/ 0 h 108"/>
                <a:gd name="T2" fmla="*/ 143 w 143"/>
                <a:gd name="T3" fmla="*/ 0 h 108"/>
                <a:gd name="T4" fmla="*/ 37 w 143"/>
                <a:gd name="T5" fmla="*/ 108 h 108"/>
                <a:gd name="T6" fmla="*/ 0 w 143"/>
                <a:gd name="T7" fmla="*/ 69 h 108"/>
              </a:gdLst>
              <a:ahLst/>
              <a:cxnLst>
                <a:cxn ang="0">
                  <a:pos x="T0" y="T1"/>
                </a:cxn>
                <a:cxn ang="0">
                  <a:pos x="T2" y="T3"/>
                </a:cxn>
                <a:cxn ang="0">
                  <a:pos x="T4" y="T5"/>
                </a:cxn>
                <a:cxn ang="0">
                  <a:pos x="T6" y="T7"/>
                </a:cxn>
              </a:cxnLst>
              <a:rect l="0" t="0" r="r" b="b"/>
              <a:pathLst>
                <a:path w="143" h="108">
                  <a:moveTo>
                    <a:pt x="143" y="0"/>
                  </a:moveTo>
                  <a:lnTo>
                    <a:pt x="143" y="0"/>
                  </a:lnTo>
                  <a:lnTo>
                    <a:pt x="37" y="108"/>
                  </a:lnTo>
                  <a:lnTo>
                    <a:pt x="0" y="69"/>
                  </a:ln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33" name="Picture 32">
            <a:extLst>
              <a:ext uri="{FF2B5EF4-FFF2-40B4-BE49-F238E27FC236}">
                <a16:creationId xmlns:a16="http://schemas.microsoft.com/office/drawing/2014/main" id="{F576EE6E-8BBA-4BFA-B9A8-7B7AF94995F9}"/>
              </a:ext>
            </a:extLst>
          </p:cNvPr>
          <p:cNvPicPr>
            <a:picLocks noChangeAspect="1"/>
          </p:cNvPicPr>
          <p:nvPr userDrawn="1"/>
        </p:nvPicPr>
        <p:blipFill>
          <a:blip r:embed="rId5"/>
          <a:srcRect/>
          <a:stretch/>
        </p:blipFill>
        <p:spPr>
          <a:xfrm>
            <a:off x="292501" y="6428661"/>
            <a:ext cx="388818" cy="219592"/>
          </a:xfrm>
          <a:prstGeom prst="rect">
            <a:avLst/>
          </a:prstGeom>
        </p:spPr>
      </p:pic>
      <p:sp>
        <p:nvSpPr>
          <p:cNvPr id="34" name="TextBox 3">
            <a:extLst>
              <a:ext uri="{FF2B5EF4-FFF2-40B4-BE49-F238E27FC236}">
                <a16:creationId xmlns:a16="http://schemas.microsoft.com/office/drawing/2014/main" id="{0F8870EE-6C08-4971-8284-1F8A7EF86732}"/>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
        <p:nvSpPr>
          <p:cNvPr id="36" name="Rectangle 35">
            <a:extLst>
              <a:ext uri="{FF2B5EF4-FFF2-40B4-BE49-F238E27FC236}">
                <a16:creationId xmlns:a16="http://schemas.microsoft.com/office/drawing/2014/main" id="{657DA455-5757-4CC6-B77F-CC270B1145C5}"/>
              </a:ext>
            </a:extLst>
          </p:cNvPr>
          <p:cNvSpPr/>
          <p:nvPr userDrawn="1"/>
        </p:nvSpPr>
        <p:spPr>
          <a:xfrm>
            <a:off x="304800" y="244286"/>
            <a:ext cx="11582400" cy="723899"/>
          </a:xfrm>
          <a:prstGeom prst="rect">
            <a:avLst/>
          </a:prstGeom>
        </p:spPr>
        <p:txBody>
          <a:bodyPr wrap="square" lIns="0" tIns="146304" bIns="146304">
            <a:noAutofit/>
          </a:bodyPr>
          <a:lstStyle/>
          <a:p>
            <a:pPr>
              <a:lnSpc>
                <a:spcPct val="90000"/>
              </a:lnSpc>
            </a:pPr>
            <a:r>
              <a:rPr kumimoji="0" lang="en-US" sz="4000" b="0" i="0" u="none" strike="noStrike" kern="1200" cap="none" spc="-100" normalizeH="0" baseline="0" noProof="0" dirty="0">
                <a:ln>
                  <a:noFill/>
                </a:ln>
                <a:solidFill>
                  <a:prstClr val="white"/>
                </a:solidFill>
                <a:effectLst/>
                <a:uLnTx/>
                <a:uFillTx/>
                <a:latin typeface="Amazon Ember Heavy"/>
                <a:ea typeface="Amazon Ember" panose="020B0603020204020204" pitchFamily="34" charset="0"/>
                <a:cs typeface="Amazon Ember" panose="020B0603020204020204" pitchFamily="34" charset="0"/>
              </a:rPr>
              <a:t>Learn in-demand AWS Cloud skills</a:t>
            </a:r>
            <a:endParaRPr lang="en-US" spc="-100" baseline="0" dirty="0"/>
          </a:p>
        </p:txBody>
      </p:sp>
    </p:spTree>
    <p:extLst>
      <p:ext uri="{BB962C8B-B14F-4D97-AF65-F5344CB8AC3E}">
        <p14:creationId xmlns:p14="http://schemas.microsoft.com/office/powerpoint/2010/main" val="166759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8E3B5A-9EF6-4AEB-9717-7818F41E49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TextBox 19">
            <a:extLst>
              <a:ext uri="{FF2B5EF4-FFF2-40B4-BE49-F238E27FC236}">
                <a16:creationId xmlns:a16="http://schemas.microsoft.com/office/drawing/2014/main" id="{6B4A83A5-0632-4E56-8638-1E96DDA8B2B2}"/>
              </a:ext>
            </a:extLst>
          </p:cNvPr>
          <p:cNvSpPr txBox="1"/>
          <p:nvPr userDrawn="1"/>
        </p:nvSpPr>
        <p:spPr bwMode="white">
          <a:xfrm>
            <a:off x="133351" y="21321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6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13" name="Text Placeholder 12">
            <a:extLst>
              <a:ext uri="{FF2B5EF4-FFF2-40B4-BE49-F238E27FC236}">
                <a16:creationId xmlns:a16="http://schemas.microsoft.com/office/drawing/2014/main" id="{560235B1-A52F-459D-8F38-868C28930387}"/>
              </a:ext>
            </a:extLst>
          </p:cNvPr>
          <p:cNvSpPr>
            <a:spLocks noGrp="1"/>
          </p:cNvSpPr>
          <p:nvPr>
            <p:ph type="body" sz="quarter" idx="10" hasCustomPrompt="1"/>
          </p:nvPr>
        </p:nvSpPr>
        <p:spPr>
          <a:xfrm>
            <a:off x="304800" y="3429000"/>
            <a:ext cx="3429000" cy="4826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14" name="Text Placeholder 12">
            <a:extLst>
              <a:ext uri="{FF2B5EF4-FFF2-40B4-BE49-F238E27FC236}">
                <a16:creationId xmlns:a16="http://schemas.microsoft.com/office/drawing/2014/main" id="{2ACA6411-1D29-499A-BBEF-4F71BB70AA86}"/>
              </a:ext>
            </a:extLst>
          </p:cNvPr>
          <p:cNvSpPr>
            <a:spLocks noGrp="1"/>
          </p:cNvSpPr>
          <p:nvPr>
            <p:ph type="body" sz="quarter" idx="11" hasCustomPrompt="1"/>
          </p:nvPr>
        </p:nvSpPr>
        <p:spPr>
          <a:xfrm>
            <a:off x="304800" y="3924300"/>
            <a:ext cx="3429000" cy="1778000"/>
          </a:xfrm>
        </p:spPr>
        <p:txBody>
          <a:bodyPr tIns="91440" anchor="t" anchorCtr="0"/>
          <a:lstStyle>
            <a:lvl1pPr marL="0" indent="0">
              <a:spcAft>
                <a:spcPts val="300"/>
              </a:spcAft>
              <a:buNone/>
              <a:defRPr sz="18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 (such as LinkedIn or Twitter)</a:t>
            </a:r>
          </a:p>
        </p:txBody>
      </p:sp>
      <p:sp>
        <p:nvSpPr>
          <p:cNvPr id="15" name="Text Placeholder 12">
            <a:extLst>
              <a:ext uri="{FF2B5EF4-FFF2-40B4-BE49-F238E27FC236}">
                <a16:creationId xmlns:a16="http://schemas.microsoft.com/office/drawing/2014/main" id="{7587CE14-4E32-4777-B762-C4D5DDA4B671}"/>
              </a:ext>
            </a:extLst>
          </p:cNvPr>
          <p:cNvSpPr>
            <a:spLocks noGrp="1"/>
          </p:cNvSpPr>
          <p:nvPr>
            <p:ph type="body" sz="quarter" idx="12" hasCustomPrompt="1"/>
          </p:nvPr>
        </p:nvSpPr>
        <p:spPr>
          <a:xfrm>
            <a:off x="3948950" y="3429000"/>
            <a:ext cx="3429000" cy="4826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16" name="Text Placeholder 12">
            <a:extLst>
              <a:ext uri="{FF2B5EF4-FFF2-40B4-BE49-F238E27FC236}">
                <a16:creationId xmlns:a16="http://schemas.microsoft.com/office/drawing/2014/main" id="{85B947E7-92D5-44F7-980E-B16916B4957B}"/>
              </a:ext>
            </a:extLst>
          </p:cNvPr>
          <p:cNvSpPr>
            <a:spLocks noGrp="1"/>
          </p:cNvSpPr>
          <p:nvPr>
            <p:ph type="body" sz="quarter" idx="13" hasCustomPrompt="1"/>
          </p:nvPr>
        </p:nvSpPr>
        <p:spPr>
          <a:xfrm>
            <a:off x="3948950" y="3924300"/>
            <a:ext cx="3429000" cy="1778000"/>
          </a:xfrm>
        </p:spPr>
        <p:txBody>
          <a:bodyPr tIns="91440" anchor="t" anchorCtr="0"/>
          <a:lstStyle>
            <a:lvl1pPr marL="0" indent="0">
              <a:spcAft>
                <a:spcPts val="300"/>
              </a:spcAft>
              <a:buNone/>
              <a:defRPr sz="18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 (such as LinkedIn or Twitter)</a:t>
            </a:r>
          </a:p>
        </p:txBody>
      </p:sp>
      <p:sp>
        <p:nvSpPr>
          <p:cNvPr id="17" name="Text Placeholder 12">
            <a:extLst>
              <a:ext uri="{FF2B5EF4-FFF2-40B4-BE49-F238E27FC236}">
                <a16:creationId xmlns:a16="http://schemas.microsoft.com/office/drawing/2014/main" id="{722C2121-81A2-47EC-9963-4D2264FC0D4B}"/>
              </a:ext>
            </a:extLst>
          </p:cNvPr>
          <p:cNvSpPr>
            <a:spLocks noGrp="1"/>
          </p:cNvSpPr>
          <p:nvPr>
            <p:ph type="body" sz="quarter" idx="14" hasCustomPrompt="1"/>
          </p:nvPr>
        </p:nvSpPr>
        <p:spPr>
          <a:xfrm>
            <a:off x="7593100" y="3429000"/>
            <a:ext cx="3429000" cy="4826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18" name="Text Placeholder 12">
            <a:extLst>
              <a:ext uri="{FF2B5EF4-FFF2-40B4-BE49-F238E27FC236}">
                <a16:creationId xmlns:a16="http://schemas.microsoft.com/office/drawing/2014/main" id="{18985DE0-82AB-42DE-94F3-A060E90BA1E1}"/>
              </a:ext>
            </a:extLst>
          </p:cNvPr>
          <p:cNvSpPr>
            <a:spLocks noGrp="1"/>
          </p:cNvSpPr>
          <p:nvPr>
            <p:ph type="body" sz="quarter" idx="15" hasCustomPrompt="1"/>
          </p:nvPr>
        </p:nvSpPr>
        <p:spPr>
          <a:xfrm>
            <a:off x="7593100" y="3924300"/>
            <a:ext cx="3429000" cy="1778000"/>
          </a:xfrm>
        </p:spPr>
        <p:txBody>
          <a:bodyPr tIns="91440" anchor="t" anchorCtr="0"/>
          <a:lstStyle>
            <a:lvl1pPr marL="0" indent="0">
              <a:spcAft>
                <a:spcPts val="300"/>
              </a:spcAft>
              <a:buNone/>
              <a:defRPr sz="18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 (such as LinkedIn or Twitter)</a:t>
            </a:r>
          </a:p>
        </p:txBody>
      </p:sp>
      <p:pic>
        <p:nvPicPr>
          <p:cNvPr id="23" name="Picture 22">
            <a:extLst>
              <a:ext uri="{FF2B5EF4-FFF2-40B4-BE49-F238E27FC236}">
                <a16:creationId xmlns:a16="http://schemas.microsoft.com/office/drawing/2014/main" id="{4F87E276-ED10-49A8-BB0E-E8C47A9E6A7C}"/>
              </a:ext>
            </a:extLst>
          </p:cNvPr>
          <p:cNvPicPr>
            <a:picLocks noChangeAspect="1"/>
          </p:cNvPicPr>
          <p:nvPr userDrawn="1"/>
        </p:nvPicPr>
        <p:blipFill>
          <a:blip r:embed="rId3"/>
          <a:srcRect/>
          <a:stretch/>
        </p:blipFill>
        <p:spPr>
          <a:xfrm>
            <a:off x="292501" y="6428661"/>
            <a:ext cx="388818" cy="219592"/>
          </a:xfrm>
          <a:prstGeom prst="rect">
            <a:avLst/>
          </a:prstGeom>
        </p:spPr>
      </p:pic>
      <p:sp>
        <p:nvSpPr>
          <p:cNvPr id="24" name="TextBox 3">
            <a:extLst>
              <a:ext uri="{FF2B5EF4-FFF2-40B4-BE49-F238E27FC236}">
                <a16:creationId xmlns:a16="http://schemas.microsoft.com/office/drawing/2014/main" id="{8212EB6D-11FB-4BF9-A82D-70CCAB805978}"/>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18143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249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urve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E9EDB0-AE4A-47D2-8D12-00020A37A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5227BD8-41CF-46B5-BFD3-939CE751F075}"/>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CB7CC901-FE78-44C4-8D33-81E8C83EDDE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
        <p:nvSpPr>
          <p:cNvPr id="12" name="TextBox 11">
            <a:extLst>
              <a:ext uri="{FF2B5EF4-FFF2-40B4-BE49-F238E27FC236}">
                <a16:creationId xmlns:a16="http://schemas.microsoft.com/office/drawing/2014/main" id="{BA3B3B45-1AF5-D14A-890C-A87F9DEA5522}"/>
              </a:ext>
            </a:extLst>
          </p:cNvPr>
          <p:cNvSpPr txBox="1"/>
          <p:nvPr userDrawn="1"/>
        </p:nvSpPr>
        <p:spPr>
          <a:xfrm>
            <a:off x="3378200" y="1139142"/>
            <a:ext cx="5435600" cy="2289858"/>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 in the mobile app</a:t>
            </a:r>
          </a:p>
        </p:txBody>
      </p:sp>
      <p:pic>
        <p:nvPicPr>
          <p:cNvPr id="13" name="Picture 12">
            <a:extLst>
              <a:ext uri="{FF2B5EF4-FFF2-40B4-BE49-F238E27FC236}">
                <a16:creationId xmlns:a16="http://schemas.microsoft.com/office/drawing/2014/main" id="{F00BE864-DDAD-A042-B26E-6061B69119BF}"/>
              </a:ext>
            </a:extLst>
          </p:cNvPr>
          <p:cNvPicPr>
            <a:picLocks noChangeAspect="1"/>
          </p:cNvPicPr>
          <p:nvPr userDrawn="1"/>
        </p:nvPicPr>
        <p:blipFill>
          <a:blip r:embed="rId4"/>
          <a:stretch>
            <a:fillRect/>
          </a:stretch>
        </p:blipFill>
        <p:spPr>
          <a:xfrm>
            <a:off x="3769605" y="4045791"/>
            <a:ext cx="1524000" cy="1498600"/>
          </a:xfrm>
          <a:prstGeom prst="rect">
            <a:avLst/>
          </a:prstGeom>
        </p:spPr>
      </p:pic>
      <p:sp>
        <p:nvSpPr>
          <p:cNvPr id="14" name="TextBox 13">
            <a:extLst>
              <a:ext uri="{FF2B5EF4-FFF2-40B4-BE49-F238E27FC236}">
                <a16:creationId xmlns:a16="http://schemas.microsoft.com/office/drawing/2014/main" id="{734415E5-8A19-AA43-AF64-3B7DAAD42415}"/>
              </a:ext>
            </a:extLst>
          </p:cNvPr>
          <p:cNvSpPr txBox="1"/>
          <p:nvPr userDrawn="1"/>
        </p:nvSpPr>
        <p:spPr>
          <a:xfrm>
            <a:off x="3697690" y="3562463"/>
            <a:ext cx="1595915" cy="544765"/>
          </a:xfrm>
          <a:prstGeom prst="rect">
            <a:avLst/>
          </a:prstGeom>
          <a:noFill/>
        </p:spPr>
        <p:txBody>
          <a:bodyPr wrap="square" lIns="182880" tIns="146304" rIns="182880" bIns="146304" rtlCol="0">
            <a:spAutoFit/>
          </a:bodyPr>
          <a:lstStyle/>
          <a:p>
            <a:pPr algn="ctr">
              <a:lnSpc>
                <a:spcPct val="90000"/>
              </a:lnSpc>
              <a:spcAft>
                <a:spcPts val="1800"/>
              </a:spcAft>
            </a:pPr>
            <a:r>
              <a:rPr lang="en-US" sz="18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Android</a:t>
            </a:r>
          </a:p>
        </p:txBody>
      </p:sp>
      <p:pic>
        <p:nvPicPr>
          <p:cNvPr id="15" name="Picture 14">
            <a:extLst>
              <a:ext uri="{FF2B5EF4-FFF2-40B4-BE49-F238E27FC236}">
                <a16:creationId xmlns:a16="http://schemas.microsoft.com/office/drawing/2014/main" id="{77B03685-B7E0-574F-9497-D4E1C2BAF9DF}"/>
              </a:ext>
            </a:extLst>
          </p:cNvPr>
          <p:cNvPicPr>
            <a:picLocks noChangeAspect="1"/>
          </p:cNvPicPr>
          <p:nvPr userDrawn="1"/>
        </p:nvPicPr>
        <p:blipFill>
          <a:blip r:embed="rId5"/>
          <a:stretch>
            <a:fillRect/>
          </a:stretch>
        </p:blipFill>
        <p:spPr>
          <a:xfrm>
            <a:off x="6934355" y="4067215"/>
            <a:ext cx="1524000" cy="1498600"/>
          </a:xfrm>
          <a:prstGeom prst="rect">
            <a:avLst/>
          </a:prstGeom>
        </p:spPr>
      </p:pic>
      <p:sp>
        <p:nvSpPr>
          <p:cNvPr id="16" name="TextBox 15">
            <a:extLst>
              <a:ext uri="{FF2B5EF4-FFF2-40B4-BE49-F238E27FC236}">
                <a16:creationId xmlns:a16="http://schemas.microsoft.com/office/drawing/2014/main" id="{62743791-7068-154A-B08C-E191CFCD4860}"/>
              </a:ext>
            </a:extLst>
          </p:cNvPr>
          <p:cNvSpPr txBox="1"/>
          <p:nvPr userDrawn="1"/>
        </p:nvSpPr>
        <p:spPr>
          <a:xfrm>
            <a:off x="6898397" y="3562463"/>
            <a:ext cx="1595915" cy="544765"/>
          </a:xfrm>
          <a:prstGeom prst="rect">
            <a:avLst/>
          </a:prstGeom>
          <a:noFill/>
        </p:spPr>
        <p:txBody>
          <a:bodyPr wrap="square" lIns="182880" tIns="146304" rIns="182880" bIns="146304" rtlCol="0">
            <a:spAutoFit/>
          </a:bodyPr>
          <a:lstStyle/>
          <a:p>
            <a:pPr algn="ctr">
              <a:lnSpc>
                <a:spcPct val="90000"/>
              </a:lnSpc>
              <a:spcAft>
                <a:spcPts val="1800"/>
              </a:spcAft>
            </a:pPr>
            <a:r>
              <a:rPr lang="en-US" sz="18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iOS</a:t>
            </a:r>
          </a:p>
        </p:txBody>
      </p:sp>
    </p:spTree>
    <p:extLst>
      <p:ext uri="{BB962C8B-B14F-4D97-AF65-F5344CB8AC3E}">
        <p14:creationId xmlns:p14="http://schemas.microsoft.com/office/powerpoint/2010/main" val="346746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6140CA-3E32-44B2-98CD-BB8777DB5E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5AB970E9-076E-44D5-8AF2-12477741671C}"/>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dirty="0">
                <a:latin typeface="+mj-lt"/>
              </a:rPr>
              <a:t>Do not use layouts after this slide.</a:t>
            </a:r>
            <a:br>
              <a:rPr lang="en-US" sz="6600" dirty="0">
                <a:latin typeface="+mj-lt"/>
              </a:rPr>
            </a:br>
            <a:r>
              <a:rPr lang="en-US" sz="2400" dirty="0">
                <a:latin typeface="+mj-lt"/>
              </a:rPr>
              <a:t>They are not part of the official template.</a:t>
            </a:r>
            <a:endParaRPr lang="en-US" sz="6600" dirty="0">
              <a:latin typeface="+mj-lt"/>
            </a:endParaRPr>
          </a:p>
        </p:txBody>
      </p:sp>
      <p:pic>
        <p:nvPicPr>
          <p:cNvPr id="9" name="Graphic 8" descr="Stop sign">
            <a:extLst>
              <a:ext uri="{FF2B5EF4-FFF2-40B4-BE49-F238E27FC236}">
                <a16:creationId xmlns:a16="http://schemas.microsoft.com/office/drawing/2014/main" id="{A0284AC2-B903-4DEE-8D76-E2D6AC5A4DF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97986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svg="http://schemas.microsoft.com/office/drawing/2016/SVG/main" xmlns:p15="http://schemas.microsoft.com/office/powerpoint/2012/main" xmlns:a16="http://schemas.microsoft.com/office/drawing/2014/main">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E6D47A-5B29-4052-AFAE-F87D848F2C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p:txBody>
          <a:bodyPr/>
          <a:lstStyle>
            <a:lvl1pPr>
              <a:defRPr/>
            </a:lvl1pPr>
          </a:lstStyle>
          <a:p>
            <a:r>
              <a:rPr lang="en-US"/>
              <a:t>Title only layout with art</a:t>
            </a:r>
            <a:endParaRPr lang="en-US" dirty="0"/>
          </a:p>
        </p:txBody>
      </p:sp>
      <p:pic>
        <p:nvPicPr>
          <p:cNvPr id="10" name="Picture 9">
            <a:extLst>
              <a:ext uri="{FF2B5EF4-FFF2-40B4-BE49-F238E27FC236}">
                <a16:creationId xmlns:a16="http://schemas.microsoft.com/office/drawing/2014/main" id="{C92766CE-1ABD-4FA9-8932-EA3B933C3D1F}"/>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D7588064-2754-4287-BABC-86D310C087AF}"/>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0287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a:xfrm>
            <a:off x="304800" y="244286"/>
            <a:ext cx="11582400" cy="723899"/>
          </a:xfrm>
        </p:spPr>
        <p:txBody>
          <a:bodyPr/>
          <a:lstStyle>
            <a:lvl1pPr>
              <a:defRPr/>
            </a:lvl1pPr>
          </a:lstStyle>
          <a:p>
            <a:r>
              <a:rPr lang="en-US" dirty="0"/>
              <a:t>Title and subtitle layout </a:t>
            </a:r>
          </a:p>
        </p:txBody>
      </p:sp>
      <p:sp>
        <p:nvSpPr>
          <p:cNvPr id="4" name="Text Placeholder 3">
            <a:extLst>
              <a:ext uri="{FF2B5EF4-FFF2-40B4-BE49-F238E27FC236}">
                <a16:creationId xmlns:a16="http://schemas.microsoft.com/office/drawing/2014/main" id="{92B17AEC-9CD2-444D-B3F3-D2324434A440}"/>
              </a:ext>
            </a:extLst>
          </p:cNvPr>
          <p:cNvSpPr>
            <a:spLocks noGrp="1"/>
          </p:cNvSpPr>
          <p:nvPr>
            <p:ph type="body" sz="quarter" idx="10" hasCustomPrompt="1"/>
          </p:nvPr>
        </p:nvSpPr>
        <p:spPr>
          <a:xfrm>
            <a:off x="304800" y="990600"/>
            <a:ext cx="11582400" cy="274320"/>
          </a:xfrm>
        </p:spPr>
        <p:txBody>
          <a:bodyPr/>
          <a:lstStyle>
            <a:lvl1pPr marL="0" indent="0">
              <a:buNone/>
              <a:defRPr sz="1200" b="1" cap="all" spc="300" baseline="0">
                <a:solidFill>
                  <a:schemeClr val="accent6"/>
                </a:solidFill>
              </a:defRPr>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Enter Subtitle here</a:t>
            </a:r>
          </a:p>
        </p:txBody>
      </p:sp>
    </p:spTree>
    <p:extLst>
      <p:ext uri="{BB962C8B-B14F-4D97-AF65-F5344CB8AC3E}">
        <p14:creationId xmlns:p14="http://schemas.microsoft.com/office/powerpoint/2010/main" val="77266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624" userDrawn="1">
          <p15:clr>
            <a:srgbClr val="FBAE40"/>
          </p15:clr>
        </p15:guide>
        <p15:guide id="4" orient="horz" pos="936"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6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2.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image" Target="../media/image1.jp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54DC55-BD6E-4C55-8E39-B6F8A80B5047}"/>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CA7BDA7-D1B9-479F-9FCC-3CCDB7DF0104}"/>
              </a:ext>
            </a:extLst>
          </p:cNvPr>
          <p:cNvSpPr>
            <a:spLocks noGrp="1"/>
          </p:cNvSpPr>
          <p:nvPr>
            <p:ph type="title"/>
          </p:nvPr>
        </p:nvSpPr>
        <p:spPr>
          <a:xfrm>
            <a:off x="304800" y="244286"/>
            <a:ext cx="11582400" cy="723899"/>
          </a:xfrm>
          <a:prstGeom prst="rect">
            <a:avLst/>
          </a:prstGeom>
        </p:spPr>
        <p:txBody>
          <a:bodyPr vert="horz" lIns="0" tIns="146304" rIns="91440" bIns="146304"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5608E3F-F69E-4206-926A-74AF169DA355}"/>
              </a:ext>
            </a:extLst>
          </p:cNvPr>
          <p:cNvSpPr>
            <a:spLocks noGrp="1"/>
          </p:cNvSpPr>
          <p:nvPr>
            <p:ph type="body" idx="1"/>
          </p:nvPr>
        </p:nvSpPr>
        <p:spPr>
          <a:xfrm>
            <a:off x="304800" y="1487488"/>
            <a:ext cx="11582400" cy="4713515"/>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C421207-EDD0-419F-AD90-363E529A7FB3}"/>
              </a:ext>
            </a:extLst>
          </p:cNvPr>
          <p:cNvSpPr>
            <a:spLocks noGrp="1"/>
          </p:cNvSpPr>
          <p:nvPr>
            <p:ph type="dt" sz="half" idx="2"/>
          </p:nvPr>
        </p:nvSpPr>
        <p:spPr>
          <a:xfrm>
            <a:off x="495300" y="6950074"/>
            <a:ext cx="2743200"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fld id="{7D8F9D1D-752B-4C1C-BFCB-173FBF3D9473}" type="datetime1">
              <a:rPr lang="en-US" smtClean="0"/>
              <a:pPr/>
              <a:t>7/5/2023</a:t>
            </a:fld>
            <a:endParaRPr lang="en-US" dirty="0"/>
          </a:p>
        </p:txBody>
      </p:sp>
      <p:sp>
        <p:nvSpPr>
          <p:cNvPr id="5" name="Footer Placeholder 4">
            <a:extLst>
              <a:ext uri="{FF2B5EF4-FFF2-40B4-BE49-F238E27FC236}">
                <a16:creationId xmlns:a16="http://schemas.microsoft.com/office/drawing/2014/main" id="{6538A08E-98A2-40FF-904D-850237B65E67}"/>
              </a:ext>
            </a:extLst>
          </p:cNvPr>
          <p:cNvSpPr>
            <a:spLocks noGrp="1"/>
          </p:cNvSpPr>
          <p:nvPr>
            <p:ph type="ftr" sz="quarter" idx="3"/>
          </p:nvPr>
        </p:nvSpPr>
        <p:spPr>
          <a:xfrm>
            <a:off x="4038600" y="6931024"/>
            <a:ext cx="4114800" cy="365125"/>
          </a:xfrm>
          <a:prstGeom prst="rect">
            <a:avLst/>
          </a:prstGeom>
        </p:spPr>
        <p:txBody>
          <a:bodyPr vert="horz" lIns="91440" tIns="45720" rIns="91440" bIns="45720" rtlCol="0" anchor="ctr"/>
          <a:lstStyle>
            <a:lvl1pPr algn="ctr">
              <a:defRPr sz="80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76B9D209-B6E5-4F8E-B143-ECB5E06E0026}"/>
              </a:ext>
            </a:extLst>
          </p:cNvPr>
          <p:cNvSpPr>
            <a:spLocks noGrp="1"/>
          </p:cNvSpPr>
          <p:nvPr>
            <p:ph type="sldNum" sz="quarter" idx="4"/>
          </p:nvPr>
        </p:nvSpPr>
        <p:spPr>
          <a:xfrm>
            <a:off x="9144000" y="6950074"/>
            <a:ext cx="2743200" cy="365125"/>
          </a:xfrm>
          <a:prstGeom prst="rect">
            <a:avLst/>
          </a:prstGeom>
        </p:spPr>
        <p:txBody>
          <a:bodyPr vert="horz" lIns="91440" tIns="45720" rIns="91440" bIns="45720" rtlCol="0" anchor="ctr"/>
          <a:lstStyle>
            <a:lvl1pPr algn="r">
              <a:defRPr sz="800">
                <a:solidFill>
                  <a:schemeClr val="tx1">
                    <a:tint val="75000"/>
                  </a:schemeClr>
                </a:solidFill>
                <a:latin typeface="+mn-lt"/>
              </a:defRPr>
            </a:lvl1pPr>
          </a:lstStyle>
          <a:p>
            <a:fld id="{A7B5A187-8EC0-4BDE-9A26-B762BCE88E36}" type="slidenum">
              <a:rPr lang="en-US" smtClean="0"/>
              <a:pPr/>
              <a:t>‹#›</a:t>
            </a:fld>
            <a:endParaRPr lang="en-US" dirty="0"/>
          </a:p>
        </p:txBody>
      </p:sp>
      <p:pic>
        <p:nvPicPr>
          <p:cNvPr id="10" name="Picture 9">
            <a:extLst>
              <a:ext uri="{FF2B5EF4-FFF2-40B4-BE49-F238E27FC236}">
                <a16:creationId xmlns:a16="http://schemas.microsoft.com/office/drawing/2014/main" id="{BE2ABA98-08FC-4154-B151-4B0F461534F1}"/>
              </a:ext>
            </a:extLst>
          </p:cNvPr>
          <p:cNvPicPr>
            <a:picLocks noChangeAspect="1"/>
          </p:cNvPicPr>
          <p:nvPr userDrawn="1"/>
        </p:nvPicPr>
        <p:blipFill>
          <a:blip r:embed="rId36"/>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5A57AF53-3A79-4FE0-A92F-28215DE2A73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120267922"/>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78" r:id="rId6"/>
    <p:sldLayoutId id="2147483654" r:id="rId7"/>
    <p:sldLayoutId id="2147483662" r:id="rId8"/>
    <p:sldLayoutId id="2147483655" r:id="rId9"/>
    <p:sldLayoutId id="2147483650" r:id="rId10"/>
    <p:sldLayoutId id="2147483679" r:id="rId11"/>
    <p:sldLayoutId id="2147483665" r:id="rId12"/>
    <p:sldLayoutId id="2147483664" r:id="rId13"/>
    <p:sldLayoutId id="2147483666" r:id="rId14"/>
    <p:sldLayoutId id="2147483652" r:id="rId15"/>
    <p:sldLayoutId id="2147483667" r:id="rId16"/>
    <p:sldLayoutId id="2147483668" r:id="rId17"/>
    <p:sldLayoutId id="2147483669" r:id="rId18"/>
    <p:sldLayoutId id="2147483670" r:id="rId19"/>
    <p:sldLayoutId id="2147483671" r:id="rId20"/>
    <p:sldLayoutId id="2147483673" r:id="rId21"/>
    <p:sldLayoutId id="2147483674" r:id="rId22"/>
    <p:sldLayoutId id="2147483675" r:id="rId23"/>
    <p:sldLayoutId id="2147483672" r:id="rId24"/>
    <p:sldLayoutId id="2147483653" r:id="rId25"/>
    <p:sldLayoutId id="2147483656" r:id="rId26"/>
    <p:sldLayoutId id="2147483657" r:id="rId27"/>
    <p:sldLayoutId id="2147483681" r:id="rId28"/>
    <p:sldLayoutId id="2147483676" r:id="rId29"/>
    <p:sldLayoutId id="2147483677" r:id="rId30"/>
    <p:sldLayoutId id="2147483680" r:id="rId31"/>
    <p:sldLayoutId id="2147483715" r:id="rId32"/>
    <p:sldLayoutId id="2147483717" r:id="rId33"/>
  </p:sldLayoutIdLst>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hf sldNum="0" hdr="0" ftr="0" dt="0"/>
  <p:txStyles>
    <p:title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92" userDrawn="1">
          <p15:clr>
            <a:srgbClr val="F26B43"/>
          </p15:clr>
        </p15:guide>
        <p15:guide id="4" pos="7488" userDrawn="1">
          <p15:clr>
            <a:srgbClr val="F26B43"/>
          </p15:clr>
        </p15:guide>
        <p15:guide id="5" orient="horz" pos="3912" userDrawn="1">
          <p15:clr>
            <a:srgbClr val="F26B43"/>
          </p15:clr>
        </p15:guide>
        <p15:guide id="6" orient="horz" pos="14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54DC55-BD6E-4C55-8E39-B6F8A80B5047}"/>
              </a:ext>
            </a:extLst>
          </p:cNvPr>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CA7BDA7-D1B9-479F-9FCC-3CCDB7DF0104}"/>
              </a:ext>
            </a:extLst>
          </p:cNvPr>
          <p:cNvSpPr>
            <a:spLocks noGrp="1"/>
          </p:cNvSpPr>
          <p:nvPr>
            <p:ph type="title"/>
          </p:nvPr>
        </p:nvSpPr>
        <p:spPr>
          <a:xfrm>
            <a:off x="304800" y="244286"/>
            <a:ext cx="11582400" cy="723899"/>
          </a:xfrm>
          <a:prstGeom prst="rect">
            <a:avLst/>
          </a:prstGeom>
        </p:spPr>
        <p:txBody>
          <a:bodyPr vert="horz" lIns="0" tIns="146304" rIns="91440" bIns="146304"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5608E3F-F69E-4206-926A-74AF169DA355}"/>
              </a:ext>
            </a:extLst>
          </p:cNvPr>
          <p:cNvSpPr>
            <a:spLocks noGrp="1"/>
          </p:cNvSpPr>
          <p:nvPr>
            <p:ph type="body" idx="1"/>
          </p:nvPr>
        </p:nvSpPr>
        <p:spPr>
          <a:xfrm>
            <a:off x="304800" y="1487488"/>
            <a:ext cx="11582400" cy="4713515"/>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C421207-EDD0-419F-AD90-363E529A7FB3}"/>
              </a:ext>
            </a:extLst>
          </p:cNvPr>
          <p:cNvSpPr>
            <a:spLocks noGrp="1"/>
          </p:cNvSpPr>
          <p:nvPr>
            <p:ph type="dt" sz="half" idx="2"/>
          </p:nvPr>
        </p:nvSpPr>
        <p:spPr>
          <a:xfrm>
            <a:off x="495300" y="6950074"/>
            <a:ext cx="2743200"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fld id="{7D8F9D1D-752B-4C1C-BFCB-173FBF3D9473}" type="datetime1">
              <a:rPr lang="en-US" smtClean="0"/>
              <a:pPr/>
              <a:t>7/5/2023</a:t>
            </a:fld>
            <a:endParaRPr lang="en-US" dirty="0"/>
          </a:p>
        </p:txBody>
      </p:sp>
      <p:sp>
        <p:nvSpPr>
          <p:cNvPr id="5" name="Footer Placeholder 4">
            <a:extLst>
              <a:ext uri="{FF2B5EF4-FFF2-40B4-BE49-F238E27FC236}">
                <a16:creationId xmlns:a16="http://schemas.microsoft.com/office/drawing/2014/main" id="{6538A08E-98A2-40FF-904D-850237B65E67}"/>
              </a:ext>
            </a:extLst>
          </p:cNvPr>
          <p:cNvSpPr>
            <a:spLocks noGrp="1"/>
          </p:cNvSpPr>
          <p:nvPr>
            <p:ph type="ftr" sz="quarter" idx="3"/>
          </p:nvPr>
        </p:nvSpPr>
        <p:spPr>
          <a:xfrm>
            <a:off x="4038600" y="6931024"/>
            <a:ext cx="4114800" cy="365125"/>
          </a:xfrm>
          <a:prstGeom prst="rect">
            <a:avLst/>
          </a:prstGeom>
        </p:spPr>
        <p:txBody>
          <a:bodyPr vert="horz" lIns="91440" tIns="45720" rIns="91440" bIns="45720" rtlCol="0" anchor="ctr"/>
          <a:lstStyle>
            <a:lvl1pPr algn="ctr">
              <a:defRPr sz="80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76B9D209-B6E5-4F8E-B143-ECB5E06E0026}"/>
              </a:ext>
            </a:extLst>
          </p:cNvPr>
          <p:cNvSpPr>
            <a:spLocks noGrp="1"/>
          </p:cNvSpPr>
          <p:nvPr>
            <p:ph type="sldNum" sz="quarter" idx="4"/>
          </p:nvPr>
        </p:nvSpPr>
        <p:spPr>
          <a:xfrm>
            <a:off x="9144000" y="6950074"/>
            <a:ext cx="2743200" cy="365125"/>
          </a:xfrm>
          <a:prstGeom prst="rect">
            <a:avLst/>
          </a:prstGeom>
        </p:spPr>
        <p:txBody>
          <a:bodyPr vert="horz" lIns="91440" tIns="45720" rIns="91440" bIns="45720" rtlCol="0" anchor="ctr"/>
          <a:lstStyle>
            <a:lvl1pPr algn="r">
              <a:defRPr sz="800">
                <a:solidFill>
                  <a:schemeClr val="tx1">
                    <a:tint val="75000"/>
                  </a:schemeClr>
                </a:solidFill>
                <a:latin typeface="+mn-lt"/>
              </a:defRPr>
            </a:lvl1pPr>
          </a:lstStyle>
          <a:p>
            <a:fld id="{A7B5A187-8EC0-4BDE-9A26-B762BCE88E36}" type="slidenum">
              <a:rPr lang="en-US" smtClean="0"/>
              <a:pPr/>
              <a:t>‹#›</a:t>
            </a:fld>
            <a:endParaRPr lang="en-US" dirty="0"/>
          </a:p>
        </p:txBody>
      </p:sp>
      <p:pic>
        <p:nvPicPr>
          <p:cNvPr id="10" name="Picture 9">
            <a:extLst>
              <a:ext uri="{FF2B5EF4-FFF2-40B4-BE49-F238E27FC236}">
                <a16:creationId xmlns:a16="http://schemas.microsoft.com/office/drawing/2014/main" id="{BE2ABA98-08FC-4154-B151-4B0F461534F1}"/>
              </a:ext>
            </a:extLst>
          </p:cNvPr>
          <p:cNvPicPr>
            <a:picLocks noChangeAspect="1"/>
          </p:cNvPicPr>
          <p:nvPr userDrawn="1"/>
        </p:nvPicPr>
        <p:blipFill>
          <a:blip r:embed="rId34"/>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5A57AF53-3A79-4FE0-A92F-28215DE2A73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688712485"/>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Lst>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hf sldNum="0" hdr="0" ftr="0" dt="0"/>
  <p:txStyles>
    <p:title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92">
          <p15:clr>
            <a:srgbClr val="F26B43"/>
          </p15:clr>
        </p15:guide>
        <p15:guide id="4" pos="7488">
          <p15:clr>
            <a:srgbClr val="F26B43"/>
          </p15:clr>
        </p15:guide>
        <p15:guide id="5" orient="horz" pos="3912">
          <p15:clr>
            <a:srgbClr val="F26B43"/>
          </p15:clr>
        </p15:guide>
        <p15:guide id="6" orient="horz" pos="1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33.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ws.amazon.com/fsx/when-to-choose-fsx/"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2.svg"/><Relationship Id="rId4" Type="http://schemas.openxmlformats.org/officeDocument/2006/relationships/image" Target="../media/image44.sv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67.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68.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9.xml"/><Relationship Id="rId6" Type="http://schemas.openxmlformats.org/officeDocument/2006/relationships/image" Target="../media/image22.svg"/><Relationship Id="rId11" Type="http://schemas.openxmlformats.org/officeDocument/2006/relationships/image" Target="../media/image27.png"/><Relationship Id="rId24" Type="http://schemas.openxmlformats.org/officeDocument/2006/relationships/image" Target="../media/image40.sv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svg"/><Relationship Id="rId19" Type="http://schemas.openxmlformats.org/officeDocument/2006/relationships/image" Target="../media/image35.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microsoft.com/office/2007/relationships/hdphoto" Target="../media/hdphoto2.wdp"/><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3.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jpeg"/><Relationship Id="rId4" Type="http://schemas.openxmlformats.org/officeDocument/2006/relationships/image" Target="../media/image54.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7ADB7C-16A3-497D-97A2-913B5388422B}"/>
              </a:ext>
            </a:extLst>
          </p:cNvPr>
          <p:cNvSpPr>
            <a:spLocks noGrp="1"/>
          </p:cNvSpPr>
          <p:nvPr>
            <p:ph type="ctrTitle"/>
          </p:nvPr>
        </p:nvSpPr>
        <p:spPr/>
        <p:txBody>
          <a:bodyPr/>
          <a:lstStyle/>
          <a:p>
            <a:r>
              <a:rPr lang="en-US" b="1" dirty="0"/>
              <a:t>AWS file storage overview</a:t>
            </a:r>
            <a:endParaRPr lang="en-US" dirty="0"/>
          </a:p>
        </p:txBody>
      </p:sp>
    </p:spTree>
    <p:extLst>
      <p:ext uri="{BB962C8B-B14F-4D97-AF65-F5344CB8AC3E}">
        <p14:creationId xmlns:p14="http://schemas.microsoft.com/office/powerpoint/2010/main" val="56186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147D-BF58-4606-96A4-13AF0B76A8C2}"/>
              </a:ext>
            </a:extLst>
          </p:cNvPr>
          <p:cNvSpPr>
            <a:spLocks noGrp="1"/>
          </p:cNvSpPr>
          <p:nvPr>
            <p:ph type="title"/>
          </p:nvPr>
        </p:nvSpPr>
        <p:spPr>
          <a:xfrm>
            <a:off x="364037" y="273516"/>
            <a:ext cx="10972800" cy="609601"/>
          </a:xfrm>
        </p:spPr>
        <p:txBody>
          <a:bodyPr/>
          <a:lstStyle/>
          <a:p>
            <a:r>
              <a:rPr lang="en-US" dirty="0"/>
              <a:t>Data protection using NetApp SnapMirror</a:t>
            </a:r>
          </a:p>
        </p:txBody>
      </p:sp>
      <p:sp>
        <p:nvSpPr>
          <p:cNvPr id="4" name="Slide Number Placeholder 3">
            <a:extLst>
              <a:ext uri="{FF2B5EF4-FFF2-40B4-BE49-F238E27FC236}">
                <a16:creationId xmlns:a16="http://schemas.microsoft.com/office/drawing/2014/main" id="{DDA147F8-2047-414E-9001-C0EB07496007}"/>
              </a:ext>
            </a:extLst>
          </p:cNvPr>
          <p:cNvSpPr>
            <a:spLocks noGrp="1"/>
          </p:cNvSpPr>
          <p:nvPr>
            <p:ph type="sldNum" sz="quarter" idx="12"/>
          </p:nvPr>
        </p:nvSpPr>
        <p:spPr/>
        <p:txBody>
          <a:bodyPr/>
          <a:lstStyle/>
          <a:p>
            <a:fld id="{7834CDD4-D76F-4459-B025-0310E913C243}" type="slidenum">
              <a:rPr lang="en-US" smtClean="0"/>
              <a:pPr/>
              <a:t>10</a:t>
            </a:fld>
            <a:endParaRPr lang="en-US" dirty="0"/>
          </a:p>
        </p:txBody>
      </p:sp>
      <p:sp>
        <p:nvSpPr>
          <p:cNvPr id="5" name="Rectangle 4">
            <a:extLst>
              <a:ext uri="{FF2B5EF4-FFF2-40B4-BE49-F238E27FC236}">
                <a16:creationId xmlns:a16="http://schemas.microsoft.com/office/drawing/2014/main" id="{51B5FD3F-F646-4AF4-9F3E-60912E11A4FA}"/>
              </a:ext>
            </a:extLst>
          </p:cNvPr>
          <p:cNvSpPr/>
          <p:nvPr/>
        </p:nvSpPr>
        <p:spPr>
          <a:xfrm>
            <a:off x="6720099" y="3154544"/>
            <a:ext cx="1996358" cy="1222373"/>
          </a:xfrm>
          <a:prstGeom prst="rect">
            <a:avLst/>
          </a:prstGeom>
        </p:spPr>
        <p:txBody>
          <a:bodyPr wrap="square" rtlCol="0" anchor="t" anchorCtr="0">
            <a:noAutofit/>
          </a:bodyPr>
          <a:lstStyle/>
          <a:p>
            <a:pPr algn="ctr" defTabSz="914340">
              <a:spcAft>
                <a:spcPts val="600"/>
              </a:spcAft>
              <a:defRPr/>
            </a:pPr>
            <a:endParaRPr lang="en-US" sz="2000" dirty="0">
              <a:ln w="3175">
                <a:noFill/>
              </a:ln>
              <a:solidFill>
                <a:srgbClr val="F0F0F0"/>
              </a:solidFill>
              <a:latin typeface="Amazon Ember"/>
              <a:ea typeface="Amazon Ember Light" panose="020B0403020204020204" pitchFamily="34" charset="0"/>
              <a:cs typeface="Amazon Ember Light" panose="020B0403020204020204" pitchFamily="34" charset="0"/>
            </a:endParaRPr>
          </a:p>
        </p:txBody>
      </p:sp>
      <p:sp>
        <p:nvSpPr>
          <p:cNvPr id="6" name="Rectangle 5">
            <a:extLst>
              <a:ext uri="{FF2B5EF4-FFF2-40B4-BE49-F238E27FC236}">
                <a16:creationId xmlns:a16="http://schemas.microsoft.com/office/drawing/2014/main" id="{60251F77-09A7-452C-B20A-82B9418780FC}"/>
              </a:ext>
            </a:extLst>
          </p:cNvPr>
          <p:cNvSpPr/>
          <p:nvPr/>
        </p:nvSpPr>
        <p:spPr>
          <a:xfrm>
            <a:off x="2320676" y="5134716"/>
            <a:ext cx="7550648" cy="554126"/>
          </a:xfrm>
          <a:prstGeom prst="rect">
            <a:avLst/>
          </a:prstGeom>
          <a:ln w="19050">
            <a:solidFill>
              <a:schemeClr val="accent1">
                <a:lumMod val="75000"/>
              </a:schemeClr>
            </a:solidFill>
          </a:ln>
        </p:spPr>
        <p:txBody>
          <a:bodyPr wrap="square" lIns="76200" rIns="76200" anchor="ctr">
            <a:spAutoFit/>
          </a:bodyPr>
          <a:lstStyle/>
          <a:p>
            <a:pPr marL="0" lvl="1" algn="ctr" defTabSz="761861">
              <a:lnSpc>
                <a:spcPct val="90000"/>
              </a:lnSpc>
            </a:pPr>
            <a:r>
              <a:rPr lang="en-US" sz="1667" dirty="0">
                <a:ea typeface="Amazon Ember Thin" panose="020B0303020204020204" pitchFamily="34" charset="0"/>
                <a:cs typeface="Amazon Ember Thin" panose="020B0303020204020204" pitchFamily="34" charset="0"/>
              </a:rPr>
              <a:t>SnapMirror performs quick, efficient, incremental transfers of data</a:t>
            </a:r>
          </a:p>
          <a:p>
            <a:pPr marL="0" lvl="1" algn="ctr" defTabSz="761861">
              <a:lnSpc>
                <a:spcPct val="90000"/>
              </a:lnSpc>
            </a:pPr>
            <a:r>
              <a:rPr lang="en-US" sz="1667" dirty="0">
                <a:ea typeface="Amazon Ember Thin" panose="020B0303020204020204" pitchFamily="34" charset="0"/>
                <a:cs typeface="Amazon Ember Thin" panose="020B0303020204020204" pitchFamily="34" charset="0"/>
              </a:rPr>
              <a:t>No need to re-factor or re-architect</a:t>
            </a:r>
          </a:p>
        </p:txBody>
      </p:sp>
      <p:sp>
        <p:nvSpPr>
          <p:cNvPr id="7" name="Rectangle 6">
            <a:extLst>
              <a:ext uri="{FF2B5EF4-FFF2-40B4-BE49-F238E27FC236}">
                <a16:creationId xmlns:a16="http://schemas.microsoft.com/office/drawing/2014/main" id="{1691CC13-4429-4201-A306-1CE124DD60F6}"/>
              </a:ext>
            </a:extLst>
          </p:cNvPr>
          <p:cNvSpPr/>
          <p:nvPr/>
        </p:nvSpPr>
        <p:spPr>
          <a:xfrm>
            <a:off x="1824238" y="1968726"/>
            <a:ext cx="3075680" cy="2778363"/>
          </a:xfrm>
          <a:prstGeom prst="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548640" tIns="91440" rIns="91440" bIns="91440" numCol="1" spcCol="0" rtlCol="0" fromWordArt="0" anchor="t" anchorCtr="0" forceAA="0" compatLnSpc="1">
            <a:prstTxWarp prst="textNoShape">
              <a:avLst/>
            </a:prstTxWarp>
            <a:noAutofit/>
          </a:bodyPr>
          <a:lstStyle/>
          <a:p>
            <a:pPr defTabSz="609551">
              <a:defRPr/>
            </a:pPr>
            <a:r>
              <a:rPr lang="en-US" sz="1333" dirty="0">
                <a:solidFill>
                  <a:schemeClr val="tx1"/>
                </a:solidFill>
                <a:latin typeface="Amazon Ember"/>
                <a:ea typeface="Amazon Ember" panose="020B0603020204020204" pitchFamily="34" charset="0"/>
                <a:cs typeface="Amazon Ember" panose="020B0603020204020204" pitchFamily="34" charset="0"/>
              </a:rPr>
              <a:t>On-premises</a:t>
            </a:r>
          </a:p>
        </p:txBody>
      </p:sp>
      <p:sp>
        <p:nvSpPr>
          <p:cNvPr id="8" name="Rectangle 7">
            <a:extLst>
              <a:ext uri="{FF2B5EF4-FFF2-40B4-BE49-F238E27FC236}">
                <a16:creationId xmlns:a16="http://schemas.microsoft.com/office/drawing/2014/main" id="{F9A7E61D-EE6C-4951-9BF7-89CD034D5289}"/>
              </a:ext>
            </a:extLst>
          </p:cNvPr>
          <p:cNvSpPr/>
          <p:nvPr/>
        </p:nvSpPr>
        <p:spPr>
          <a:xfrm>
            <a:off x="6295200" y="1979315"/>
            <a:ext cx="4060366" cy="2778363"/>
          </a:xfrm>
          <a:prstGeom prst="rect">
            <a:avLst/>
          </a:prstGeom>
          <a:noFill/>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548640" tIns="91440" rIns="91440" bIns="91440" numCol="1" spcCol="0" rtlCol="0" fromWordArt="0" anchor="t" anchorCtr="0" forceAA="0" compatLnSpc="1">
            <a:prstTxWarp prst="textNoShape">
              <a:avLst/>
            </a:prstTxWarp>
            <a:noAutofit/>
          </a:bodyPr>
          <a:lstStyle/>
          <a:p>
            <a:pPr defTabSz="609551">
              <a:defRPr/>
            </a:pPr>
            <a:r>
              <a:rPr lang="en-US" sz="1333" dirty="0">
                <a:solidFill>
                  <a:schemeClr val="tx1"/>
                </a:solidFill>
                <a:latin typeface="Amazon Ember"/>
                <a:ea typeface="Amazon Ember" panose="020B0603020204020204" pitchFamily="34" charset="0"/>
                <a:cs typeface="Amazon Ember" panose="020B0603020204020204" pitchFamily="34" charset="0"/>
              </a:rPr>
              <a:t>AWS Cloud</a:t>
            </a:r>
          </a:p>
        </p:txBody>
      </p:sp>
      <p:grpSp>
        <p:nvGrpSpPr>
          <p:cNvPr id="9" name="Group 8">
            <a:extLst>
              <a:ext uri="{FF2B5EF4-FFF2-40B4-BE49-F238E27FC236}">
                <a16:creationId xmlns:a16="http://schemas.microsoft.com/office/drawing/2014/main" id="{FB90C35B-EDCD-47E6-A19A-DF0DED180FD3}"/>
              </a:ext>
            </a:extLst>
          </p:cNvPr>
          <p:cNvGrpSpPr/>
          <p:nvPr/>
        </p:nvGrpSpPr>
        <p:grpSpPr>
          <a:xfrm>
            <a:off x="2365111" y="2837914"/>
            <a:ext cx="2169257" cy="1643981"/>
            <a:chOff x="2302876" y="3604361"/>
            <a:chExt cx="1777908" cy="1347396"/>
          </a:xfrm>
        </p:grpSpPr>
        <p:sp>
          <p:nvSpPr>
            <p:cNvPr id="10" name="TextBox 9">
              <a:extLst>
                <a:ext uri="{FF2B5EF4-FFF2-40B4-BE49-F238E27FC236}">
                  <a16:creationId xmlns:a16="http://schemas.microsoft.com/office/drawing/2014/main" id="{4A90BA5C-3906-4024-907E-7E8847B45D0B}"/>
                </a:ext>
              </a:extLst>
            </p:cNvPr>
            <p:cNvSpPr txBox="1"/>
            <p:nvPr/>
          </p:nvSpPr>
          <p:spPr>
            <a:xfrm>
              <a:off x="2302876" y="4455557"/>
              <a:ext cx="1777908" cy="496200"/>
            </a:xfrm>
            <a:prstGeom prst="rect">
              <a:avLst/>
            </a:prstGeom>
            <a:noFill/>
            <a:ln>
              <a:noFill/>
            </a:ln>
          </p:spPr>
          <p:txBody>
            <a:bodyPr wrap="square" lIns="91440" tIns="45720" rIns="91440" bIns="45720" rtlCol="0">
              <a:spAutoFit/>
            </a:bodyPr>
            <a:lstStyle>
              <a:defPPr>
                <a:defRPr lang="en-US"/>
              </a:defPPr>
              <a:lvl1pPr algn="ctr">
                <a:defRPr sz="1600">
                  <a:cs typeface="Helvetica Neue"/>
                </a:defRPr>
              </a:lvl1pPr>
            </a:lstStyle>
            <a:p>
              <a:pPr defTabSz="609551">
                <a:defRPr/>
              </a:pPr>
              <a:r>
                <a:rPr lang="en-US" sz="1667" dirty="0">
                  <a:latin typeface="Amazon Ember"/>
                </a:rPr>
                <a:t>On-premises NetApp ONTAP file system</a:t>
              </a:r>
            </a:p>
          </p:txBody>
        </p:sp>
        <p:grpSp>
          <p:nvGrpSpPr>
            <p:cNvPr id="11" name="Group 10">
              <a:extLst>
                <a:ext uri="{FF2B5EF4-FFF2-40B4-BE49-F238E27FC236}">
                  <a16:creationId xmlns:a16="http://schemas.microsoft.com/office/drawing/2014/main" id="{F30D3CEF-90A1-4AF0-964A-83F087AE16CB}"/>
                </a:ext>
              </a:extLst>
            </p:cNvPr>
            <p:cNvGrpSpPr>
              <a:grpSpLocks noChangeAspect="1"/>
            </p:cNvGrpSpPr>
            <p:nvPr/>
          </p:nvGrpSpPr>
          <p:grpSpPr>
            <a:xfrm>
              <a:off x="2614874" y="3604361"/>
              <a:ext cx="864782" cy="771856"/>
              <a:chOff x="-1171016" y="5240112"/>
              <a:chExt cx="545120" cy="486543"/>
            </a:xfrm>
          </p:grpSpPr>
          <p:sp>
            <p:nvSpPr>
              <p:cNvPr id="12" name="Freeform: Shape 91">
                <a:extLst>
                  <a:ext uri="{FF2B5EF4-FFF2-40B4-BE49-F238E27FC236}">
                    <a16:creationId xmlns:a16="http://schemas.microsoft.com/office/drawing/2014/main" id="{A1712799-E815-41F3-92BB-DBD55896EC37}"/>
                  </a:ext>
                </a:extLst>
              </p:cNvPr>
              <p:cNvSpPr/>
              <p:nvPr/>
            </p:nvSpPr>
            <p:spPr>
              <a:xfrm>
                <a:off x="-1025949" y="5300532"/>
                <a:ext cx="247820" cy="86898"/>
              </a:xfrm>
              <a:custGeom>
                <a:avLst/>
                <a:gdLst>
                  <a:gd name="connsiteX0" fmla="*/ 245567 w 247820"/>
                  <a:gd name="connsiteY0" fmla="*/ 46989 h 86898"/>
                  <a:gd name="connsiteX1" fmla="*/ 125198 w 247820"/>
                  <a:gd name="connsiteY1" fmla="*/ 84645 h 86898"/>
                  <a:gd name="connsiteX2" fmla="*/ 4828 w 247820"/>
                  <a:gd name="connsiteY2" fmla="*/ 46989 h 86898"/>
                  <a:gd name="connsiteX3" fmla="*/ 125198 w 247820"/>
                  <a:gd name="connsiteY3" fmla="*/ 4828 h 86898"/>
                  <a:gd name="connsiteX4" fmla="*/ 245567 w 247820"/>
                  <a:gd name="connsiteY4" fmla="*/ 4698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20" h="86898">
                    <a:moveTo>
                      <a:pt x="245567" y="46989"/>
                    </a:moveTo>
                    <a:cubicBezTo>
                      <a:pt x="245567" y="67587"/>
                      <a:pt x="194716" y="84645"/>
                      <a:pt x="125198" y="84645"/>
                    </a:cubicBezTo>
                    <a:cubicBezTo>
                      <a:pt x="55679" y="84645"/>
                      <a:pt x="4828" y="67909"/>
                      <a:pt x="4828" y="46989"/>
                    </a:cubicBezTo>
                    <a:cubicBezTo>
                      <a:pt x="4828" y="26069"/>
                      <a:pt x="55679" y="4828"/>
                      <a:pt x="125198" y="4828"/>
                    </a:cubicBezTo>
                    <a:cubicBezTo>
                      <a:pt x="194716" y="4828"/>
                      <a:pt x="245567" y="26391"/>
                      <a:pt x="245567" y="46989"/>
                    </a:cubicBezTo>
                    <a:close/>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13" name="Freeform: Shape 94">
                <a:extLst>
                  <a:ext uri="{FF2B5EF4-FFF2-40B4-BE49-F238E27FC236}">
                    <a16:creationId xmlns:a16="http://schemas.microsoft.com/office/drawing/2014/main" id="{9EBFA6E4-06BA-45A3-8057-E41688FE8609}"/>
                  </a:ext>
                </a:extLst>
              </p:cNvPr>
              <p:cNvSpPr/>
              <p:nvPr/>
            </p:nvSpPr>
            <p:spPr>
              <a:xfrm>
                <a:off x="-1026271" y="5417362"/>
                <a:ext cx="164141" cy="45058"/>
              </a:xfrm>
              <a:custGeom>
                <a:avLst/>
                <a:gdLst>
                  <a:gd name="connsiteX0" fmla="*/ 4828 w 164140"/>
                  <a:gd name="connsiteY0" fmla="*/ 4828 h 45058"/>
                  <a:gd name="connsiteX1" fmla="*/ 125198 w 164140"/>
                  <a:gd name="connsiteY1" fmla="*/ 42483 h 45058"/>
                  <a:gd name="connsiteX2" fmla="*/ 159313 w 164140"/>
                  <a:gd name="connsiteY2" fmla="*/ 42483 h 45058"/>
                </a:gdLst>
                <a:ahLst/>
                <a:cxnLst>
                  <a:cxn ang="0">
                    <a:pos x="connsiteX0" y="connsiteY0"/>
                  </a:cxn>
                  <a:cxn ang="0">
                    <a:pos x="connsiteX1" y="connsiteY1"/>
                  </a:cxn>
                  <a:cxn ang="0">
                    <a:pos x="connsiteX2" y="connsiteY2"/>
                  </a:cxn>
                </a:cxnLst>
                <a:rect l="l" t="t" r="r" b="b"/>
                <a:pathLst>
                  <a:path w="164140" h="45058">
                    <a:moveTo>
                      <a:pt x="4828" y="4828"/>
                    </a:moveTo>
                    <a:cubicBezTo>
                      <a:pt x="4828" y="25426"/>
                      <a:pt x="55679" y="42483"/>
                      <a:pt x="125198" y="42483"/>
                    </a:cubicBezTo>
                    <a:lnTo>
                      <a:pt x="159313" y="42483"/>
                    </a:lnTo>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14" name="Freeform: Shape 101">
                <a:extLst>
                  <a:ext uri="{FF2B5EF4-FFF2-40B4-BE49-F238E27FC236}">
                    <a16:creationId xmlns:a16="http://schemas.microsoft.com/office/drawing/2014/main" id="{414308F4-A72E-415C-B08A-A4DDCF0F7D1E}"/>
                  </a:ext>
                </a:extLst>
              </p:cNvPr>
              <p:cNvSpPr/>
              <p:nvPr/>
            </p:nvSpPr>
            <p:spPr>
              <a:xfrm>
                <a:off x="-1025949" y="5491064"/>
                <a:ext cx="157704" cy="45058"/>
              </a:xfrm>
              <a:custGeom>
                <a:avLst/>
                <a:gdLst>
                  <a:gd name="connsiteX0" fmla="*/ 154485 w 157703"/>
                  <a:gd name="connsiteY0" fmla="*/ 42483 h 45058"/>
                  <a:gd name="connsiteX1" fmla="*/ 4828 w 157703"/>
                  <a:gd name="connsiteY1" fmla="*/ 4828 h 45058"/>
                </a:gdLst>
                <a:ahLst/>
                <a:cxnLst>
                  <a:cxn ang="0">
                    <a:pos x="connsiteX0" y="connsiteY0"/>
                  </a:cxn>
                  <a:cxn ang="0">
                    <a:pos x="connsiteX1" y="connsiteY1"/>
                  </a:cxn>
                </a:cxnLst>
                <a:rect l="l" t="t" r="r" b="b"/>
                <a:pathLst>
                  <a:path w="157703" h="45058">
                    <a:moveTo>
                      <a:pt x="154485" y="42483"/>
                    </a:moveTo>
                    <a:cubicBezTo>
                      <a:pt x="79496" y="44093"/>
                      <a:pt x="4828" y="25748"/>
                      <a:pt x="4828" y="4828"/>
                    </a:cubicBezTo>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15" name="Freeform: Shape 102">
                <a:extLst>
                  <a:ext uri="{FF2B5EF4-FFF2-40B4-BE49-F238E27FC236}">
                    <a16:creationId xmlns:a16="http://schemas.microsoft.com/office/drawing/2014/main" id="{35C88296-F66B-47BC-9A7B-57E1A3262C1E}"/>
                  </a:ext>
                </a:extLst>
              </p:cNvPr>
              <p:cNvSpPr/>
              <p:nvPr/>
            </p:nvSpPr>
            <p:spPr>
              <a:xfrm>
                <a:off x="-1026271" y="5340441"/>
                <a:ext cx="9655" cy="228510"/>
              </a:xfrm>
              <a:custGeom>
                <a:avLst/>
                <a:gdLst>
                  <a:gd name="connsiteX0" fmla="*/ 4828 w 9655"/>
                  <a:gd name="connsiteY0" fmla="*/ 4828 h 228509"/>
                  <a:gd name="connsiteX1" fmla="*/ 4828 w 9655"/>
                  <a:gd name="connsiteY1" fmla="*/ 225291 h 228509"/>
                </a:gdLst>
                <a:ahLst/>
                <a:cxnLst>
                  <a:cxn ang="0">
                    <a:pos x="connsiteX0" y="connsiteY0"/>
                  </a:cxn>
                  <a:cxn ang="0">
                    <a:pos x="connsiteX1" y="connsiteY1"/>
                  </a:cxn>
                </a:cxnLst>
                <a:rect l="l" t="t" r="r" b="b"/>
                <a:pathLst>
                  <a:path w="9655" h="228509">
                    <a:moveTo>
                      <a:pt x="4828" y="4828"/>
                    </a:moveTo>
                    <a:lnTo>
                      <a:pt x="4828" y="225291"/>
                    </a:lnTo>
                  </a:path>
                </a:pathLst>
              </a:custGeom>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16" name="Freeform: Shape 104">
                <a:extLst>
                  <a:ext uri="{FF2B5EF4-FFF2-40B4-BE49-F238E27FC236}">
                    <a16:creationId xmlns:a16="http://schemas.microsoft.com/office/drawing/2014/main" id="{F5185DE4-B85C-4FDF-BCAA-84728C373188}"/>
                  </a:ext>
                </a:extLst>
              </p:cNvPr>
              <p:cNvSpPr/>
              <p:nvPr/>
            </p:nvSpPr>
            <p:spPr>
              <a:xfrm>
                <a:off x="-785209" y="5342694"/>
                <a:ext cx="9655" cy="61150"/>
              </a:xfrm>
              <a:custGeom>
                <a:avLst/>
                <a:gdLst>
                  <a:gd name="connsiteX0" fmla="*/ 4828 w 9655"/>
                  <a:gd name="connsiteY0" fmla="*/ 4828 h 61150"/>
                  <a:gd name="connsiteX1" fmla="*/ 4828 w 9655"/>
                  <a:gd name="connsiteY1" fmla="*/ 56645 h 61150"/>
                </a:gdLst>
                <a:ahLst/>
                <a:cxnLst>
                  <a:cxn ang="0">
                    <a:pos x="connsiteX0" y="connsiteY0"/>
                  </a:cxn>
                  <a:cxn ang="0">
                    <a:pos x="connsiteX1" y="connsiteY1"/>
                  </a:cxn>
                </a:cxnLst>
                <a:rect l="l" t="t" r="r" b="b"/>
                <a:pathLst>
                  <a:path w="9655" h="61150">
                    <a:moveTo>
                      <a:pt x="4828" y="4828"/>
                    </a:moveTo>
                    <a:lnTo>
                      <a:pt x="4828" y="56645"/>
                    </a:lnTo>
                  </a:path>
                </a:pathLst>
              </a:custGeom>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17" name="Freeform: Shape 105">
                <a:extLst>
                  <a:ext uri="{FF2B5EF4-FFF2-40B4-BE49-F238E27FC236}">
                    <a16:creationId xmlns:a16="http://schemas.microsoft.com/office/drawing/2014/main" id="{33640431-0D4C-485A-9CE7-919BA061A4CF}"/>
                  </a:ext>
                </a:extLst>
              </p:cNvPr>
              <p:cNvSpPr/>
              <p:nvPr/>
            </p:nvSpPr>
            <p:spPr>
              <a:xfrm>
                <a:off x="-1026271" y="5559939"/>
                <a:ext cx="154485" cy="45058"/>
              </a:xfrm>
              <a:custGeom>
                <a:avLst/>
                <a:gdLst>
                  <a:gd name="connsiteX0" fmla="*/ 150945 w 154485"/>
                  <a:gd name="connsiteY0" fmla="*/ 42483 h 45058"/>
                  <a:gd name="connsiteX1" fmla="*/ 4828 w 154485"/>
                  <a:gd name="connsiteY1" fmla="*/ 4828 h 45058"/>
                </a:gdLst>
                <a:ahLst/>
                <a:cxnLst>
                  <a:cxn ang="0">
                    <a:pos x="connsiteX0" y="connsiteY0"/>
                  </a:cxn>
                  <a:cxn ang="0">
                    <a:pos x="connsiteX1" y="connsiteY1"/>
                  </a:cxn>
                </a:cxnLst>
                <a:rect l="l" t="t" r="r" b="b"/>
                <a:pathLst>
                  <a:path w="154485" h="45058">
                    <a:moveTo>
                      <a:pt x="150945" y="42483"/>
                    </a:moveTo>
                    <a:cubicBezTo>
                      <a:pt x="66300" y="47311"/>
                      <a:pt x="4828" y="25748"/>
                      <a:pt x="4828" y="4828"/>
                    </a:cubicBezTo>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18" name="Freeform: Shape 106">
                <a:extLst>
                  <a:ext uri="{FF2B5EF4-FFF2-40B4-BE49-F238E27FC236}">
                    <a16:creationId xmlns:a16="http://schemas.microsoft.com/office/drawing/2014/main" id="{829EF254-ADFC-4FE5-8A40-503E231DE7A5}"/>
                  </a:ext>
                </a:extLst>
              </p:cNvPr>
              <p:cNvSpPr/>
              <p:nvPr/>
            </p:nvSpPr>
            <p:spPr>
              <a:xfrm>
                <a:off x="-844750" y="5417684"/>
                <a:ext cx="218854" cy="308971"/>
              </a:xfrm>
              <a:custGeom>
                <a:avLst/>
                <a:gdLst>
                  <a:gd name="connsiteX0" fmla="*/ 4828 w 218854"/>
                  <a:gd name="connsiteY0" fmla="*/ 297062 h 308970"/>
                  <a:gd name="connsiteX1" fmla="*/ 4828 w 218854"/>
                  <a:gd name="connsiteY1" fmla="*/ 12874 h 308970"/>
                  <a:gd name="connsiteX2" fmla="*/ 12874 w 218854"/>
                  <a:gd name="connsiteY2" fmla="*/ 4828 h 308970"/>
                  <a:gd name="connsiteX3" fmla="*/ 144186 w 218854"/>
                  <a:gd name="connsiteY3" fmla="*/ 4828 h 308970"/>
                  <a:gd name="connsiteX4" fmla="*/ 214027 w 218854"/>
                  <a:gd name="connsiteY4" fmla="*/ 74668 h 308970"/>
                  <a:gd name="connsiteX5" fmla="*/ 214027 w 218854"/>
                  <a:gd name="connsiteY5" fmla="*/ 297062 h 308970"/>
                  <a:gd name="connsiteX6" fmla="*/ 205980 w 218854"/>
                  <a:gd name="connsiteY6" fmla="*/ 305109 h 308970"/>
                  <a:gd name="connsiteX7" fmla="*/ 13196 w 218854"/>
                  <a:gd name="connsiteY7" fmla="*/ 305109 h 308970"/>
                  <a:gd name="connsiteX8" fmla="*/ 4828 w 218854"/>
                  <a:gd name="connsiteY8" fmla="*/ 297062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54" h="308970">
                    <a:moveTo>
                      <a:pt x="4828" y="297062"/>
                    </a:moveTo>
                    <a:lnTo>
                      <a:pt x="4828" y="12874"/>
                    </a:lnTo>
                    <a:cubicBezTo>
                      <a:pt x="4828" y="8368"/>
                      <a:pt x="8368" y="4828"/>
                      <a:pt x="12874" y="4828"/>
                    </a:cubicBezTo>
                    <a:lnTo>
                      <a:pt x="144186" y="4828"/>
                    </a:lnTo>
                    <a:lnTo>
                      <a:pt x="214027" y="74668"/>
                    </a:lnTo>
                    <a:lnTo>
                      <a:pt x="214027" y="297062"/>
                    </a:lnTo>
                    <a:cubicBezTo>
                      <a:pt x="214027" y="301568"/>
                      <a:pt x="210486" y="305109"/>
                      <a:pt x="205980" y="305109"/>
                    </a:cubicBezTo>
                    <a:lnTo>
                      <a:pt x="13196" y="305109"/>
                    </a:lnTo>
                    <a:cubicBezTo>
                      <a:pt x="8368" y="305109"/>
                      <a:pt x="4828" y="301568"/>
                      <a:pt x="4828" y="297062"/>
                    </a:cubicBezTo>
                    <a:close/>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19" name="Freeform: Shape 107">
                <a:extLst>
                  <a:ext uri="{FF2B5EF4-FFF2-40B4-BE49-F238E27FC236}">
                    <a16:creationId xmlns:a16="http://schemas.microsoft.com/office/drawing/2014/main" id="{8ADD4E58-5241-4ABF-BCB3-3F11393FA16F}"/>
                  </a:ext>
                </a:extLst>
              </p:cNvPr>
              <p:cNvSpPr/>
              <p:nvPr/>
            </p:nvSpPr>
            <p:spPr>
              <a:xfrm>
                <a:off x="-705392" y="5417684"/>
                <a:ext cx="77243" cy="77243"/>
              </a:xfrm>
              <a:custGeom>
                <a:avLst/>
                <a:gdLst>
                  <a:gd name="connsiteX0" fmla="*/ 4828 w 77242"/>
                  <a:gd name="connsiteY0" fmla="*/ 74668 h 77242"/>
                  <a:gd name="connsiteX1" fmla="*/ 74668 w 77242"/>
                  <a:gd name="connsiteY1" fmla="*/ 74668 h 77242"/>
                  <a:gd name="connsiteX2" fmla="*/ 4828 w 77242"/>
                  <a:gd name="connsiteY2" fmla="*/ 4828 h 77242"/>
                </a:gdLst>
                <a:ahLst/>
                <a:cxnLst>
                  <a:cxn ang="0">
                    <a:pos x="connsiteX0" y="connsiteY0"/>
                  </a:cxn>
                  <a:cxn ang="0">
                    <a:pos x="connsiteX1" y="connsiteY1"/>
                  </a:cxn>
                  <a:cxn ang="0">
                    <a:pos x="connsiteX2" y="connsiteY2"/>
                  </a:cxn>
                </a:cxnLst>
                <a:rect l="l" t="t" r="r" b="b"/>
                <a:pathLst>
                  <a:path w="77242" h="77242">
                    <a:moveTo>
                      <a:pt x="4828" y="74668"/>
                    </a:moveTo>
                    <a:lnTo>
                      <a:pt x="74668" y="74668"/>
                    </a:lnTo>
                    <a:lnTo>
                      <a:pt x="4828" y="4828"/>
                    </a:lnTo>
                    <a:close/>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20" name="Freeform: Shape 108">
                <a:extLst>
                  <a:ext uri="{FF2B5EF4-FFF2-40B4-BE49-F238E27FC236}">
                    <a16:creationId xmlns:a16="http://schemas.microsoft.com/office/drawing/2014/main" id="{E97FFF18-6375-444E-B7FB-0855BC9EEFB3}"/>
                  </a:ext>
                </a:extLst>
              </p:cNvPr>
              <p:cNvSpPr/>
              <p:nvPr/>
            </p:nvSpPr>
            <p:spPr>
              <a:xfrm>
                <a:off x="-813853" y="5543847"/>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21" name="Freeform: Shape 109">
                <a:extLst>
                  <a:ext uri="{FF2B5EF4-FFF2-40B4-BE49-F238E27FC236}">
                    <a16:creationId xmlns:a16="http://schemas.microsoft.com/office/drawing/2014/main" id="{BCD0C26C-5AB9-40CF-98CC-8EC45C625288}"/>
                  </a:ext>
                </a:extLst>
              </p:cNvPr>
              <p:cNvSpPr/>
              <p:nvPr/>
            </p:nvSpPr>
            <p:spPr>
              <a:xfrm>
                <a:off x="-813853" y="5584721"/>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22" name="Freeform: Shape 110">
                <a:extLst>
                  <a:ext uri="{FF2B5EF4-FFF2-40B4-BE49-F238E27FC236}">
                    <a16:creationId xmlns:a16="http://schemas.microsoft.com/office/drawing/2014/main" id="{D4D78558-3D42-4D33-9BE7-AC5E656E230B}"/>
                  </a:ext>
                </a:extLst>
              </p:cNvPr>
              <p:cNvSpPr/>
              <p:nvPr/>
            </p:nvSpPr>
            <p:spPr>
              <a:xfrm>
                <a:off x="-813853" y="5625917"/>
                <a:ext cx="151267" cy="9655"/>
              </a:xfrm>
              <a:custGeom>
                <a:avLst/>
                <a:gdLst>
                  <a:gd name="connsiteX0" fmla="*/ 4828 w 151266"/>
                  <a:gd name="connsiteY0" fmla="*/ 4828 h 9655"/>
                  <a:gd name="connsiteX1" fmla="*/ 148692 w 151266"/>
                  <a:gd name="connsiteY1" fmla="*/ 4828 h 9655"/>
                </a:gdLst>
                <a:ahLst/>
                <a:cxnLst>
                  <a:cxn ang="0">
                    <a:pos x="connsiteX0" y="connsiteY0"/>
                  </a:cxn>
                  <a:cxn ang="0">
                    <a:pos x="connsiteX1" y="connsiteY1"/>
                  </a:cxn>
                </a:cxnLst>
                <a:rect l="l" t="t" r="r" b="b"/>
                <a:pathLst>
                  <a:path w="151266" h="9655">
                    <a:moveTo>
                      <a:pt x="4828" y="4828"/>
                    </a:moveTo>
                    <a:lnTo>
                      <a:pt x="148692" y="4828"/>
                    </a:lnTo>
                  </a:path>
                </a:pathLst>
              </a:custGeom>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23" name="Freeform: Shape 111">
                <a:extLst>
                  <a:ext uri="{FF2B5EF4-FFF2-40B4-BE49-F238E27FC236}">
                    <a16:creationId xmlns:a16="http://schemas.microsoft.com/office/drawing/2014/main" id="{FF1D6959-92DE-4857-803D-5C790E1BB5B0}"/>
                  </a:ext>
                </a:extLst>
              </p:cNvPr>
              <p:cNvSpPr/>
              <p:nvPr/>
            </p:nvSpPr>
            <p:spPr>
              <a:xfrm>
                <a:off x="-813853" y="5666791"/>
                <a:ext cx="57932" cy="9655"/>
              </a:xfrm>
              <a:custGeom>
                <a:avLst/>
                <a:gdLst>
                  <a:gd name="connsiteX0" fmla="*/ 4828 w 57932"/>
                  <a:gd name="connsiteY0" fmla="*/ 4828 h 9655"/>
                  <a:gd name="connsiteX1" fmla="*/ 55357 w 57932"/>
                  <a:gd name="connsiteY1" fmla="*/ 4828 h 9655"/>
                </a:gdLst>
                <a:ahLst/>
                <a:cxnLst>
                  <a:cxn ang="0">
                    <a:pos x="connsiteX0" y="connsiteY0"/>
                  </a:cxn>
                  <a:cxn ang="0">
                    <a:pos x="connsiteX1" y="connsiteY1"/>
                  </a:cxn>
                </a:cxnLst>
                <a:rect l="l" t="t" r="r" b="b"/>
                <a:pathLst>
                  <a:path w="57932" h="9655">
                    <a:moveTo>
                      <a:pt x="4828" y="4828"/>
                    </a:moveTo>
                    <a:lnTo>
                      <a:pt x="55357" y="4828"/>
                    </a:lnTo>
                  </a:path>
                </a:pathLst>
              </a:custGeom>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24" name="Freeform: Shape 112">
                <a:extLst>
                  <a:ext uri="{FF2B5EF4-FFF2-40B4-BE49-F238E27FC236}">
                    <a16:creationId xmlns:a16="http://schemas.microsoft.com/office/drawing/2014/main" id="{48C16679-7228-46BC-933E-1DE038E58A3C}"/>
                  </a:ext>
                </a:extLst>
              </p:cNvPr>
              <p:cNvSpPr/>
              <p:nvPr/>
            </p:nvSpPr>
            <p:spPr>
              <a:xfrm>
                <a:off x="-813853" y="5502972"/>
                <a:ext cx="90116" cy="9655"/>
              </a:xfrm>
              <a:custGeom>
                <a:avLst/>
                <a:gdLst>
                  <a:gd name="connsiteX0" fmla="*/ 4828 w 90116"/>
                  <a:gd name="connsiteY0" fmla="*/ 4828 h 9655"/>
                  <a:gd name="connsiteX1" fmla="*/ 88185 w 90116"/>
                  <a:gd name="connsiteY1" fmla="*/ 4828 h 9655"/>
                </a:gdLst>
                <a:ahLst/>
                <a:cxnLst>
                  <a:cxn ang="0">
                    <a:pos x="connsiteX0" y="connsiteY0"/>
                  </a:cxn>
                  <a:cxn ang="0">
                    <a:pos x="connsiteX1" y="connsiteY1"/>
                  </a:cxn>
                </a:cxnLst>
                <a:rect l="l" t="t" r="r" b="b"/>
                <a:pathLst>
                  <a:path w="90116" h="9655">
                    <a:moveTo>
                      <a:pt x="4828" y="4828"/>
                    </a:moveTo>
                    <a:lnTo>
                      <a:pt x="88185" y="4828"/>
                    </a:lnTo>
                  </a:path>
                </a:pathLst>
              </a:custGeom>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25" name="Freeform: Shape 113">
                <a:extLst>
                  <a:ext uri="{FF2B5EF4-FFF2-40B4-BE49-F238E27FC236}">
                    <a16:creationId xmlns:a16="http://schemas.microsoft.com/office/drawing/2014/main" id="{135F19A4-3481-42D4-AFD2-9F6A6F8CF68C}"/>
                  </a:ext>
                </a:extLst>
              </p:cNvPr>
              <p:cNvSpPr/>
              <p:nvPr/>
            </p:nvSpPr>
            <p:spPr>
              <a:xfrm>
                <a:off x="-1104039" y="52929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26" name="Freeform: Shape 114">
                <a:extLst>
                  <a:ext uri="{FF2B5EF4-FFF2-40B4-BE49-F238E27FC236}">
                    <a16:creationId xmlns:a16="http://schemas.microsoft.com/office/drawing/2014/main" id="{27EC58E4-800F-4195-9412-2EA66366598D}"/>
                  </a:ext>
                </a:extLst>
              </p:cNvPr>
              <p:cNvSpPr/>
              <p:nvPr/>
            </p:nvSpPr>
            <p:spPr>
              <a:xfrm>
                <a:off x="-1007865" y="5290781"/>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27" name="Freeform: Shape 115">
                <a:extLst>
                  <a:ext uri="{FF2B5EF4-FFF2-40B4-BE49-F238E27FC236}">
                    <a16:creationId xmlns:a16="http://schemas.microsoft.com/office/drawing/2014/main" id="{320BF451-348F-48B7-B8E5-62968582B59D}"/>
                  </a:ext>
                </a:extLst>
              </p:cNvPr>
              <p:cNvSpPr/>
              <p:nvPr/>
            </p:nvSpPr>
            <p:spPr>
              <a:xfrm>
                <a:off x="-112720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28" name="Freeform: Shape 116">
                <a:extLst>
                  <a:ext uri="{FF2B5EF4-FFF2-40B4-BE49-F238E27FC236}">
                    <a16:creationId xmlns:a16="http://schemas.microsoft.com/office/drawing/2014/main" id="{07529E62-37BE-43B7-A618-16EF3CD69852}"/>
                  </a:ext>
                </a:extLst>
              </p:cNvPr>
              <p:cNvSpPr/>
              <p:nvPr/>
            </p:nvSpPr>
            <p:spPr>
              <a:xfrm>
                <a:off x="-106854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29" name="Freeform: Shape 117">
                <a:extLst>
                  <a:ext uri="{FF2B5EF4-FFF2-40B4-BE49-F238E27FC236}">
                    <a16:creationId xmlns:a16="http://schemas.microsoft.com/office/drawing/2014/main" id="{9B1FC3B0-12D6-404D-AE29-AEE182C246AD}"/>
                  </a:ext>
                </a:extLst>
              </p:cNvPr>
              <p:cNvSpPr/>
              <p:nvPr/>
            </p:nvSpPr>
            <p:spPr>
              <a:xfrm>
                <a:off x="-1147191" y="54215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30" name="Freeform: Shape 118">
                <a:extLst>
                  <a:ext uri="{FF2B5EF4-FFF2-40B4-BE49-F238E27FC236}">
                    <a16:creationId xmlns:a16="http://schemas.microsoft.com/office/drawing/2014/main" id="{FD99A006-9A45-4862-B977-F07DD4A85029}"/>
                  </a:ext>
                </a:extLst>
              </p:cNvPr>
              <p:cNvSpPr/>
              <p:nvPr/>
            </p:nvSpPr>
            <p:spPr>
              <a:xfrm>
                <a:off x="-1094731" y="53952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31" name="Freeform: Shape 119">
                <a:extLst>
                  <a:ext uri="{FF2B5EF4-FFF2-40B4-BE49-F238E27FC236}">
                    <a16:creationId xmlns:a16="http://schemas.microsoft.com/office/drawing/2014/main" id="{42E27590-B016-4C49-B61C-7DA241B29325}"/>
                  </a:ext>
                </a:extLst>
              </p:cNvPr>
              <p:cNvSpPr/>
              <p:nvPr/>
            </p:nvSpPr>
            <p:spPr>
              <a:xfrm>
                <a:off x="-1051542" y="526964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sp>
            <p:nvSpPr>
              <p:cNvPr id="32" name="Freeform: Shape 120">
                <a:extLst>
                  <a:ext uri="{FF2B5EF4-FFF2-40B4-BE49-F238E27FC236}">
                    <a16:creationId xmlns:a16="http://schemas.microsoft.com/office/drawing/2014/main" id="{7BE65B87-1F6E-4DFF-86D1-CD6147F3727A}"/>
                  </a:ext>
                </a:extLst>
              </p:cNvPr>
              <p:cNvSpPr/>
              <p:nvPr/>
            </p:nvSpPr>
            <p:spPr>
              <a:xfrm>
                <a:off x="-1171016" y="524011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609551">
                  <a:defRPr/>
                </a:pPr>
                <a:endParaRPr lang="en-US" sz="1333" dirty="0">
                  <a:solidFill>
                    <a:srgbClr val="FFFFFF"/>
                  </a:solidFill>
                  <a:latin typeface="Amazon Ember"/>
                </a:endParaRPr>
              </a:p>
            </p:txBody>
          </p:sp>
        </p:grpSp>
      </p:grpSp>
      <p:sp>
        <p:nvSpPr>
          <p:cNvPr id="33" name="TextBox 32">
            <a:extLst>
              <a:ext uri="{FF2B5EF4-FFF2-40B4-BE49-F238E27FC236}">
                <a16:creationId xmlns:a16="http://schemas.microsoft.com/office/drawing/2014/main" id="{9FC74D9C-9D17-4516-8589-83AA7F33E7DD}"/>
              </a:ext>
            </a:extLst>
          </p:cNvPr>
          <p:cNvSpPr txBox="1"/>
          <p:nvPr/>
        </p:nvSpPr>
        <p:spPr>
          <a:xfrm>
            <a:off x="5076351" y="4214974"/>
            <a:ext cx="1076064" cy="323165"/>
          </a:xfrm>
          <a:prstGeom prst="rect">
            <a:avLst/>
          </a:prstGeom>
          <a:noFill/>
        </p:spPr>
        <p:txBody>
          <a:bodyPr wrap="none" rtlCol="0">
            <a:spAutoFit/>
          </a:bodyPr>
          <a:lstStyle/>
          <a:p>
            <a:pPr algn="ctr" defTabSz="609551">
              <a:defRPr/>
            </a:pPr>
            <a:r>
              <a:rPr lang="en-US" sz="1500" dirty="0">
                <a:solidFill>
                  <a:srgbClr val="FFFFFF"/>
                </a:solidFill>
                <a:latin typeface="Amazon Ember"/>
              </a:rPr>
              <a:t>SnapMirror</a:t>
            </a:r>
          </a:p>
        </p:txBody>
      </p:sp>
      <p:pic>
        <p:nvPicPr>
          <p:cNvPr id="34" name="Picture 33">
            <a:extLst>
              <a:ext uri="{FF2B5EF4-FFF2-40B4-BE49-F238E27FC236}">
                <a16:creationId xmlns:a16="http://schemas.microsoft.com/office/drawing/2014/main" id="{04DD2EC3-5D4E-4E10-B10A-BC6FD927280F}"/>
              </a:ext>
            </a:extLst>
          </p:cNvPr>
          <p:cNvPicPr>
            <a:picLocks noChangeAspect="1"/>
          </p:cNvPicPr>
          <p:nvPr/>
        </p:nvPicPr>
        <p:blipFill>
          <a:blip r:embed="rId2"/>
          <a:stretch>
            <a:fillRect/>
          </a:stretch>
        </p:blipFill>
        <p:spPr>
          <a:xfrm>
            <a:off x="5372643" y="3741991"/>
            <a:ext cx="477794" cy="477794"/>
          </a:xfrm>
          <a:prstGeom prst="rect">
            <a:avLst/>
          </a:prstGeom>
        </p:spPr>
      </p:pic>
      <p:sp>
        <p:nvSpPr>
          <p:cNvPr id="35" name="Freeform: Shape 72">
            <a:extLst>
              <a:ext uri="{FF2B5EF4-FFF2-40B4-BE49-F238E27FC236}">
                <a16:creationId xmlns:a16="http://schemas.microsoft.com/office/drawing/2014/main" id="{48AFAD9F-AD9B-4D19-9A61-45A1F1D4DF60}"/>
              </a:ext>
            </a:extLst>
          </p:cNvPr>
          <p:cNvSpPr/>
          <p:nvPr/>
        </p:nvSpPr>
        <p:spPr>
          <a:xfrm>
            <a:off x="1808945" y="1954515"/>
            <a:ext cx="429566" cy="429566"/>
          </a:xfrm>
          <a:custGeom>
            <a:avLst/>
            <a:gdLst>
              <a:gd name="connsiteX0" fmla="*/ 0 w 371658"/>
              <a:gd name="connsiteY0" fmla="*/ 0 h 371658"/>
              <a:gd name="connsiteX1" fmla="*/ 371658 w 371658"/>
              <a:gd name="connsiteY1" fmla="*/ 0 h 371658"/>
              <a:gd name="connsiteX2" fmla="*/ 371658 w 371658"/>
              <a:gd name="connsiteY2" fmla="*/ 371658 h 371658"/>
              <a:gd name="connsiteX3" fmla="*/ 0 w 371658"/>
              <a:gd name="connsiteY3" fmla="*/ 371658 h 371658"/>
            </a:gdLst>
            <a:ahLst/>
            <a:cxnLst>
              <a:cxn ang="0">
                <a:pos x="connsiteX0" y="connsiteY0"/>
              </a:cxn>
              <a:cxn ang="0">
                <a:pos x="connsiteX1" y="connsiteY1"/>
              </a:cxn>
              <a:cxn ang="0">
                <a:pos x="connsiteX2" y="connsiteY2"/>
              </a:cxn>
              <a:cxn ang="0">
                <a:pos x="connsiteX3" y="connsiteY3"/>
              </a:cxn>
            </a:cxnLst>
            <a:rect l="l" t="t" r="r" b="b"/>
            <a:pathLst>
              <a:path w="371658" h="371658">
                <a:moveTo>
                  <a:pt x="0" y="0"/>
                </a:moveTo>
                <a:lnTo>
                  <a:pt x="371658" y="0"/>
                </a:lnTo>
                <a:lnTo>
                  <a:pt x="371658" y="371658"/>
                </a:lnTo>
                <a:lnTo>
                  <a:pt x="0" y="371658"/>
                </a:lnTo>
                <a:close/>
              </a:path>
            </a:pathLst>
          </a:custGeom>
          <a:solidFill>
            <a:srgbClr val="FFFFFF">
              <a:lumMod val="65000"/>
            </a:srgbClr>
          </a:solid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grpSp>
        <p:nvGrpSpPr>
          <p:cNvPr id="36" name="Graphic 99">
            <a:extLst>
              <a:ext uri="{FF2B5EF4-FFF2-40B4-BE49-F238E27FC236}">
                <a16:creationId xmlns:a16="http://schemas.microsoft.com/office/drawing/2014/main" id="{4A3E43EE-05DC-4622-ABA0-35D90BD0DBA1}"/>
              </a:ext>
            </a:extLst>
          </p:cNvPr>
          <p:cNvGrpSpPr/>
          <p:nvPr/>
        </p:nvGrpSpPr>
        <p:grpSpPr>
          <a:xfrm>
            <a:off x="1932507" y="2026650"/>
            <a:ext cx="196374" cy="306833"/>
            <a:chOff x="-854364" y="406184"/>
            <a:chExt cx="169901" cy="265470"/>
          </a:xfrm>
          <a:solidFill>
            <a:srgbClr val="002D43"/>
          </a:solidFill>
        </p:grpSpPr>
        <p:sp>
          <p:nvSpPr>
            <p:cNvPr id="37" name="Freeform: Shape 73">
              <a:extLst>
                <a:ext uri="{FF2B5EF4-FFF2-40B4-BE49-F238E27FC236}">
                  <a16:creationId xmlns:a16="http://schemas.microsoft.com/office/drawing/2014/main" id="{5014ED23-63D7-4212-8BCA-08D83132721C}"/>
                </a:ext>
              </a:extLst>
            </p:cNvPr>
            <p:cNvSpPr/>
            <p:nvPr/>
          </p:nvSpPr>
          <p:spPr>
            <a:xfrm>
              <a:off x="-854364" y="406184"/>
              <a:ext cx="169901" cy="265470"/>
            </a:xfrm>
            <a:custGeom>
              <a:avLst/>
              <a:gdLst>
                <a:gd name="connsiteX0" fmla="*/ 171175 w 169900"/>
                <a:gd name="connsiteY0" fmla="*/ 87605 h 265470"/>
                <a:gd name="connsiteX1" fmla="*/ 132310 w 169900"/>
                <a:gd name="connsiteY1" fmla="*/ 87605 h 265470"/>
                <a:gd name="connsiteX2" fmla="*/ 132310 w 169900"/>
                <a:gd name="connsiteY2" fmla="*/ 5309 h 265470"/>
                <a:gd name="connsiteX3" fmla="*/ 127001 w 169900"/>
                <a:gd name="connsiteY3" fmla="*/ 0 h 265470"/>
                <a:gd name="connsiteX4" fmla="*/ 49484 w 169900"/>
                <a:gd name="connsiteY4" fmla="*/ 0 h 265470"/>
                <a:gd name="connsiteX5" fmla="*/ 44174 w 169900"/>
                <a:gd name="connsiteY5" fmla="*/ 5309 h 265470"/>
                <a:gd name="connsiteX6" fmla="*/ 44174 w 169900"/>
                <a:gd name="connsiteY6" fmla="*/ 87605 h 265470"/>
                <a:gd name="connsiteX7" fmla="*/ 5309 w 169900"/>
                <a:gd name="connsiteY7" fmla="*/ 87605 h 265470"/>
                <a:gd name="connsiteX8" fmla="*/ 0 w 169900"/>
                <a:gd name="connsiteY8" fmla="*/ 92915 h 265470"/>
                <a:gd name="connsiteX9" fmla="*/ 0 w 169900"/>
                <a:gd name="connsiteY9" fmla="*/ 260161 h 265470"/>
                <a:gd name="connsiteX10" fmla="*/ 5309 w 169900"/>
                <a:gd name="connsiteY10" fmla="*/ 265470 h 265470"/>
                <a:gd name="connsiteX11" fmla="*/ 171175 w 169900"/>
                <a:gd name="connsiteY11" fmla="*/ 265470 h 265470"/>
                <a:gd name="connsiteX12" fmla="*/ 176484 w 169900"/>
                <a:gd name="connsiteY12" fmla="*/ 260161 h 265470"/>
                <a:gd name="connsiteX13" fmla="*/ 176484 w 169900"/>
                <a:gd name="connsiteY13" fmla="*/ 92915 h 265470"/>
                <a:gd name="connsiteX14" fmla="*/ 171175 w 169900"/>
                <a:gd name="connsiteY14" fmla="*/ 87605 h 265470"/>
                <a:gd name="connsiteX15" fmla="*/ 165866 w 169900"/>
                <a:gd name="connsiteY15" fmla="*/ 254851 h 265470"/>
                <a:gd name="connsiteX16" fmla="*/ 10619 w 169900"/>
                <a:gd name="connsiteY16" fmla="*/ 254851 h 265470"/>
                <a:gd name="connsiteX17" fmla="*/ 10619 w 169900"/>
                <a:gd name="connsiteY17" fmla="*/ 98224 h 265470"/>
                <a:gd name="connsiteX18" fmla="*/ 49484 w 169900"/>
                <a:gd name="connsiteY18" fmla="*/ 98224 h 265470"/>
                <a:gd name="connsiteX19" fmla="*/ 54793 w 169900"/>
                <a:gd name="connsiteY19" fmla="*/ 92915 h 265470"/>
                <a:gd name="connsiteX20" fmla="*/ 54793 w 169900"/>
                <a:gd name="connsiteY20" fmla="*/ 10619 h 265470"/>
                <a:gd name="connsiteX21" fmla="*/ 121691 w 169900"/>
                <a:gd name="connsiteY21" fmla="*/ 10619 h 265470"/>
                <a:gd name="connsiteX22" fmla="*/ 121691 w 169900"/>
                <a:gd name="connsiteY22" fmla="*/ 92915 h 265470"/>
                <a:gd name="connsiteX23" fmla="*/ 127001 w 169900"/>
                <a:gd name="connsiteY23" fmla="*/ 98224 h 265470"/>
                <a:gd name="connsiteX24" fmla="*/ 165866 w 169900"/>
                <a:gd name="connsiteY24" fmla="*/ 98224 h 26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00" h="265470">
                  <a:moveTo>
                    <a:pt x="171175" y="87605"/>
                  </a:moveTo>
                  <a:lnTo>
                    <a:pt x="132310" y="87605"/>
                  </a:lnTo>
                  <a:lnTo>
                    <a:pt x="132310" y="5309"/>
                  </a:lnTo>
                  <a:cubicBezTo>
                    <a:pt x="132310" y="2377"/>
                    <a:pt x="129933" y="0"/>
                    <a:pt x="127001" y="0"/>
                  </a:cubicBezTo>
                  <a:lnTo>
                    <a:pt x="49484" y="0"/>
                  </a:lnTo>
                  <a:cubicBezTo>
                    <a:pt x="46551" y="0"/>
                    <a:pt x="44174" y="2377"/>
                    <a:pt x="44174" y="5309"/>
                  </a:cubicBezTo>
                  <a:lnTo>
                    <a:pt x="44174" y="87605"/>
                  </a:lnTo>
                  <a:lnTo>
                    <a:pt x="5309" y="87605"/>
                  </a:lnTo>
                  <a:cubicBezTo>
                    <a:pt x="2377" y="87605"/>
                    <a:pt x="0" y="89982"/>
                    <a:pt x="0" y="92915"/>
                  </a:cubicBezTo>
                  <a:lnTo>
                    <a:pt x="0" y="260161"/>
                  </a:lnTo>
                  <a:cubicBezTo>
                    <a:pt x="0" y="263093"/>
                    <a:pt x="2377" y="265470"/>
                    <a:pt x="5309" y="265470"/>
                  </a:cubicBezTo>
                  <a:lnTo>
                    <a:pt x="171175" y="265470"/>
                  </a:lnTo>
                  <a:cubicBezTo>
                    <a:pt x="174107" y="265470"/>
                    <a:pt x="176484" y="263093"/>
                    <a:pt x="176484" y="260161"/>
                  </a:cubicBezTo>
                  <a:lnTo>
                    <a:pt x="176484" y="92915"/>
                  </a:lnTo>
                  <a:cubicBezTo>
                    <a:pt x="176484" y="89982"/>
                    <a:pt x="174107" y="87605"/>
                    <a:pt x="171175" y="87605"/>
                  </a:cubicBezTo>
                  <a:close/>
                  <a:moveTo>
                    <a:pt x="165866" y="254851"/>
                  </a:moveTo>
                  <a:lnTo>
                    <a:pt x="10619" y="254851"/>
                  </a:lnTo>
                  <a:lnTo>
                    <a:pt x="10619" y="98224"/>
                  </a:lnTo>
                  <a:lnTo>
                    <a:pt x="49484" y="98224"/>
                  </a:lnTo>
                  <a:cubicBezTo>
                    <a:pt x="52416" y="98224"/>
                    <a:pt x="54793" y="95847"/>
                    <a:pt x="54793" y="92915"/>
                  </a:cubicBezTo>
                  <a:lnTo>
                    <a:pt x="54793" y="10619"/>
                  </a:lnTo>
                  <a:lnTo>
                    <a:pt x="121691" y="10619"/>
                  </a:lnTo>
                  <a:lnTo>
                    <a:pt x="121691" y="92915"/>
                  </a:lnTo>
                  <a:cubicBezTo>
                    <a:pt x="121691" y="95847"/>
                    <a:pt x="124069" y="98224"/>
                    <a:pt x="127001" y="98224"/>
                  </a:cubicBezTo>
                  <a:lnTo>
                    <a:pt x="165866" y="98224"/>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sp>
          <p:nvSpPr>
            <p:cNvPr id="38" name="Freeform: Shape 74">
              <a:extLst>
                <a:ext uri="{FF2B5EF4-FFF2-40B4-BE49-F238E27FC236}">
                  <a16:creationId xmlns:a16="http://schemas.microsoft.com/office/drawing/2014/main" id="{2F407F50-3D2C-469B-858F-528B5A20EF3C}"/>
                </a:ext>
              </a:extLst>
            </p:cNvPr>
            <p:cNvSpPr/>
            <p:nvPr/>
          </p:nvSpPr>
          <p:spPr>
            <a:xfrm>
              <a:off x="-820490"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sp>
          <p:nvSpPr>
            <p:cNvPr id="39" name="Freeform: Shape 75">
              <a:extLst>
                <a:ext uri="{FF2B5EF4-FFF2-40B4-BE49-F238E27FC236}">
                  <a16:creationId xmlns:a16="http://schemas.microsoft.com/office/drawing/2014/main" id="{2DC096FC-006B-4F2A-AAA7-796E23C27C42}"/>
                </a:ext>
              </a:extLst>
            </p:cNvPr>
            <p:cNvSpPr/>
            <p:nvPr/>
          </p:nvSpPr>
          <p:spPr>
            <a:xfrm>
              <a:off x="-820490"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sp>
          <p:nvSpPr>
            <p:cNvPr id="40" name="Freeform: Shape 76">
              <a:extLst>
                <a:ext uri="{FF2B5EF4-FFF2-40B4-BE49-F238E27FC236}">
                  <a16:creationId xmlns:a16="http://schemas.microsoft.com/office/drawing/2014/main" id="{683EF14B-6E12-496F-A280-455303628D83}"/>
                </a:ext>
              </a:extLst>
            </p:cNvPr>
            <p:cNvSpPr/>
            <p:nvPr/>
          </p:nvSpPr>
          <p:spPr>
            <a:xfrm>
              <a:off x="-820490"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sp>
          <p:nvSpPr>
            <p:cNvPr id="41" name="Freeform: Shape 77">
              <a:extLst>
                <a:ext uri="{FF2B5EF4-FFF2-40B4-BE49-F238E27FC236}">
                  <a16:creationId xmlns:a16="http://schemas.microsoft.com/office/drawing/2014/main" id="{F63D984F-7F4A-4233-88AA-C902398CA6D4}"/>
                </a:ext>
              </a:extLst>
            </p:cNvPr>
            <p:cNvSpPr/>
            <p:nvPr/>
          </p:nvSpPr>
          <p:spPr>
            <a:xfrm>
              <a:off x="-770688"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sp>
          <p:nvSpPr>
            <p:cNvPr id="42" name="Freeform: Shape 78">
              <a:extLst>
                <a:ext uri="{FF2B5EF4-FFF2-40B4-BE49-F238E27FC236}">
                  <a16:creationId xmlns:a16="http://schemas.microsoft.com/office/drawing/2014/main" id="{068BA245-936A-41EF-8268-F2FEE6A2C333}"/>
                </a:ext>
              </a:extLst>
            </p:cNvPr>
            <p:cNvSpPr/>
            <p:nvPr/>
          </p:nvSpPr>
          <p:spPr>
            <a:xfrm>
              <a:off x="-770688"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sp>
          <p:nvSpPr>
            <p:cNvPr id="43" name="Freeform: Shape 79">
              <a:extLst>
                <a:ext uri="{FF2B5EF4-FFF2-40B4-BE49-F238E27FC236}">
                  <a16:creationId xmlns:a16="http://schemas.microsoft.com/office/drawing/2014/main" id="{6DBDBCBF-5195-4543-965E-F1545A4BEF99}"/>
                </a:ext>
              </a:extLst>
            </p:cNvPr>
            <p:cNvSpPr/>
            <p:nvPr/>
          </p:nvSpPr>
          <p:spPr>
            <a:xfrm>
              <a:off x="-770688"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sp>
          <p:nvSpPr>
            <p:cNvPr id="44" name="Freeform: Shape 80">
              <a:extLst>
                <a:ext uri="{FF2B5EF4-FFF2-40B4-BE49-F238E27FC236}">
                  <a16:creationId xmlns:a16="http://schemas.microsoft.com/office/drawing/2014/main" id="{DF823E1A-6273-4094-ABA1-C64E5A1235B5}"/>
                </a:ext>
              </a:extLst>
            </p:cNvPr>
            <p:cNvSpPr/>
            <p:nvPr/>
          </p:nvSpPr>
          <p:spPr>
            <a:xfrm>
              <a:off x="-720886"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sp>
          <p:nvSpPr>
            <p:cNvPr id="45" name="Freeform: Shape 81">
              <a:extLst>
                <a:ext uri="{FF2B5EF4-FFF2-40B4-BE49-F238E27FC236}">
                  <a16:creationId xmlns:a16="http://schemas.microsoft.com/office/drawing/2014/main" id="{57BA33B3-9563-457F-99DC-6B3FF883BE40}"/>
                </a:ext>
              </a:extLst>
            </p:cNvPr>
            <p:cNvSpPr/>
            <p:nvPr/>
          </p:nvSpPr>
          <p:spPr>
            <a:xfrm>
              <a:off x="-720886"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sp>
          <p:nvSpPr>
            <p:cNvPr id="46" name="Freeform: Shape 82">
              <a:extLst>
                <a:ext uri="{FF2B5EF4-FFF2-40B4-BE49-F238E27FC236}">
                  <a16:creationId xmlns:a16="http://schemas.microsoft.com/office/drawing/2014/main" id="{6EED1593-4BF4-44D7-A2A0-A91FDFF4C36D}"/>
                </a:ext>
              </a:extLst>
            </p:cNvPr>
            <p:cNvSpPr/>
            <p:nvPr/>
          </p:nvSpPr>
          <p:spPr>
            <a:xfrm>
              <a:off x="-720886"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sp>
          <p:nvSpPr>
            <p:cNvPr id="47" name="Freeform: Shape 83">
              <a:extLst>
                <a:ext uri="{FF2B5EF4-FFF2-40B4-BE49-F238E27FC236}">
                  <a16:creationId xmlns:a16="http://schemas.microsoft.com/office/drawing/2014/main" id="{59EEC363-DFF3-4EF4-A74B-C7F65D336736}"/>
                </a:ext>
              </a:extLst>
            </p:cNvPr>
            <p:cNvSpPr/>
            <p:nvPr/>
          </p:nvSpPr>
          <p:spPr>
            <a:xfrm>
              <a:off x="-770688" y="441332"/>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sp>
          <p:nvSpPr>
            <p:cNvPr id="48" name="Freeform: Shape 84">
              <a:extLst>
                <a:ext uri="{FF2B5EF4-FFF2-40B4-BE49-F238E27FC236}">
                  <a16:creationId xmlns:a16="http://schemas.microsoft.com/office/drawing/2014/main" id="{F393D969-C7E8-4A63-AD6A-6DBC783EE6F9}"/>
                </a:ext>
              </a:extLst>
            </p:cNvPr>
            <p:cNvSpPr/>
            <p:nvPr/>
          </p:nvSpPr>
          <p:spPr>
            <a:xfrm>
              <a:off x="-770688" y="48561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609551">
                <a:defRPr/>
              </a:pPr>
              <a:endParaRPr lang="en-US" sz="1333" kern="0" dirty="0">
                <a:solidFill>
                  <a:srgbClr val="FFFFFF"/>
                </a:solidFill>
                <a:latin typeface="Amazon Ember"/>
              </a:endParaRPr>
            </a:p>
          </p:txBody>
        </p:sp>
      </p:grpSp>
      <p:grpSp>
        <p:nvGrpSpPr>
          <p:cNvPr id="49" name="Group 48">
            <a:extLst>
              <a:ext uri="{FF2B5EF4-FFF2-40B4-BE49-F238E27FC236}">
                <a16:creationId xmlns:a16="http://schemas.microsoft.com/office/drawing/2014/main" id="{EA659932-95E9-4E33-93C3-18CFE39918B4}"/>
              </a:ext>
            </a:extLst>
          </p:cNvPr>
          <p:cNvGrpSpPr/>
          <p:nvPr/>
        </p:nvGrpSpPr>
        <p:grpSpPr>
          <a:xfrm>
            <a:off x="3958750" y="3311922"/>
            <a:ext cx="3332941" cy="347919"/>
            <a:chOff x="6405394" y="3781538"/>
            <a:chExt cx="1273686" cy="417503"/>
          </a:xfrm>
        </p:grpSpPr>
        <p:grpSp>
          <p:nvGrpSpPr>
            <p:cNvPr id="50" name="Group 49">
              <a:extLst>
                <a:ext uri="{FF2B5EF4-FFF2-40B4-BE49-F238E27FC236}">
                  <a16:creationId xmlns:a16="http://schemas.microsoft.com/office/drawing/2014/main" id="{B16525CF-C19F-444E-AF92-36DBBDF59D7A}"/>
                </a:ext>
              </a:extLst>
            </p:cNvPr>
            <p:cNvGrpSpPr/>
            <p:nvPr/>
          </p:nvGrpSpPr>
          <p:grpSpPr>
            <a:xfrm>
              <a:off x="6405394" y="3781538"/>
              <a:ext cx="1273686" cy="417503"/>
              <a:chOff x="5618794" y="2708972"/>
              <a:chExt cx="2743200" cy="195620"/>
            </a:xfrm>
          </p:grpSpPr>
          <p:cxnSp>
            <p:nvCxnSpPr>
              <p:cNvPr id="52" name="Straight Connector 51">
                <a:extLst>
                  <a:ext uri="{FF2B5EF4-FFF2-40B4-BE49-F238E27FC236}">
                    <a16:creationId xmlns:a16="http://schemas.microsoft.com/office/drawing/2014/main" id="{12C1FCB3-FAFD-48AE-BDD8-D4D40AEC892E}"/>
                  </a:ext>
                </a:extLst>
              </p:cNvPr>
              <p:cNvCxnSpPr>
                <a:cxnSpLocks/>
              </p:cNvCxnSpPr>
              <p:nvPr/>
            </p:nvCxnSpPr>
            <p:spPr>
              <a:xfrm flipH="1">
                <a:off x="5618794" y="2708972"/>
                <a:ext cx="2743200" cy="0"/>
              </a:xfrm>
              <a:prstGeom prst="line">
                <a:avLst/>
              </a:prstGeom>
              <a:ln w="1905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93A94946-2EF0-4790-AA03-1CF245DE09A4}"/>
                  </a:ext>
                </a:extLst>
              </p:cNvPr>
              <p:cNvCxnSpPr>
                <a:cxnSpLocks/>
              </p:cNvCxnSpPr>
              <p:nvPr/>
            </p:nvCxnSpPr>
            <p:spPr>
              <a:xfrm flipH="1">
                <a:off x="5618794" y="2904592"/>
                <a:ext cx="2743200" cy="0"/>
              </a:xfrm>
              <a:prstGeom prst="line">
                <a:avLst/>
              </a:prstGeom>
              <a:ln w="1905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51" name="Straight Connector 50">
              <a:extLst>
                <a:ext uri="{FF2B5EF4-FFF2-40B4-BE49-F238E27FC236}">
                  <a16:creationId xmlns:a16="http://schemas.microsoft.com/office/drawing/2014/main" id="{4582DEF4-E828-4CE0-8ECD-8755AC25C39A}"/>
                </a:ext>
              </a:extLst>
            </p:cNvPr>
            <p:cNvCxnSpPr>
              <a:cxnSpLocks/>
            </p:cNvCxnSpPr>
            <p:nvPr/>
          </p:nvCxnSpPr>
          <p:spPr>
            <a:xfrm flipH="1">
              <a:off x="6405394" y="3990290"/>
              <a:ext cx="1273686" cy="0"/>
            </a:xfrm>
            <a:prstGeom prst="line">
              <a:avLst/>
            </a:prstGeom>
            <a:ln w="1905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4EC9B8E5-2722-4E31-8EED-B44EE2970A3B}"/>
              </a:ext>
            </a:extLst>
          </p:cNvPr>
          <p:cNvGrpSpPr/>
          <p:nvPr/>
        </p:nvGrpSpPr>
        <p:grpSpPr>
          <a:xfrm>
            <a:off x="7433363" y="3032112"/>
            <a:ext cx="2745113" cy="970522"/>
            <a:chOff x="11371891" y="2785163"/>
            <a:chExt cx="3506050" cy="1239546"/>
          </a:xfrm>
        </p:grpSpPr>
        <p:sp>
          <p:nvSpPr>
            <p:cNvPr id="55" name="TextBox 54">
              <a:extLst>
                <a:ext uri="{FF2B5EF4-FFF2-40B4-BE49-F238E27FC236}">
                  <a16:creationId xmlns:a16="http://schemas.microsoft.com/office/drawing/2014/main" id="{2FBDF9BF-D254-461D-80EE-BB3A24620BF9}"/>
                </a:ext>
              </a:extLst>
            </p:cNvPr>
            <p:cNvSpPr txBox="1"/>
            <p:nvPr/>
          </p:nvSpPr>
          <p:spPr>
            <a:xfrm>
              <a:off x="12451158" y="3019475"/>
              <a:ext cx="2426783" cy="773242"/>
            </a:xfrm>
            <a:prstGeom prst="rect">
              <a:avLst/>
            </a:prstGeom>
            <a:noFill/>
            <a:ln>
              <a:noFill/>
            </a:ln>
          </p:spPr>
          <p:txBody>
            <a:bodyPr wrap="square" rtlCol="0" anchor="ctr">
              <a:spAutoFit/>
            </a:bodyPr>
            <a:lstStyle/>
            <a:p>
              <a:pPr algn="ctr" defTabSz="609551">
                <a:defRPr/>
              </a:pPr>
              <a:r>
                <a:rPr lang="en-US" sz="1667" dirty="0">
                  <a:latin typeface="Amazon Ember"/>
                </a:rPr>
                <a:t>Amazon FSx for NetApp ONTAP</a:t>
              </a:r>
            </a:p>
          </p:txBody>
        </p:sp>
        <p:pic>
          <p:nvPicPr>
            <p:cNvPr id="56" name="Graphic 36">
              <a:extLst>
                <a:ext uri="{FF2B5EF4-FFF2-40B4-BE49-F238E27FC236}">
                  <a16:creationId xmlns:a16="http://schemas.microsoft.com/office/drawing/2014/main" id="{4DE75583-198D-411F-9585-A602DC46ADD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2680" t="12680" r="12680" b="12680"/>
            <a:stretch/>
          </p:blipFill>
          <p:spPr>
            <a:xfrm>
              <a:off x="11371891" y="2785163"/>
              <a:ext cx="1239545" cy="1239546"/>
            </a:xfrm>
            <a:prstGeom prst="rect">
              <a:avLst/>
            </a:prstGeom>
            <a:ln>
              <a:noFill/>
            </a:ln>
          </p:spPr>
        </p:pic>
      </p:grpSp>
      <p:pic>
        <p:nvPicPr>
          <p:cNvPr id="57" name="Graphic 51">
            <a:extLst>
              <a:ext uri="{FF2B5EF4-FFF2-40B4-BE49-F238E27FC236}">
                <a16:creationId xmlns:a16="http://schemas.microsoft.com/office/drawing/2014/main" id="{A95C6285-77CF-40B2-8C25-931BC239F8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5200" y="1989642"/>
            <a:ext cx="349779" cy="349779"/>
          </a:xfrm>
          <a:prstGeom prst="rect">
            <a:avLst/>
          </a:prstGeom>
        </p:spPr>
      </p:pic>
      <p:pic>
        <p:nvPicPr>
          <p:cNvPr id="58" name="Picture 57">
            <a:extLst>
              <a:ext uri="{FF2B5EF4-FFF2-40B4-BE49-F238E27FC236}">
                <a16:creationId xmlns:a16="http://schemas.microsoft.com/office/drawing/2014/main" id="{D0FEEC7C-4CD4-4E2B-96AA-F12F0CAAF6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4184" y="3032127"/>
            <a:ext cx="970712" cy="970712"/>
          </a:xfrm>
          <a:prstGeom prst="rect">
            <a:avLst/>
          </a:prstGeom>
        </p:spPr>
      </p:pic>
    </p:spTree>
    <p:extLst>
      <p:ext uri="{BB962C8B-B14F-4D97-AF65-F5344CB8AC3E}">
        <p14:creationId xmlns:p14="http://schemas.microsoft.com/office/powerpoint/2010/main" val="286722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745B-4FD8-4AF1-998E-311B5DC3FE15}"/>
              </a:ext>
            </a:extLst>
          </p:cNvPr>
          <p:cNvSpPr>
            <a:spLocks noGrp="1"/>
          </p:cNvSpPr>
          <p:nvPr>
            <p:ph type="title"/>
          </p:nvPr>
        </p:nvSpPr>
        <p:spPr/>
        <p:txBody>
          <a:bodyPr/>
          <a:lstStyle/>
          <a:p>
            <a:r>
              <a:rPr lang="en-US" dirty="0"/>
              <a:t>Cloud bursting to AWS</a:t>
            </a:r>
          </a:p>
        </p:txBody>
      </p:sp>
      <p:sp>
        <p:nvSpPr>
          <p:cNvPr id="5" name="Rounded Rectangle 4">
            <a:extLst>
              <a:ext uri="{FF2B5EF4-FFF2-40B4-BE49-F238E27FC236}">
                <a16:creationId xmlns:a16="http://schemas.microsoft.com/office/drawing/2014/main" id="{CCCE1664-C634-BE4C-BDD8-D2B3C9F719A3}"/>
              </a:ext>
            </a:extLst>
          </p:cNvPr>
          <p:cNvSpPr/>
          <p:nvPr/>
        </p:nvSpPr>
        <p:spPr>
          <a:xfrm>
            <a:off x="2349532" y="1838365"/>
            <a:ext cx="2378864" cy="996471"/>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Cloud bursting</a:t>
            </a:r>
          </a:p>
        </p:txBody>
      </p:sp>
      <p:sp>
        <p:nvSpPr>
          <p:cNvPr id="33" name="TextBox 32">
            <a:extLst>
              <a:ext uri="{FF2B5EF4-FFF2-40B4-BE49-F238E27FC236}">
                <a16:creationId xmlns:a16="http://schemas.microsoft.com/office/drawing/2014/main" id="{C2ED0EE8-EE65-974A-84BB-DFFEE93B9BF4}"/>
              </a:ext>
            </a:extLst>
          </p:cNvPr>
          <p:cNvSpPr txBox="1"/>
          <p:nvPr/>
        </p:nvSpPr>
        <p:spPr>
          <a:xfrm>
            <a:off x="610063" y="1099701"/>
            <a:ext cx="10807446" cy="779765"/>
          </a:xfrm>
          <a:prstGeom prst="rect">
            <a:avLst/>
          </a:prstGeom>
          <a:noFill/>
        </p:spPr>
        <p:txBody>
          <a:bodyPr wrap="none" lIns="0" tIns="0" rIns="0" bIns="0" rtlCol="0">
            <a:spAutoFit/>
          </a:bodyPr>
          <a:lstStyle/>
          <a:p>
            <a:pPr algn="l"/>
            <a:r>
              <a:rPr lang="en-US" sz="2667" dirty="0">
                <a:solidFill>
                  <a:schemeClr val="accent1"/>
                </a:solidFill>
                <a:latin typeface="Amazon Ember Regular" charset="0"/>
                <a:cs typeface="Amazon Ember Regular" charset="0"/>
              </a:rPr>
              <a:t>Cache data for low-latency access, and burst workloads to cloud faster</a:t>
            </a:r>
            <a:br>
              <a:rPr lang="en-US" sz="2400" b="1" spc="-100" dirty="0">
                <a:solidFill>
                  <a:schemeClr val="accent4"/>
                </a:solidFill>
              </a:rPr>
            </a:br>
            <a:endParaRPr lang="en-US" sz="2400" spc="-100" dirty="0">
              <a:solidFill>
                <a:schemeClr val="accent1"/>
              </a:solidFill>
            </a:endParaRPr>
          </a:p>
        </p:txBody>
      </p:sp>
      <p:grpSp>
        <p:nvGrpSpPr>
          <p:cNvPr id="3" name="Group 2">
            <a:extLst>
              <a:ext uri="{FF2B5EF4-FFF2-40B4-BE49-F238E27FC236}">
                <a16:creationId xmlns:a16="http://schemas.microsoft.com/office/drawing/2014/main" id="{5F2AB222-26A9-C945-B801-5D7E58F7E69E}"/>
              </a:ext>
            </a:extLst>
          </p:cNvPr>
          <p:cNvGrpSpPr/>
          <p:nvPr/>
        </p:nvGrpSpPr>
        <p:grpSpPr>
          <a:xfrm>
            <a:off x="2297078" y="3408300"/>
            <a:ext cx="2303465" cy="2590846"/>
            <a:chOff x="2297078" y="3408300"/>
            <a:chExt cx="2303465" cy="2590846"/>
          </a:xfrm>
        </p:grpSpPr>
        <p:pic>
          <p:nvPicPr>
            <p:cNvPr id="32" name="Graphic 31">
              <a:extLst>
                <a:ext uri="{FF2B5EF4-FFF2-40B4-BE49-F238E27FC236}">
                  <a16:creationId xmlns:a16="http://schemas.microsoft.com/office/drawing/2014/main" id="{F90EFDF3-2A19-8A48-80BA-F6169E7B07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7883" y="3408300"/>
              <a:ext cx="1097280" cy="1097280"/>
            </a:xfrm>
            <a:prstGeom prst="rect">
              <a:avLst/>
            </a:prstGeom>
          </p:spPr>
        </p:pic>
        <p:sp>
          <p:nvSpPr>
            <p:cNvPr id="47" name="Rectangle 46">
              <a:extLst>
                <a:ext uri="{FF2B5EF4-FFF2-40B4-BE49-F238E27FC236}">
                  <a16:creationId xmlns:a16="http://schemas.microsoft.com/office/drawing/2014/main" id="{70EA165E-8148-5A4E-A3FE-84F4CEEEC31F}"/>
                </a:ext>
              </a:extLst>
            </p:cNvPr>
            <p:cNvSpPr/>
            <p:nvPr/>
          </p:nvSpPr>
          <p:spPr>
            <a:xfrm>
              <a:off x="2662304" y="4367080"/>
              <a:ext cx="1573011" cy="276999"/>
            </a:xfrm>
            <a:prstGeom prst="rect">
              <a:avLst/>
            </a:prstGeom>
          </p:spPr>
          <p:txBody>
            <a:bodyPr wrap="square">
              <a:spAutoFit/>
            </a:bodyPr>
            <a:lstStyle/>
            <a:p>
              <a:pPr algn="ctr" defTabSz="457171">
                <a:spcBef>
                  <a:spcPts val="600"/>
                </a:spcBef>
                <a:spcAft>
                  <a:spcPts val="300"/>
                </a:spcAft>
                <a:defRPr/>
              </a:pPr>
              <a:r>
                <a:rPr lang="en-US" sz="1200" dirty="0">
                  <a:solidFill>
                    <a:schemeClr val="accent1"/>
                  </a:solidFill>
                </a:rPr>
                <a:t>NetApp ONTAP</a:t>
              </a:r>
            </a:p>
          </p:txBody>
        </p:sp>
        <p:sp>
          <p:nvSpPr>
            <p:cNvPr id="52" name="Rounded Rectangle 51">
              <a:extLst>
                <a:ext uri="{FF2B5EF4-FFF2-40B4-BE49-F238E27FC236}">
                  <a16:creationId xmlns:a16="http://schemas.microsoft.com/office/drawing/2014/main" id="{57F8A944-7080-C140-86FE-E0FAE5EDE403}"/>
                </a:ext>
              </a:extLst>
            </p:cNvPr>
            <p:cNvSpPr/>
            <p:nvPr/>
          </p:nvSpPr>
          <p:spPr>
            <a:xfrm>
              <a:off x="2297078" y="5473567"/>
              <a:ext cx="2303465" cy="525579"/>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FlexCache</a:t>
              </a:r>
              <a:endParaRPr lang="en-US" sz="1600" dirty="0"/>
            </a:p>
          </p:txBody>
        </p:sp>
      </p:grpSp>
      <p:sp>
        <p:nvSpPr>
          <p:cNvPr id="53" name="Rounded Rectangle 52">
            <a:extLst>
              <a:ext uri="{FF2B5EF4-FFF2-40B4-BE49-F238E27FC236}">
                <a16:creationId xmlns:a16="http://schemas.microsoft.com/office/drawing/2014/main" id="{7BA4D87F-BEBD-2047-9210-8B29FA13A43A}"/>
              </a:ext>
            </a:extLst>
          </p:cNvPr>
          <p:cNvSpPr/>
          <p:nvPr/>
        </p:nvSpPr>
        <p:spPr>
          <a:xfrm>
            <a:off x="7704453" y="1838365"/>
            <a:ext cx="2378864" cy="996471"/>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On-premises caching</a:t>
            </a:r>
          </a:p>
        </p:txBody>
      </p:sp>
      <p:grpSp>
        <p:nvGrpSpPr>
          <p:cNvPr id="4" name="Group 3">
            <a:extLst>
              <a:ext uri="{FF2B5EF4-FFF2-40B4-BE49-F238E27FC236}">
                <a16:creationId xmlns:a16="http://schemas.microsoft.com/office/drawing/2014/main" id="{AACDFE9B-5375-0542-ADF0-C97001F3F751}"/>
              </a:ext>
            </a:extLst>
          </p:cNvPr>
          <p:cNvGrpSpPr/>
          <p:nvPr/>
        </p:nvGrpSpPr>
        <p:grpSpPr>
          <a:xfrm>
            <a:off x="7059932" y="3375107"/>
            <a:ext cx="1880558" cy="2613843"/>
            <a:chOff x="7059932" y="3375107"/>
            <a:chExt cx="1880558" cy="2613843"/>
          </a:xfrm>
        </p:grpSpPr>
        <p:pic>
          <p:nvPicPr>
            <p:cNvPr id="49" name="Graphic 48">
              <a:extLst>
                <a:ext uri="{FF2B5EF4-FFF2-40B4-BE49-F238E27FC236}">
                  <a16:creationId xmlns:a16="http://schemas.microsoft.com/office/drawing/2014/main" id="{4989964E-0B6C-B547-A0DA-55198E63DA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6002" y="3375107"/>
              <a:ext cx="1097280" cy="1097280"/>
            </a:xfrm>
            <a:prstGeom prst="rect">
              <a:avLst/>
            </a:prstGeom>
          </p:spPr>
        </p:pic>
        <p:sp>
          <p:nvSpPr>
            <p:cNvPr id="50" name="Rectangle 49">
              <a:extLst>
                <a:ext uri="{FF2B5EF4-FFF2-40B4-BE49-F238E27FC236}">
                  <a16:creationId xmlns:a16="http://schemas.microsoft.com/office/drawing/2014/main" id="{F475E3B3-7BDA-0C40-800D-98611A16114F}"/>
                </a:ext>
              </a:extLst>
            </p:cNvPr>
            <p:cNvSpPr/>
            <p:nvPr/>
          </p:nvSpPr>
          <p:spPr>
            <a:xfrm>
              <a:off x="7251973" y="4351399"/>
              <a:ext cx="1573011" cy="276999"/>
            </a:xfrm>
            <a:prstGeom prst="rect">
              <a:avLst/>
            </a:prstGeom>
          </p:spPr>
          <p:txBody>
            <a:bodyPr wrap="square">
              <a:spAutoFit/>
            </a:bodyPr>
            <a:lstStyle/>
            <a:p>
              <a:pPr algn="ctr" defTabSz="457171">
                <a:spcBef>
                  <a:spcPts val="600"/>
                </a:spcBef>
                <a:spcAft>
                  <a:spcPts val="300"/>
                </a:spcAft>
                <a:defRPr/>
              </a:pPr>
              <a:r>
                <a:rPr lang="en-US" sz="1200" dirty="0">
                  <a:solidFill>
                    <a:schemeClr val="accent1"/>
                  </a:solidFill>
                </a:rPr>
                <a:t>NetApp ONTAP</a:t>
              </a:r>
            </a:p>
          </p:txBody>
        </p:sp>
        <p:sp>
          <p:nvSpPr>
            <p:cNvPr id="55" name="Rounded Rectangle 54">
              <a:extLst>
                <a:ext uri="{FF2B5EF4-FFF2-40B4-BE49-F238E27FC236}">
                  <a16:creationId xmlns:a16="http://schemas.microsoft.com/office/drawing/2014/main" id="{EFAEBF81-7F6C-F442-9AF6-040A24406875}"/>
                </a:ext>
              </a:extLst>
            </p:cNvPr>
            <p:cNvSpPr/>
            <p:nvPr/>
          </p:nvSpPr>
          <p:spPr>
            <a:xfrm>
              <a:off x="7059932" y="5455281"/>
              <a:ext cx="1880558" cy="533669"/>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FlexCache</a:t>
              </a:r>
              <a:r>
                <a:rPr lang="en-US" sz="1600" dirty="0"/>
                <a:t> or</a:t>
              </a:r>
              <a:br>
                <a:rPr lang="en-US" sz="1600" dirty="0"/>
              </a:br>
              <a:r>
                <a:rPr lang="en-US" sz="1600" dirty="0"/>
                <a:t>Global File Cache</a:t>
              </a:r>
            </a:p>
          </p:txBody>
        </p:sp>
      </p:grpSp>
      <p:grpSp>
        <p:nvGrpSpPr>
          <p:cNvPr id="6" name="Group 5">
            <a:extLst>
              <a:ext uri="{FF2B5EF4-FFF2-40B4-BE49-F238E27FC236}">
                <a16:creationId xmlns:a16="http://schemas.microsoft.com/office/drawing/2014/main" id="{37F3AC0A-6A61-6D48-9968-0D008964B7C9}"/>
              </a:ext>
            </a:extLst>
          </p:cNvPr>
          <p:cNvGrpSpPr/>
          <p:nvPr/>
        </p:nvGrpSpPr>
        <p:grpSpPr>
          <a:xfrm>
            <a:off x="8940490" y="3436999"/>
            <a:ext cx="1880558" cy="2556087"/>
            <a:chOff x="8940490" y="3436999"/>
            <a:chExt cx="1880558" cy="2556087"/>
          </a:xfrm>
        </p:grpSpPr>
        <p:sp>
          <p:nvSpPr>
            <p:cNvPr id="48" name="Rectangle 47">
              <a:extLst>
                <a:ext uri="{FF2B5EF4-FFF2-40B4-BE49-F238E27FC236}">
                  <a16:creationId xmlns:a16="http://schemas.microsoft.com/office/drawing/2014/main" id="{869149CC-EC96-434B-8640-7653503420A7}"/>
                </a:ext>
              </a:extLst>
            </p:cNvPr>
            <p:cNvSpPr/>
            <p:nvPr/>
          </p:nvSpPr>
          <p:spPr>
            <a:xfrm>
              <a:off x="8940490" y="4343309"/>
              <a:ext cx="1880558" cy="276999"/>
            </a:xfrm>
            <a:prstGeom prst="rect">
              <a:avLst/>
            </a:prstGeom>
          </p:spPr>
          <p:txBody>
            <a:bodyPr wrap="square">
              <a:spAutoFit/>
            </a:bodyPr>
            <a:lstStyle/>
            <a:p>
              <a:pPr algn="ctr" defTabSz="457171">
                <a:spcBef>
                  <a:spcPts val="600"/>
                </a:spcBef>
                <a:spcAft>
                  <a:spcPts val="300"/>
                </a:spcAft>
                <a:defRPr/>
              </a:pPr>
              <a:r>
                <a:rPr lang="en-US" sz="1200" dirty="0">
                  <a:solidFill>
                    <a:schemeClr val="accent2"/>
                  </a:solidFill>
                </a:rPr>
                <a:t>Windows File Server</a:t>
              </a:r>
            </a:p>
          </p:txBody>
        </p:sp>
        <p:sp>
          <p:nvSpPr>
            <p:cNvPr id="56" name="Rounded Rectangle 55">
              <a:extLst>
                <a:ext uri="{FF2B5EF4-FFF2-40B4-BE49-F238E27FC236}">
                  <a16:creationId xmlns:a16="http://schemas.microsoft.com/office/drawing/2014/main" id="{2CE32F5F-373B-2740-AB2F-1752318148EF}"/>
                </a:ext>
              </a:extLst>
            </p:cNvPr>
            <p:cNvSpPr/>
            <p:nvPr/>
          </p:nvSpPr>
          <p:spPr>
            <a:xfrm>
              <a:off x="9141777" y="5467507"/>
              <a:ext cx="1597142" cy="525579"/>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FSx</a:t>
              </a:r>
              <a:r>
                <a:rPr lang="en-US" sz="1600" dirty="0"/>
                <a:t> File Gateway</a:t>
              </a:r>
            </a:p>
          </p:txBody>
        </p:sp>
        <p:pic>
          <p:nvPicPr>
            <p:cNvPr id="23" name="Graphic 22">
              <a:extLst>
                <a:ext uri="{FF2B5EF4-FFF2-40B4-BE49-F238E27FC236}">
                  <a16:creationId xmlns:a16="http://schemas.microsoft.com/office/drawing/2014/main" id="{4625B573-7D6C-DC45-ADC2-6AFBE78242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4527" y="3436999"/>
              <a:ext cx="914400" cy="914400"/>
            </a:xfrm>
            <a:prstGeom prst="rect">
              <a:avLst/>
            </a:prstGeom>
          </p:spPr>
        </p:pic>
      </p:grpSp>
    </p:spTree>
    <p:extLst>
      <p:ext uri="{BB962C8B-B14F-4D97-AF65-F5344CB8AC3E}">
        <p14:creationId xmlns:p14="http://schemas.microsoft.com/office/powerpoint/2010/main" val="342634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7ADB7C-16A3-497D-97A2-913B5388422B}"/>
              </a:ext>
            </a:extLst>
          </p:cNvPr>
          <p:cNvSpPr>
            <a:spLocks noGrp="1"/>
          </p:cNvSpPr>
          <p:nvPr>
            <p:ph type="ctrTitle"/>
          </p:nvPr>
        </p:nvSpPr>
        <p:spPr>
          <a:xfrm>
            <a:off x="389176" y="1726772"/>
            <a:ext cx="9144000" cy="1865508"/>
          </a:xfrm>
        </p:spPr>
        <p:txBody>
          <a:bodyPr/>
          <a:lstStyle/>
          <a:p>
            <a:r>
              <a:rPr lang="en-US" dirty="0"/>
              <a:t>Cloud journey</a:t>
            </a:r>
          </a:p>
        </p:txBody>
      </p:sp>
      <p:pic>
        <p:nvPicPr>
          <p:cNvPr id="3" name="Picture 2" descr="Amazon EFS Infrequent Access">
            <a:extLst>
              <a:ext uri="{FF2B5EF4-FFF2-40B4-BE49-F238E27FC236}">
                <a16:creationId xmlns:a16="http://schemas.microsoft.com/office/drawing/2014/main" id="{C67861B7-C9FE-EA44-846E-8CA73ECB0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35" y="3257047"/>
            <a:ext cx="1939274" cy="12679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347285E-DA81-3940-8655-12CB3ECE6693}"/>
              </a:ext>
            </a:extLst>
          </p:cNvPr>
          <p:cNvSpPr/>
          <p:nvPr/>
        </p:nvSpPr>
        <p:spPr>
          <a:xfrm>
            <a:off x="389176" y="4761260"/>
            <a:ext cx="3653116" cy="646331"/>
          </a:xfrm>
          <a:prstGeom prst="rect">
            <a:avLst/>
          </a:prstGeom>
        </p:spPr>
        <p:txBody>
          <a:bodyPr wrap="square">
            <a:spAutoFit/>
          </a:bodyPr>
          <a:lstStyle/>
          <a:p>
            <a:pPr algn="ctr" defTabSz="914304" fontAlgn="base">
              <a:spcBef>
                <a:spcPts val="500"/>
              </a:spcBef>
              <a:defRPr/>
            </a:pPr>
            <a:r>
              <a:rPr lang="en-US" sz="3600" b="1" dirty="0">
                <a:solidFill>
                  <a:schemeClr val="accent4"/>
                </a:solidFill>
              </a:rPr>
              <a:t>2. Migrate</a:t>
            </a:r>
            <a:endParaRPr lang="en-US" sz="3600" b="1" dirty="0">
              <a:solidFill>
                <a:schemeClr val="accent4"/>
              </a:solidFill>
              <a:ea typeface="Amazon Ember" panose="020B0603020204020204" pitchFamily="34" charset="0"/>
              <a:cs typeface="Amazon Ember" panose="020B0603020204020204" pitchFamily="34" charset="0"/>
            </a:endParaRPr>
          </a:p>
        </p:txBody>
      </p:sp>
      <p:sp>
        <p:nvSpPr>
          <p:cNvPr id="5" name="Oval 4">
            <a:extLst>
              <a:ext uri="{FF2B5EF4-FFF2-40B4-BE49-F238E27FC236}">
                <a16:creationId xmlns:a16="http://schemas.microsoft.com/office/drawing/2014/main" id="{81B6A362-489C-D541-A605-590CD38C0641}"/>
              </a:ext>
            </a:extLst>
          </p:cNvPr>
          <p:cNvSpPr/>
          <p:nvPr/>
        </p:nvSpPr>
        <p:spPr>
          <a:xfrm>
            <a:off x="216283" y="2659526"/>
            <a:ext cx="3952567" cy="3672020"/>
          </a:xfrm>
          <a:prstGeom prst="ellipse">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573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76BC-F4B0-4DF9-BB9A-86411B697EC8}"/>
              </a:ext>
            </a:extLst>
          </p:cNvPr>
          <p:cNvSpPr>
            <a:spLocks noGrp="1"/>
          </p:cNvSpPr>
          <p:nvPr>
            <p:ph type="title"/>
          </p:nvPr>
        </p:nvSpPr>
        <p:spPr>
          <a:xfrm>
            <a:off x="266700" y="371476"/>
            <a:ext cx="11658600" cy="805571"/>
          </a:xfrm>
        </p:spPr>
        <p:txBody>
          <a:bodyPr/>
          <a:lstStyle/>
          <a:p>
            <a:r>
              <a:rPr lang="en-US" dirty="0"/>
              <a:t>Lift and shift on-premises file storage</a:t>
            </a:r>
          </a:p>
        </p:txBody>
      </p:sp>
      <p:sp>
        <p:nvSpPr>
          <p:cNvPr id="3" name="Content Placeholder 2">
            <a:extLst>
              <a:ext uri="{FF2B5EF4-FFF2-40B4-BE49-F238E27FC236}">
                <a16:creationId xmlns:a16="http://schemas.microsoft.com/office/drawing/2014/main" id="{263467BB-23F8-439B-A739-74BB3CF518B0}"/>
              </a:ext>
            </a:extLst>
          </p:cNvPr>
          <p:cNvSpPr>
            <a:spLocks noGrp="1"/>
          </p:cNvSpPr>
          <p:nvPr>
            <p:ph idx="1"/>
          </p:nvPr>
        </p:nvSpPr>
        <p:spPr>
          <a:xfrm>
            <a:off x="369707" y="1463499"/>
            <a:ext cx="11737830" cy="4457700"/>
          </a:xfrm>
        </p:spPr>
        <p:txBody>
          <a:bodyPr/>
          <a:lstStyle/>
          <a:p>
            <a:pPr>
              <a:spcBef>
                <a:spcPts val="4200"/>
              </a:spcBef>
              <a:spcAft>
                <a:spcPts val="600"/>
              </a:spcAft>
            </a:pPr>
            <a:r>
              <a:rPr lang="en-US" dirty="0"/>
              <a:t>Customers have built applications, workflows, and skill sets around specific file systems:</a:t>
            </a:r>
          </a:p>
          <a:p>
            <a:pPr marL="685800" lvl="1" indent="-457200">
              <a:spcAft>
                <a:spcPts val="600"/>
              </a:spcAft>
              <a:buFont typeface="Arial" panose="020B0604020202020204" pitchFamily="34" charset="0"/>
              <a:buChar char="•"/>
            </a:pPr>
            <a:r>
              <a:rPr lang="en-US" dirty="0"/>
              <a:t>Feature sets</a:t>
            </a:r>
          </a:p>
          <a:p>
            <a:pPr marL="685800" lvl="1" indent="-457200">
              <a:spcAft>
                <a:spcPts val="600"/>
              </a:spcAft>
              <a:buFont typeface="Arial" panose="020B0604020202020204" pitchFamily="34" charset="0"/>
              <a:buChar char="•"/>
            </a:pPr>
            <a:r>
              <a:rPr lang="en-US" dirty="0"/>
              <a:t>Performance profiles</a:t>
            </a:r>
          </a:p>
          <a:p>
            <a:pPr marL="685800" lvl="1" indent="-457200">
              <a:spcAft>
                <a:spcPts val="600"/>
              </a:spcAft>
              <a:buFont typeface="Arial" panose="020B0604020202020204" pitchFamily="34" charset="0"/>
              <a:buChar char="•"/>
            </a:pPr>
            <a:r>
              <a:rPr lang="en-US" dirty="0"/>
              <a:t>Data management capabilities</a:t>
            </a:r>
          </a:p>
          <a:p>
            <a:pPr>
              <a:spcAft>
                <a:spcPts val="600"/>
              </a:spcAft>
            </a:pPr>
            <a:endParaRPr lang="en-US" dirty="0">
              <a:highlight>
                <a:srgbClr val="FF0000"/>
              </a:highlight>
            </a:endParaRPr>
          </a:p>
          <a:p>
            <a:pPr>
              <a:spcAft>
                <a:spcPts val="600"/>
              </a:spcAft>
            </a:pPr>
            <a:r>
              <a:rPr lang="en-US" dirty="0"/>
              <a:t>Migrating to a different storage solution often requires </a:t>
            </a:r>
            <a:br>
              <a:rPr lang="en-US" dirty="0"/>
            </a:br>
            <a:r>
              <a:rPr lang="en-US" b="1" dirty="0">
                <a:solidFill>
                  <a:schemeClr val="accent4"/>
                </a:solidFill>
              </a:rPr>
              <a:t>re-architecting, re-certifying, and re-training</a:t>
            </a:r>
            <a:endParaRPr lang="en-US" dirty="0">
              <a:solidFill>
                <a:schemeClr val="accent4"/>
              </a:solidFill>
            </a:endParaRPr>
          </a:p>
        </p:txBody>
      </p:sp>
    </p:spTree>
    <p:extLst>
      <p:ext uri="{BB962C8B-B14F-4D97-AF65-F5344CB8AC3E}">
        <p14:creationId xmlns:p14="http://schemas.microsoft.com/office/powerpoint/2010/main" val="12023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62C1EA-6C13-4B4B-91EF-7C75C16357EA}"/>
              </a:ext>
            </a:extLst>
          </p:cNvPr>
          <p:cNvSpPr>
            <a:spLocks noGrp="1"/>
          </p:cNvSpPr>
          <p:nvPr>
            <p:ph type="title"/>
          </p:nvPr>
        </p:nvSpPr>
        <p:spPr>
          <a:xfrm>
            <a:off x="304800" y="244286"/>
            <a:ext cx="10877320" cy="723899"/>
          </a:xfrm>
        </p:spPr>
        <p:txBody>
          <a:bodyPr/>
          <a:lstStyle/>
          <a:p>
            <a:r>
              <a:rPr lang="en-US" dirty="0"/>
              <a:t>Two paths for NAS migration </a:t>
            </a:r>
          </a:p>
        </p:txBody>
      </p:sp>
      <p:sp>
        <p:nvSpPr>
          <p:cNvPr id="28" name="TextBox 27">
            <a:extLst>
              <a:ext uri="{FF2B5EF4-FFF2-40B4-BE49-F238E27FC236}">
                <a16:creationId xmlns:a16="http://schemas.microsoft.com/office/drawing/2014/main" id="{0DF85397-FDF2-4A69-A5FC-AB2C7CB96E9E}"/>
              </a:ext>
            </a:extLst>
          </p:cNvPr>
          <p:cNvSpPr txBox="1"/>
          <p:nvPr/>
        </p:nvSpPr>
        <p:spPr>
          <a:xfrm>
            <a:off x="1410514" y="1977340"/>
            <a:ext cx="3724562" cy="646331"/>
          </a:xfrm>
          <a:prstGeom prst="rect">
            <a:avLst/>
          </a:prstGeom>
          <a:noFill/>
        </p:spPr>
        <p:txBody>
          <a:bodyPr wrap="square" rtlCol="0">
            <a:spAutoFit/>
          </a:bodyPr>
          <a:lstStyle/>
          <a:p>
            <a:pPr algn="l"/>
            <a:r>
              <a:rPr lang="en-US" sz="3600" b="1" dirty="0">
                <a:solidFill>
                  <a:schemeClr val="accent4"/>
                </a:solidFill>
              </a:rPr>
              <a:t>LIKE FOR LIKE</a:t>
            </a:r>
          </a:p>
        </p:txBody>
      </p:sp>
      <p:grpSp>
        <p:nvGrpSpPr>
          <p:cNvPr id="63" name="Group 62">
            <a:extLst>
              <a:ext uri="{FF2B5EF4-FFF2-40B4-BE49-F238E27FC236}">
                <a16:creationId xmlns:a16="http://schemas.microsoft.com/office/drawing/2014/main" id="{CC86E767-7C56-4B8E-B643-568C098D53F0}"/>
              </a:ext>
            </a:extLst>
          </p:cNvPr>
          <p:cNvGrpSpPr/>
          <p:nvPr/>
        </p:nvGrpSpPr>
        <p:grpSpPr>
          <a:xfrm>
            <a:off x="1410513" y="2922225"/>
            <a:ext cx="3965715" cy="2092881"/>
            <a:chOff x="5099802" y="2863280"/>
            <a:chExt cx="3211577" cy="2092881"/>
          </a:xfrm>
        </p:grpSpPr>
        <p:sp>
          <p:nvSpPr>
            <p:cNvPr id="64" name="TextBox 63">
              <a:extLst>
                <a:ext uri="{FF2B5EF4-FFF2-40B4-BE49-F238E27FC236}">
                  <a16:creationId xmlns:a16="http://schemas.microsoft.com/office/drawing/2014/main" id="{E6F24DDB-34AA-421E-BD44-AD30230BF848}"/>
                </a:ext>
              </a:extLst>
            </p:cNvPr>
            <p:cNvSpPr txBox="1"/>
            <p:nvPr/>
          </p:nvSpPr>
          <p:spPr>
            <a:xfrm>
              <a:off x="5099802" y="2863280"/>
              <a:ext cx="3211577" cy="2092881"/>
            </a:xfrm>
            <a:prstGeom prst="rect">
              <a:avLst/>
            </a:prstGeom>
          </p:spPr>
          <p:txBody>
            <a:bodyPr wrap="square">
              <a:spAutoFit/>
            </a:bodyPr>
            <a:lstStyle>
              <a:defPPr>
                <a:defRPr lang="en-US"/>
              </a:defPPr>
              <a:lvl1pPr>
                <a:spcAft>
                  <a:spcPts val="1200"/>
                </a:spcAft>
              </a:lvl1pPr>
            </a:lstStyle>
            <a:p>
              <a:r>
                <a:rPr lang="en-US" sz="2400" dirty="0"/>
                <a:t>Start with file system you use on premises </a:t>
              </a:r>
            </a:p>
            <a:p>
              <a:r>
                <a:rPr lang="en-US" sz="2400" dirty="0"/>
                <a:t>Move to the same file systems in AWS with like for like capabilities </a:t>
              </a:r>
            </a:p>
          </p:txBody>
        </p:sp>
        <p:sp>
          <p:nvSpPr>
            <p:cNvPr id="65" name="TextBox 64">
              <a:extLst>
                <a:ext uri="{FF2B5EF4-FFF2-40B4-BE49-F238E27FC236}">
                  <a16:creationId xmlns:a16="http://schemas.microsoft.com/office/drawing/2014/main" id="{2BC15D22-C8C3-4C60-93D7-F3BAE115F7FE}"/>
                </a:ext>
              </a:extLst>
            </p:cNvPr>
            <p:cNvSpPr txBox="1"/>
            <p:nvPr/>
          </p:nvSpPr>
          <p:spPr>
            <a:xfrm>
              <a:off x="5099803" y="3658087"/>
              <a:ext cx="2926080" cy="369332"/>
            </a:xfrm>
            <a:prstGeom prst="rect">
              <a:avLst/>
            </a:prstGeom>
          </p:spPr>
          <p:txBody>
            <a:bodyPr wrap="square">
              <a:spAutoFit/>
            </a:bodyPr>
            <a:lstStyle>
              <a:defPPr>
                <a:defRPr lang="en-US"/>
              </a:defPPr>
              <a:lvl1pPr>
                <a:spcAft>
                  <a:spcPts val="1200"/>
                </a:spcAft>
              </a:lvl1pPr>
            </a:lstStyle>
            <a:p>
              <a:endParaRPr lang="en-US" dirty="0"/>
            </a:p>
          </p:txBody>
        </p:sp>
      </p:grpSp>
      <p:cxnSp>
        <p:nvCxnSpPr>
          <p:cNvPr id="93" name="Straight Connector 92">
            <a:extLst>
              <a:ext uri="{FF2B5EF4-FFF2-40B4-BE49-F238E27FC236}">
                <a16:creationId xmlns:a16="http://schemas.microsoft.com/office/drawing/2014/main" id="{0EB64EA6-BFD9-4879-B98F-24D5E5DA5F1D}"/>
              </a:ext>
            </a:extLst>
          </p:cNvPr>
          <p:cNvCxnSpPr>
            <a:cxnSpLocks/>
          </p:cNvCxnSpPr>
          <p:nvPr/>
        </p:nvCxnSpPr>
        <p:spPr>
          <a:xfrm>
            <a:off x="5869599" y="1977339"/>
            <a:ext cx="0" cy="3952406"/>
          </a:xfrm>
          <a:prstGeom prst="line">
            <a:avLst/>
          </a:prstGeom>
          <a:ln w="19050" cap="rnd">
            <a:solidFill>
              <a:schemeClr val="accent4"/>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E19AA321-1D54-4FE8-A617-9E841810C0EF}"/>
              </a:ext>
            </a:extLst>
          </p:cNvPr>
          <p:cNvSpPr txBox="1"/>
          <p:nvPr/>
        </p:nvSpPr>
        <p:spPr>
          <a:xfrm>
            <a:off x="6256976" y="1977339"/>
            <a:ext cx="5847495" cy="646331"/>
          </a:xfrm>
          <a:prstGeom prst="rect">
            <a:avLst/>
          </a:prstGeom>
          <a:noFill/>
        </p:spPr>
        <p:txBody>
          <a:bodyPr wrap="square" rtlCol="0">
            <a:spAutoFit/>
          </a:bodyPr>
          <a:lstStyle/>
          <a:p>
            <a:pPr algn="l"/>
            <a:r>
              <a:rPr lang="en-US" sz="3600" b="1" dirty="0">
                <a:solidFill>
                  <a:schemeClr val="accent4"/>
                </a:solidFill>
              </a:rPr>
              <a:t>WORKLOAD OPTIMIZED</a:t>
            </a:r>
          </a:p>
        </p:txBody>
      </p:sp>
      <p:grpSp>
        <p:nvGrpSpPr>
          <p:cNvPr id="95" name="Group 94">
            <a:extLst>
              <a:ext uri="{FF2B5EF4-FFF2-40B4-BE49-F238E27FC236}">
                <a16:creationId xmlns:a16="http://schemas.microsoft.com/office/drawing/2014/main" id="{463EFB7A-4155-4197-BEE3-C8F16AFA1FF2}"/>
              </a:ext>
            </a:extLst>
          </p:cNvPr>
          <p:cNvGrpSpPr/>
          <p:nvPr/>
        </p:nvGrpSpPr>
        <p:grpSpPr>
          <a:xfrm>
            <a:off x="6815771" y="2922225"/>
            <a:ext cx="4729906" cy="3200876"/>
            <a:chOff x="5099802" y="2863280"/>
            <a:chExt cx="3830446" cy="3200876"/>
          </a:xfrm>
        </p:grpSpPr>
        <p:sp>
          <p:nvSpPr>
            <p:cNvPr id="96" name="TextBox 95">
              <a:extLst>
                <a:ext uri="{FF2B5EF4-FFF2-40B4-BE49-F238E27FC236}">
                  <a16:creationId xmlns:a16="http://schemas.microsoft.com/office/drawing/2014/main" id="{ADD3D0F5-0AFA-42AE-B38F-BBA86DE98AAE}"/>
                </a:ext>
              </a:extLst>
            </p:cNvPr>
            <p:cNvSpPr txBox="1"/>
            <p:nvPr/>
          </p:nvSpPr>
          <p:spPr>
            <a:xfrm>
              <a:off x="5099802" y="2863280"/>
              <a:ext cx="3830446" cy="3200876"/>
            </a:xfrm>
            <a:prstGeom prst="rect">
              <a:avLst/>
            </a:prstGeom>
          </p:spPr>
          <p:txBody>
            <a:bodyPr wrap="square">
              <a:spAutoFit/>
            </a:bodyPr>
            <a:lstStyle>
              <a:defPPr>
                <a:defRPr lang="en-US"/>
              </a:defPPr>
              <a:lvl1pPr>
                <a:spcAft>
                  <a:spcPts val="1200"/>
                </a:spcAft>
              </a:lvl1pPr>
            </a:lstStyle>
            <a:p>
              <a:r>
                <a:rPr lang="en-US" sz="2400" dirty="0"/>
                <a:t>Start with the capabilities you desire for your workload </a:t>
              </a:r>
            </a:p>
            <a:p>
              <a:r>
                <a:rPr lang="en-US" sz="2400" dirty="0"/>
                <a:t>Explore the broad selection of fully managed file systems on AWS to best serve your needs</a:t>
              </a:r>
              <a:br>
                <a:rPr lang="en-US" sz="2400" dirty="0"/>
              </a:br>
              <a:br>
                <a:rPr lang="en-US" sz="2400" dirty="0"/>
              </a:br>
              <a:r>
                <a:rPr lang="en-US" sz="2400" dirty="0">
                  <a:hlinkClick r:id="rId3"/>
                </a:rPr>
                <a:t>https://</a:t>
              </a:r>
              <a:r>
                <a:rPr lang="en-US" sz="2400" dirty="0" err="1">
                  <a:hlinkClick r:id="rId3"/>
                </a:rPr>
                <a:t>aws.amazon.com</a:t>
              </a:r>
              <a:r>
                <a:rPr lang="en-US" sz="2400" dirty="0">
                  <a:hlinkClick r:id="rId3"/>
                </a:rPr>
                <a:t>/</a:t>
              </a:r>
              <a:r>
                <a:rPr lang="en-US" sz="2400" dirty="0" err="1">
                  <a:hlinkClick r:id="rId3"/>
                </a:rPr>
                <a:t>fsx</a:t>
              </a:r>
              <a:r>
                <a:rPr lang="en-US" sz="2400" dirty="0">
                  <a:hlinkClick r:id="rId3"/>
                </a:rPr>
                <a:t>/when-to-choose-</a:t>
              </a:r>
              <a:r>
                <a:rPr lang="en-US" sz="2400" dirty="0" err="1">
                  <a:hlinkClick r:id="rId3"/>
                </a:rPr>
                <a:t>fsx</a:t>
              </a:r>
              <a:r>
                <a:rPr lang="en-US" sz="2400" dirty="0">
                  <a:hlinkClick r:id="rId3"/>
                </a:rPr>
                <a:t>/ </a:t>
              </a:r>
              <a:endParaRPr lang="en-US" sz="2400" dirty="0"/>
            </a:p>
          </p:txBody>
        </p:sp>
        <p:sp>
          <p:nvSpPr>
            <p:cNvPr id="97" name="TextBox 96">
              <a:extLst>
                <a:ext uri="{FF2B5EF4-FFF2-40B4-BE49-F238E27FC236}">
                  <a16:creationId xmlns:a16="http://schemas.microsoft.com/office/drawing/2014/main" id="{1BAB81AA-BE10-421C-8CBA-FD57AB32BCAB}"/>
                </a:ext>
              </a:extLst>
            </p:cNvPr>
            <p:cNvSpPr txBox="1"/>
            <p:nvPr/>
          </p:nvSpPr>
          <p:spPr>
            <a:xfrm>
              <a:off x="5099803" y="3658087"/>
              <a:ext cx="2926080" cy="369332"/>
            </a:xfrm>
            <a:prstGeom prst="rect">
              <a:avLst/>
            </a:prstGeom>
          </p:spPr>
          <p:txBody>
            <a:bodyPr wrap="square">
              <a:spAutoFit/>
            </a:bodyPr>
            <a:lstStyle>
              <a:defPPr>
                <a:defRPr lang="en-US"/>
              </a:defPPr>
              <a:lvl1pPr>
                <a:spcAft>
                  <a:spcPts val="1200"/>
                </a:spcAft>
              </a:lvl1pPr>
            </a:lstStyle>
            <a:p>
              <a:endParaRPr lang="en-US" dirty="0"/>
            </a:p>
          </p:txBody>
        </p:sp>
      </p:grpSp>
    </p:spTree>
    <p:extLst>
      <p:ext uri="{BB962C8B-B14F-4D97-AF65-F5344CB8AC3E}">
        <p14:creationId xmlns:p14="http://schemas.microsoft.com/office/powerpoint/2010/main" val="250896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4.16667E-7 3.33333E-6 L 4.16667E-7 0.04352 " pathEditMode="relative" rAng="0" ptsTypes="AA">
                                      <p:cBhvr>
                                        <p:cTn id="9" dur="600" spd="-100000" fill="hold"/>
                                        <p:tgtEl>
                                          <p:spTgt spid="28"/>
                                        </p:tgtEl>
                                        <p:attrNameLst>
                                          <p:attrName>ppt_x</p:attrName>
                                          <p:attrName>ppt_y</p:attrName>
                                        </p:attrNameLst>
                                      </p:cBhvr>
                                      <p:rCtr x="0" y="2176"/>
                                    </p:animMotion>
                                  </p:childTnLst>
                                </p:cTn>
                              </p:par>
                              <p:par>
                                <p:cTn id="10" presetID="10" presetClass="entr" presetSubtype="0" fill="hold" grpId="0" nodeType="with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500"/>
                                        <p:tgtEl>
                                          <p:spTgt spid="94"/>
                                        </p:tgtEl>
                                      </p:cBhvr>
                                    </p:animEffect>
                                  </p:childTnLst>
                                </p:cTn>
                              </p:par>
                              <p:par>
                                <p:cTn id="13" presetID="42" presetClass="path" presetSubtype="0" decel="100000" fill="hold" grpId="1" nodeType="withEffect">
                                  <p:stCondLst>
                                    <p:cond delay="0"/>
                                  </p:stCondLst>
                                  <p:childTnLst>
                                    <p:animMotion origin="layout" path="M -8.33333E-7 3.33333E-6 L -8.33333E-7 0.04352 " pathEditMode="relative" rAng="0" ptsTypes="AA">
                                      <p:cBhvr>
                                        <p:cTn id="14" dur="600" spd="-100000" fill="hold"/>
                                        <p:tgtEl>
                                          <p:spTgt spid="94"/>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94" grpId="0"/>
      <p:bldP spid="9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745B-4FD8-4AF1-998E-311B5DC3FE15}"/>
              </a:ext>
            </a:extLst>
          </p:cNvPr>
          <p:cNvSpPr>
            <a:spLocks noGrp="1"/>
          </p:cNvSpPr>
          <p:nvPr>
            <p:ph type="title"/>
          </p:nvPr>
        </p:nvSpPr>
        <p:spPr>
          <a:xfrm>
            <a:off x="325507" y="100346"/>
            <a:ext cx="12144260" cy="723899"/>
          </a:xfrm>
        </p:spPr>
        <p:txBody>
          <a:bodyPr/>
          <a:lstStyle/>
          <a:p>
            <a:r>
              <a:rPr lang="en-US" dirty="0"/>
              <a:t>Like for like: </a:t>
            </a:r>
            <a:br>
              <a:rPr lang="en-US" dirty="0"/>
            </a:br>
            <a:r>
              <a:rPr lang="en-US" dirty="0"/>
              <a:t>Choose based on on-premises storage</a:t>
            </a:r>
          </a:p>
        </p:txBody>
      </p:sp>
      <p:sp>
        <p:nvSpPr>
          <p:cNvPr id="5" name="Rounded Rectangle 4">
            <a:extLst>
              <a:ext uri="{FF2B5EF4-FFF2-40B4-BE49-F238E27FC236}">
                <a16:creationId xmlns:a16="http://schemas.microsoft.com/office/drawing/2014/main" id="{CCCE1664-C634-BE4C-BDD8-D2B3C9F719A3}"/>
              </a:ext>
            </a:extLst>
          </p:cNvPr>
          <p:cNvSpPr/>
          <p:nvPr/>
        </p:nvSpPr>
        <p:spPr>
          <a:xfrm>
            <a:off x="1496457" y="2892698"/>
            <a:ext cx="1690959" cy="116969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ZFS or Linux based file servers</a:t>
            </a:r>
          </a:p>
        </p:txBody>
      </p:sp>
      <p:sp>
        <p:nvSpPr>
          <p:cNvPr id="10" name="Rounded Rectangle 9">
            <a:extLst>
              <a:ext uri="{FF2B5EF4-FFF2-40B4-BE49-F238E27FC236}">
                <a16:creationId xmlns:a16="http://schemas.microsoft.com/office/drawing/2014/main" id="{F872CDEA-073A-5F41-A2F1-7EBDA78D5E04}"/>
              </a:ext>
            </a:extLst>
          </p:cNvPr>
          <p:cNvSpPr/>
          <p:nvPr/>
        </p:nvSpPr>
        <p:spPr>
          <a:xfrm>
            <a:off x="3948531" y="2892699"/>
            <a:ext cx="1690959" cy="116969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Lustre</a:t>
            </a:r>
            <a:r>
              <a:rPr lang="en-US" sz="1400" dirty="0"/>
              <a:t> &amp; scale out parallel file systems</a:t>
            </a:r>
          </a:p>
        </p:txBody>
      </p:sp>
      <p:sp>
        <p:nvSpPr>
          <p:cNvPr id="12" name="Rounded Rectangle 11">
            <a:extLst>
              <a:ext uri="{FF2B5EF4-FFF2-40B4-BE49-F238E27FC236}">
                <a16:creationId xmlns:a16="http://schemas.microsoft.com/office/drawing/2014/main" id="{C6E3C9AE-0128-344A-A16E-7D01A9E698D6}"/>
              </a:ext>
            </a:extLst>
          </p:cNvPr>
          <p:cNvSpPr/>
          <p:nvPr/>
        </p:nvSpPr>
        <p:spPr>
          <a:xfrm>
            <a:off x="6434448" y="2892700"/>
            <a:ext cx="1723775" cy="116969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NetApp</a:t>
            </a:r>
          </a:p>
        </p:txBody>
      </p:sp>
      <p:sp>
        <p:nvSpPr>
          <p:cNvPr id="13" name="Rounded Rectangle 12">
            <a:extLst>
              <a:ext uri="{FF2B5EF4-FFF2-40B4-BE49-F238E27FC236}">
                <a16:creationId xmlns:a16="http://schemas.microsoft.com/office/drawing/2014/main" id="{A5015EEB-6DBA-324A-808B-695091282DF8}"/>
              </a:ext>
            </a:extLst>
          </p:cNvPr>
          <p:cNvSpPr/>
          <p:nvPr/>
        </p:nvSpPr>
        <p:spPr>
          <a:xfrm>
            <a:off x="8990391" y="2844155"/>
            <a:ext cx="1587784" cy="116969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Windows File Server</a:t>
            </a:r>
          </a:p>
        </p:txBody>
      </p:sp>
      <p:sp>
        <p:nvSpPr>
          <p:cNvPr id="33" name="TextBox 32">
            <a:extLst>
              <a:ext uri="{FF2B5EF4-FFF2-40B4-BE49-F238E27FC236}">
                <a16:creationId xmlns:a16="http://schemas.microsoft.com/office/drawing/2014/main" id="{C2ED0EE8-EE65-974A-84BB-DFFEE93B9BF4}"/>
              </a:ext>
            </a:extLst>
          </p:cNvPr>
          <p:cNvSpPr txBox="1"/>
          <p:nvPr/>
        </p:nvSpPr>
        <p:spPr>
          <a:xfrm>
            <a:off x="605851" y="1810355"/>
            <a:ext cx="9167574" cy="738664"/>
          </a:xfrm>
          <a:prstGeom prst="rect">
            <a:avLst/>
          </a:prstGeom>
          <a:noFill/>
        </p:spPr>
        <p:txBody>
          <a:bodyPr wrap="none" lIns="0" tIns="0" rIns="0" bIns="0" rtlCol="0">
            <a:spAutoFit/>
          </a:bodyPr>
          <a:lstStyle/>
          <a:p>
            <a:pPr algn="l"/>
            <a:r>
              <a:rPr lang="en-US" sz="2400" b="1" spc="-100" dirty="0"/>
              <a:t>Seamless</a:t>
            </a:r>
            <a:r>
              <a:rPr lang="en-US" sz="2400" spc="-100" dirty="0">
                <a:solidFill>
                  <a:schemeClr val="accent4"/>
                </a:solidFill>
              </a:rPr>
              <a:t> migration path for on-premises file storage based applications</a:t>
            </a:r>
            <a:br>
              <a:rPr lang="en-US" sz="2400" spc="-100" dirty="0">
                <a:solidFill>
                  <a:schemeClr val="accent4"/>
                </a:solidFill>
              </a:rPr>
            </a:br>
            <a:r>
              <a:rPr lang="en-US" sz="2400" spc="-100" dirty="0">
                <a:solidFill>
                  <a:schemeClr val="accent4"/>
                </a:solidFill>
              </a:rPr>
              <a:t>and associated datasets to AWS</a:t>
            </a:r>
          </a:p>
        </p:txBody>
      </p:sp>
      <p:grpSp>
        <p:nvGrpSpPr>
          <p:cNvPr id="7" name="Group 6">
            <a:extLst>
              <a:ext uri="{FF2B5EF4-FFF2-40B4-BE49-F238E27FC236}">
                <a16:creationId xmlns:a16="http://schemas.microsoft.com/office/drawing/2014/main" id="{A622B1F4-00F8-584D-9109-A5B218284C3B}"/>
              </a:ext>
            </a:extLst>
          </p:cNvPr>
          <p:cNvGrpSpPr/>
          <p:nvPr/>
        </p:nvGrpSpPr>
        <p:grpSpPr>
          <a:xfrm>
            <a:off x="1770732" y="4361199"/>
            <a:ext cx="1141015" cy="1784122"/>
            <a:chOff x="752649" y="3997588"/>
            <a:chExt cx="1141015" cy="1784122"/>
          </a:xfrm>
        </p:grpSpPr>
        <p:pic>
          <p:nvPicPr>
            <p:cNvPr id="31" name="Graphic 30">
              <a:extLst>
                <a:ext uri="{FF2B5EF4-FFF2-40B4-BE49-F238E27FC236}">
                  <a16:creationId xmlns:a16="http://schemas.microsoft.com/office/drawing/2014/main" id="{1F31023E-0740-B64A-A78E-A250E9D79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84" y="4583502"/>
              <a:ext cx="1097280" cy="1097280"/>
            </a:xfrm>
            <a:prstGeom prst="rect">
              <a:avLst/>
            </a:prstGeom>
          </p:spPr>
        </p:pic>
        <p:sp>
          <p:nvSpPr>
            <p:cNvPr id="35" name="Down Arrow 34">
              <a:extLst>
                <a:ext uri="{FF2B5EF4-FFF2-40B4-BE49-F238E27FC236}">
                  <a16:creationId xmlns:a16="http://schemas.microsoft.com/office/drawing/2014/main" id="{91C62DC5-310E-7B4F-9972-44B95111D644}"/>
                </a:ext>
              </a:extLst>
            </p:cNvPr>
            <p:cNvSpPr/>
            <p:nvPr/>
          </p:nvSpPr>
          <p:spPr>
            <a:xfrm>
              <a:off x="1081537" y="3997588"/>
              <a:ext cx="484632" cy="58591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7F475F8-0832-2C44-B40F-CDD0017C2CC0}"/>
                </a:ext>
              </a:extLst>
            </p:cNvPr>
            <p:cNvSpPr/>
            <p:nvPr/>
          </p:nvSpPr>
          <p:spPr>
            <a:xfrm>
              <a:off x="752649" y="5504711"/>
              <a:ext cx="1096277" cy="276999"/>
            </a:xfrm>
            <a:prstGeom prst="rect">
              <a:avLst/>
            </a:prstGeom>
          </p:spPr>
          <p:txBody>
            <a:bodyPr wrap="square">
              <a:spAutoFit/>
            </a:bodyPr>
            <a:lstStyle/>
            <a:p>
              <a:pPr algn="ctr" defTabSz="457171">
                <a:spcBef>
                  <a:spcPts val="600"/>
                </a:spcBef>
                <a:spcAft>
                  <a:spcPts val="300"/>
                </a:spcAft>
                <a:defRPr/>
              </a:pPr>
              <a:r>
                <a:rPr lang="en-US" sz="1200" dirty="0" err="1">
                  <a:solidFill>
                    <a:schemeClr val="accent4"/>
                  </a:solidFill>
                </a:rPr>
                <a:t>OpenZFS</a:t>
              </a:r>
              <a:endParaRPr lang="en-US" sz="1200" dirty="0">
                <a:solidFill>
                  <a:schemeClr val="accent4"/>
                </a:solidFill>
              </a:endParaRPr>
            </a:p>
          </p:txBody>
        </p:sp>
      </p:grpSp>
      <p:grpSp>
        <p:nvGrpSpPr>
          <p:cNvPr id="8" name="Group 7">
            <a:extLst>
              <a:ext uri="{FF2B5EF4-FFF2-40B4-BE49-F238E27FC236}">
                <a16:creationId xmlns:a16="http://schemas.microsoft.com/office/drawing/2014/main" id="{15CEB159-1945-EE47-91E9-D489C48438D7}"/>
              </a:ext>
            </a:extLst>
          </p:cNvPr>
          <p:cNvGrpSpPr/>
          <p:nvPr/>
        </p:nvGrpSpPr>
        <p:grpSpPr>
          <a:xfrm>
            <a:off x="6571814" y="4320209"/>
            <a:ext cx="1528240" cy="1865949"/>
            <a:chOff x="6397637" y="3945635"/>
            <a:chExt cx="1528240" cy="1865949"/>
          </a:xfrm>
        </p:grpSpPr>
        <p:pic>
          <p:nvPicPr>
            <p:cNvPr id="32" name="Graphic 31">
              <a:extLst>
                <a:ext uri="{FF2B5EF4-FFF2-40B4-BE49-F238E27FC236}">
                  <a16:creationId xmlns:a16="http://schemas.microsoft.com/office/drawing/2014/main" id="{F90EFDF3-2A19-8A48-80BA-F6169E7B07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2842" y="4489986"/>
              <a:ext cx="1097280" cy="1097280"/>
            </a:xfrm>
            <a:prstGeom prst="rect">
              <a:avLst/>
            </a:prstGeom>
          </p:spPr>
        </p:pic>
        <p:sp>
          <p:nvSpPr>
            <p:cNvPr id="38" name="Down Arrow 37">
              <a:extLst>
                <a:ext uri="{FF2B5EF4-FFF2-40B4-BE49-F238E27FC236}">
                  <a16:creationId xmlns:a16="http://schemas.microsoft.com/office/drawing/2014/main" id="{D8D7A323-EF65-C441-827B-CB4C85755E75}"/>
                </a:ext>
              </a:extLst>
            </p:cNvPr>
            <p:cNvSpPr/>
            <p:nvPr/>
          </p:nvSpPr>
          <p:spPr>
            <a:xfrm>
              <a:off x="6893197" y="3945635"/>
              <a:ext cx="484632" cy="58591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0EA165E-8148-5A4E-A3FE-84F4CEEEC31F}"/>
                </a:ext>
              </a:extLst>
            </p:cNvPr>
            <p:cNvSpPr/>
            <p:nvPr/>
          </p:nvSpPr>
          <p:spPr>
            <a:xfrm>
              <a:off x="6397637" y="5534585"/>
              <a:ext cx="1528240" cy="276999"/>
            </a:xfrm>
            <a:prstGeom prst="rect">
              <a:avLst/>
            </a:prstGeom>
          </p:spPr>
          <p:txBody>
            <a:bodyPr wrap="square">
              <a:spAutoFit/>
            </a:bodyPr>
            <a:lstStyle/>
            <a:p>
              <a:pPr algn="ctr" defTabSz="457171">
                <a:spcBef>
                  <a:spcPts val="600"/>
                </a:spcBef>
                <a:spcAft>
                  <a:spcPts val="300"/>
                </a:spcAft>
                <a:defRPr/>
              </a:pPr>
              <a:r>
                <a:rPr lang="en-US" sz="1200" dirty="0">
                  <a:solidFill>
                    <a:schemeClr val="accent1"/>
                  </a:solidFill>
                </a:rPr>
                <a:t>NetApp ONTAP</a:t>
              </a:r>
            </a:p>
          </p:txBody>
        </p:sp>
      </p:grpSp>
      <p:grpSp>
        <p:nvGrpSpPr>
          <p:cNvPr id="6" name="Group 5">
            <a:extLst>
              <a:ext uri="{FF2B5EF4-FFF2-40B4-BE49-F238E27FC236}">
                <a16:creationId xmlns:a16="http://schemas.microsoft.com/office/drawing/2014/main" id="{F28EA627-EC3F-0B40-80D8-4B48E326F56C}"/>
              </a:ext>
            </a:extLst>
          </p:cNvPr>
          <p:cNvGrpSpPr/>
          <p:nvPr/>
        </p:nvGrpSpPr>
        <p:grpSpPr>
          <a:xfrm>
            <a:off x="9270992" y="4312657"/>
            <a:ext cx="1096277" cy="2009624"/>
            <a:chOff x="8466242" y="3986627"/>
            <a:chExt cx="1096277" cy="2009624"/>
          </a:xfrm>
        </p:grpSpPr>
        <p:sp>
          <p:nvSpPr>
            <p:cNvPr id="39" name="Down Arrow 38">
              <a:extLst>
                <a:ext uri="{FF2B5EF4-FFF2-40B4-BE49-F238E27FC236}">
                  <a16:creationId xmlns:a16="http://schemas.microsoft.com/office/drawing/2014/main" id="{D9012744-AE9D-414F-AEA2-DB108193C97C}"/>
                </a:ext>
              </a:extLst>
            </p:cNvPr>
            <p:cNvSpPr/>
            <p:nvPr/>
          </p:nvSpPr>
          <p:spPr>
            <a:xfrm>
              <a:off x="8790974" y="3986627"/>
              <a:ext cx="484632" cy="58591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69149CC-EC96-434B-8640-7653503420A7}"/>
                </a:ext>
              </a:extLst>
            </p:cNvPr>
            <p:cNvSpPr/>
            <p:nvPr/>
          </p:nvSpPr>
          <p:spPr>
            <a:xfrm>
              <a:off x="8466242" y="5534586"/>
              <a:ext cx="1096277" cy="461665"/>
            </a:xfrm>
            <a:prstGeom prst="rect">
              <a:avLst/>
            </a:prstGeom>
          </p:spPr>
          <p:txBody>
            <a:bodyPr wrap="square">
              <a:spAutoFit/>
            </a:bodyPr>
            <a:lstStyle/>
            <a:p>
              <a:pPr algn="ctr" defTabSz="457171">
                <a:spcBef>
                  <a:spcPts val="600"/>
                </a:spcBef>
                <a:spcAft>
                  <a:spcPts val="300"/>
                </a:spcAft>
                <a:defRPr/>
              </a:pPr>
              <a:r>
                <a:rPr lang="en-US" sz="1200" dirty="0">
                  <a:solidFill>
                    <a:schemeClr val="accent2"/>
                  </a:solidFill>
                </a:rPr>
                <a:t>Windows File Server</a:t>
              </a:r>
            </a:p>
          </p:txBody>
        </p:sp>
        <p:pic>
          <p:nvPicPr>
            <p:cNvPr id="49" name="Graphic 48">
              <a:extLst>
                <a:ext uri="{FF2B5EF4-FFF2-40B4-BE49-F238E27FC236}">
                  <a16:creationId xmlns:a16="http://schemas.microsoft.com/office/drawing/2014/main" id="{378236DC-73EC-064F-BE27-92D3BA0870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02868" y="4557710"/>
              <a:ext cx="914400" cy="914400"/>
            </a:xfrm>
            <a:prstGeom prst="rect">
              <a:avLst/>
            </a:prstGeom>
          </p:spPr>
        </p:pic>
      </p:grpSp>
      <p:grpSp>
        <p:nvGrpSpPr>
          <p:cNvPr id="3" name="Group 2">
            <a:extLst>
              <a:ext uri="{FF2B5EF4-FFF2-40B4-BE49-F238E27FC236}">
                <a16:creationId xmlns:a16="http://schemas.microsoft.com/office/drawing/2014/main" id="{0344BAFC-B2AD-2742-B019-01843DA800AC}"/>
              </a:ext>
            </a:extLst>
          </p:cNvPr>
          <p:cNvGrpSpPr/>
          <p:nvPr/>
        </p:nvGrpSpPr>
        <p:grpSpPr>
          <a:xfrm>
            <a:off x="4168673" y="4361201"/>
            <a:ext cx="1114259" cy="1794149"/>
            <a:chOff x="2576133" y="3997590"/>
            <a:chExt cx="1114259" cy="1794149"/>
          </a:xfrm>
        </p:grpSpPr>
        <p:sp>
          <p:nvSpPr>
            <p:cNvPr id="36" name="Down Arrow 35">
              <a:extLst>
                <a:ext uri="{FF2B5EF4-FFF2-40B4-BE49-F238E27FC236}">
                  <a16:creationId xmlns:a16="http://schemas.microsoft.com/office/drawing/2014/main" id="{287E5AA2-51FD-0441-A1A2-7CC93EA3E2C2}"/>
                </a:ext>
              </a:extLst>
            </p:cNvPr>
            <p:cNvSpPr/>
            <p:nvPr/>
          </p:nvSpPr>
          <p:spPr>
            <a:xfrm>
              <a:off x="2940810" y="3997590"/>
              <a:ext cx="484632" cy="58591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0DCF93C-9BA2-124C-B147-F18699EA8E2E}"/>
                </a:ext>
              </a:extLst>
            </p:cNvPr>
            <p:cNvSpPr/>
            <p:nvPr/>
          </p:nvSpPr>
          <p:spPr>
            <a:xfrm>
              <a:off x="2576133" y="5514740"/>
              <a:ext cx="1096277" cy="276999"/>
            </a:xfrm>
            <a:prstGeom prst="rect">
              <a:avLst/>
            </a:prstGeom>
          </p:spPr>
          <p:txBody>
            <a:bodyPr wrap="square">
              <a:spAutoFit/>
            </a:bodyPr>
            <a:lstStyle/>
            <a:p>
              <a:pPr algn="ctr" defTabSz="457171">
                <a:spcBef>
                  <a:spcPts val="600"/>
                </a:spcBef>
                <a:spcAft>
                  <a:spcPts val="300"/>
                </a:spcAft>
                <a:defRPr/>
              </a:pPr>
              <a:r>
                <a:rPr lang="en-US" sz="1200" dirty="0" err="1">
                  <a:solidFill>
                    <a:schemeClr val="accent6"/>
                  </a:solidFill>
                </a:rPr>
                <a:t>Lustre</a:t>
              </a:r>
              <a:endParaRPr lang="en-US" sz="1200" dirty="0">
                <a:solidFill>
                  <a:schemeClr val="accent6"/>
                </a:solidFill>
              </a:endParaRPr>
            </a:p>
          </p:txBody>
        </p:sp>
        <p:pic>
          <p:nvPicPr>
            <p:cNvPr id="50" name="Graphic 49">
              <a:extLst>
                <a:ext uri="{FF2B5EF4-FFF2-40B4-BE49-F238E27FC236}">
                  <a16:creationId xmlns:a16="http://schemas.microsoft.com/office/drawing/2014/main" id="{86D69899-4E45-D546-BD25-1013E16DF1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84552" y="4535706"/>
              <a:ext cx="1005840" cy="1005840"/>
            </a:xfrm>
            <a:prstGeom prst="rect">
              <a:avLst/>
            </a:prstGeom>
          </p:spPr>
        </p:pic>
      </p:grpSp>
    </p:spTree>
    <p:extLst>
      <p:ext uri="{BB962C8B-B14F-4D97-AF65-F5344CB8AC3E}">
        <p14:creationId xmlns:p14="http://schemas.microsoft.com/office/powerpoint/2010/main" val="89192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745B-4FD8-4AF1-998E-311B5DC3FE15}"/>
              </a:ext>
            </a:extLst>
          </p:cNvPr>
          <p:cNvSpPr>
            <a:spLocks noGrp="1"/>
          </p:cNvSpPr>
          <p:nvPr>
            <p:ph type="title"/>
          </p:nvPr>
        </p:nvSpPr>
        <p:spPr>
          <a:xfrm>
            <a:off x="304800" y="145113"/>
            <a:ext cx="11582400" cy="723899"/>
          </a:xfrm>
        </p:spPr>
        <p:txBody>
          <a:bodyPr/>
          <a:lstStyle/>
          <a:p>
            <a:r>
              <a:rPr lang="en-US" sz="3600" dirty="0"/>
              <a:t>Workload optimized: </a:t>
            </a:r>
            <a:br>
              <a:rPr lang="en-US" sz="3600" dirty="0"/>
            </a:br>
            <a:r>
              <a:rPr lang="en-US" sz="2800" dirty="0"/>
              <a:t>Explore unique capabilities of fully managed file systems</a:t>
            </a:r>
          </a:p>
        </p:txBody>
      </p:sp>
      <p:pic>
        <p:nvPicPr>
          <p:cNvPr id="49" name="Picture 48">
            <a:extLst>
              <a:ext uri="{FF2B5EF4-FFF2-40B4-BE49-F238E27FC236}">
                <a16:creationId xmlns:a16="http://schemas.microsoft.com/office/drawing/2014/main" id="{ED15A42B-9159-924B-BE5E-57EEF7C61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35" y="5492475"/>
            <a:ext cx="533346" cy="533347"/>
          </a:xfrm>
          <a:prstGeom prst="rect">
            <a:avLst/>
          </a:prstGeom>
        </p:spPr>
      </p:pic>
      <p:pic>
        <p:nvPicPr>
          <p:cNvPr id="50" name="Picture 49">
            <a:extLst>
              <a:ext uri="{FF2B5EF4-FFF2-40B4-BE49-F238E27FC236}">
                <a16:creationId xmlns:a16="http://schemas.microsoft.com/office/drawing/2014/main" id="{E7C84685-A0E0-7A4E-97CD-5C0849B50F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332" y="2210636"/>
            <a:ext cx="659682" cy="659682"/>
          </a:xfrm>
          <a:prstGeom prst="rect">
            <a:avLst/>
          </a:prstGeom>
        </p:spPr>
      </p:pic>
      <p:pic>
        <p:nvPicPr>
          <p:cNvPr id="51" name="Graphic 50">
            <a:extLst>
              <a:ext uri="{FF2B5EF4-FFF2-40B4-BE49-F238E27FC236}">
                <a16:creationId xmlns:a16="http://schemas.microsoft.com/office/drawing/2014/main" id="{9AB2AB8C-410A-3B4F-8BBF-A17F9AC940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4365" y="4470165"/>
            <a:ext cx="659682" cy="659682"/>
          </a:xfrm>
          <a:prstGeom prst="rect">
            <a:avLst/>
          </a:prstGeom>
        </p:spPr>
      </p:pic>
      <p:pic>
        <p:nvPicPr>
          <p:cNvPr id="52" name="Graphic 51">
            <a:extLst>
              <a:ext uri="{FF2B5EF4-FFF2-40B4-BE49-F238E27FC236}">
                <a16:creationId xmlns:a16="http://schemas.microsoft.com/office/drawing/2014/main" id="{75DD7189-8A14-D243-AF6D-9F004B667F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56332" y="3323653"/>
            <a:ext cx="646133" cy="646133"/>
          </a:xfrm>
          <a:prstGeom prst="rect">
            <a:avLst/>
          </a:prstGeom>
        </p:spPr>
      </p:pic>
      <p:pic>
        <p:nvPicPr>
          <p:cNvPr id="54" name="Picture 53">
            <a:extLst>
              <a:ext uri="{FF2B5EF4-FFF2-40B4-BE49-F238E27FC236}">
                <a16:creationId xmlns:a16="http://schemas.microsoft.com/office/drawing/2014/main" id="{136328B8-71CA-D249-B040-236E7B709090}"/>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385898" y="1451251"/>
            <a:ext cx="474217" cy="474218"/>
          </a:xfrm>
          <a:prstGeom prst="rect">
            <a:avLst/>
          </a:prstGeom>
        </p:spPr>
      </p:pic>
      <p:sp>
        <p:nvSpPr>
          <p:cNvPr id="55" name="Rectangle 54">
            <a:extLst>
              <a:ext uri="{FF2B5EF4-FFF2-40B4-BE49-F238E27FC236}">
                <a16:creationId xmlns:a16="http://schemas.microsoft.com/office/drawing/2014/main" id="{9F7E130F-3AE1-C94D-A17F-CCC7A8DCF11F}"/>
              </a:ext>
            </a:extLst>
          </p:cNvPr>
          <p:cNvSpPr/>
          <p:nvPr/>
        </p:nvSpPr>
        <p:spPr>
          <a:xfrm>
            <a:off x="974070" y="4924328"/>
            <a:ext cx="1410655" cy="502573"/>
          </a:xfrm>
          <a:prstGeom prst="rect">
            <a:avLst/>
          </a:prstGeom>
        </p:spPr>
        <p:txBody>
          <a:bodyPr wrap="square">
            <a:spAutoFit/>
          </a:bodyPr>
          <a:lstStyle/>
          <a:p>
            <a:pPr algn="ctr" defTabSz="457153">
              <a:spcBef>
                <a:spcPts val="600"/>
              </a:spcBef>
              <a:spcAft>
                <a:spcPts val="300"/>
              </a:spcAft>
              <a:defRPr/>
            </a:pPr>
            <a:r>
              <a:rPr lang="en-US" sz="1333" dirty="0"/>
              <a:t>Amazon FSx</a:t>
            </a:r>
            <a:br>
              <a:rPr lang="en-US" sz="1333" dirty="0"/>
            </a:br>
            <a:r>
              <a:rPr lang="en-US" sz="1333" dirty="0"/>
              <a:t>for </a:t>
            </a:r>
            <a:r>
              <a:rPr lang="en-US" altLang="en-US" sz="1333" dirty="0">
                <a:solidFill>
                  <a:schemeClr val="accent4"/>
                </a:solidFill>
              </a:rPr>
              <a:t>OpenZFS</a:t>
            </a:r>
          </a:p>
        </p:txBody>
      </p:sp>
      <p:sp>
        <p:nvSpPr>
          <p:cNvPr id="56" name="Rectangle 55">
            <a:extLst>
              <a:ext uri="{FF2B5EF4-FFF2-40B4-BE49-F238E27FC236}">
                <a16:creationId xmlns:a16="http://schemas.microsoft.com/office/drawing/2014/main" id="{6B1873E5-B3CD-484C-BCEF-FA105C7DF8FB}"/>
              </a:ext>
            </a:extLst>
          </p:cNvPr>
          <p:cNvSpPr/>
          <p:nvPr/>
        </p:nvSpPr>
        <p:spPr>
          <a:xfrm>
            <a:off x="952199" y="2695534"/>
            <a:ext cx="1401549" cy="502573"/>
          </a:xfrm>
          <a:prstGeom prst="rect">
            <a:avLst/>
          </a:prstGeom>
        </p:spPr>
        <p:txBody>
          <a:bodyPr wrap="square">
            <a:spAutoFit/>
          </a:bodyPr>
          <a:lstStyle/>
          <a:p>
            <a:pPr algn="ctr" defTabSz="457153">
              <a:spcBef>
                <a:spcPts val="600"/>
              </a:spcBef>
              <a:spcAft>
                <a:spcPts val="300"/>
              </a:spcAft>
              <a:defRPr/>
            </a:pPr>
            <a:r>
              <a:rPr lang="en-US" sz="1333" dirty="0"/>
              <a:t>Amazon FSx</a:t>
            </a:r>
            <a:br>
              <a:rPr lang="en-US" sz="1333" dirty="0"/>
            </a:br>
            <a:r>
              <a:rPr lang="en-US" sz="1333" dirty="0"/>
              <a:t>for </a:t>
            </a:r>
            <a:r>
              <a:rPr lang="en-US" altLang="en-US" sz="1333" dirty="0">
                <a:solidFill>
                  <a:schemeClr val="accent6"/>
                </a:solidFill>
              </a:rPr>
              <a:t>Lustre</a:t>
            </a:r>
          </a:p>
        </p:txBody>
      </p:sp>
      <p:sp>
        <p:nvSpPr>
          <p:cNvPr id="57" name="Rectangle 56">
            <a:extLst>
              <a:ext uri="{FF2B5EF4-FFF2-40B4-BE49-F238E27FC236}">
                <a16:creationId xmlns:a16="http://schemas.microsoft.com/office/drawing/2014/main" id="{8EB75E72-D604-A14A-82FB-E46C514781EB}"/>
              </a:ext>
            </a:extLst>
          </p:cNvPr>
          <p:cNvSpPr/>
          <p:nvPr/>
        </p:nvSpPr>
        <p:spPr>
          <a:xfrm>
            <a:off x="799565" y="3870088"/>
            <a:ext cx="1725033" cy="502573"/>
          </a:xfrm>
          <a:prstGeom prst="rect">
            <a:avLst/>
          </a:prstGeom>
        </p:spPr>
        <p:txBody>
          <a:bodyPr wrap="square">
            <a:spAutoFit/>
          </a:bodyPr>
          <a:lstStyle/>
          <a:p>
            <a:pPr algn="ctr" defTabSz="457153">
              <a:spcBef>
                <a:spcPts val="600"/>
              </a:spcBef>
              <a:spcAft>
                <a:spcPts val="300"/>
              </a:spcAft>
              <a:defRPr/>
            </a:pPr>
            <a:r>
              <a:rPr lang="en-US" sz="1333" dirty="0"/>
              <a:t>Amazon FSx for </a:t>
            </a:r>
            <a:r>
              <a:rPr lang="en-US" altLang="en-US" sz="1333" dirty="0">
                <a:solidFill>
                  <a:schemeClr val="accent1"/>
                </a:solidFill>
              </a:rPr>
              <a:t>NetApp ONTAP</a:t>
            </a:r>
          </a:p>
        </p:txBody>
      </p:sp>
      <p:sp>
        <p:nvSpPr>
          <p:cNvPr id="58" name="Rectangle 57">
            <a:extLst>
              <a:ext uri="{FF2B5EF4-FFF2-40B4-BE49-F238E27FC236}">
                <a16:creationId xmlns:a16="http://schemas.microsoft.com/office/drawing/2014/main" id="{2C2C35E7-CDAA-4447-AC82-7FFE0AC733D0}"/>
              </a:ext>
            </a:extLst>
          </p:cNvPr>
          <p:cNvSpPr/>
          <p:nvPr/>
        </p:nvSpPr>
        <p:spPr>
          <a:xfrm>
            <a:off x="682958" y="5881697"/>
            <a:ext cx="1940038" cy="502573"/>
          </a:xfrm>
          <a:prstGeom prst="rect">
            <a:avLst/>
          </a:prstGeom>
        </p:spPr>
        <p:txBody>
          <a:bodyPr wrap="square">
            <a:spAutoFit/>
          </a:bodyPr>
          <a:lstStyle/>
          <a:p>
            <a:pPr algn="ctr" defTabSz="457153">
              <a:spcBef>
                <a:spcPts val="600"/>
              </a:spcBef>
              <a:spcAft>
                <a:spcPts val="300"/>
              </a:spcAft>
              <a:defRPr/>
            </a:pPr>
            <a:r>
              <a:rPr lang="en-US" sz="1333" dirty="0"/>
              <a:t>Amazon FSx </a:t>
            </a:r>
            <a:r>
              <a:rPr lang="en-US" altLang="en-US" sz="1333" dirty="0">
                <a:solidFill>
                  <a:schemeClr val="tx2"/>
                </a:solidFill>
              </a:rPr>
              <a:t>for</a:t>
            </a:r>
            <a:r>
              <a:rPr lang="en-US" sz="1333" dirty="0"/>
              <a:t> </a:t>
            </a:r>
            <a:r>
              <a:rPr lang="en-US" altLang="en-US" sz="1333" dirty="0">
                <a:solidFill>
                  <a:schemeClr val="accent2"/>
                </a:solidFill>
              </a:rPr>
              <a:t>Windows File Server</a:t>
            </a:r>
          </a:p>
        </p:txBody>
      </p:sp>
      <p:sp>
        <p:nvSpPr>
          <p:cNvPr id="59" name="Rectangle 58">
            <a:extLst>
              <a:ext uri="{FF2B5EF4-FFF2-40B4-BE49-F238E27FC236}">
                <a16:creationId xmlns:a16="http://schemas.microsoft.com/office/drawing/2014/main" id="{311DB9B7-532F-E742-80D6-14072CBA90D3}"/>
              </a:ext>
            </a:extLst>
          </p:cNvPr>
          <p:cNvSpPr/>
          <p:nvPr/>
        </p:nvSpPr>
        <p:spPr>
          <a:xfrm>
            <a:off x="934139" y="1932208"/>
            <a:ext cx="1377736" cy="297454"/>
          </a:xfrm>
          <a:prstGeom prst="rect">
            <a:avLst/>
          </a:prstGeom>
        </p:spPr>
        <p:txBody>
          <a:bodyPr wrap="square">
            <a:spAutoFit/>
          </a:bodyPr>
          <a:lstStyle/>
          <a:p>
            <a:pPr algn="ctr" defTabSz="457153">
              <a:spcBef>
                <a:spcPts val="600"/>
              </a:spcBef>
              <a:spcAft>
                <a:spcPts val="300"/>
              </a:spcAft>
              <a:defRPr/>
            </a:pPr>
            <a:r>
              <a:rPr lang="en-US" sz="1333" dirty="0"/>
              <a:t>Amazon </a:t>
            </a:r>
            <a:r>
              <a:rPr lang="en-US" sz="1333" dirty="0">
                <a:solidFill>
                  <a:schemeClr val="accent3"/>
                </a:solidFill>
              </a:rPr>
              <a:t>EFS</a:t>
            </a:r>
          </a:p>
        </p:txBody>
      </p:sp>
      <p:sp>
        <p:nvSpPr>
          <p:cNvPr id="19" name="Rounded Rectangle 18">
            <a:extLst>
              <a:ext uri="{FF2B5EF4-FFF2-40B4-BE49-F238E27FC236}">
                <a16:creationId xmlns:a16="http://schemas.microsoft.com/office/drawing/2014/main" id="{BF01DB75-D964-7C43-94C3-EEA04A4E2660}"/>
              </a:ext>
            </a:extLst>
          </p:cNvPr>
          <p:cNvSpPr/>
          <p:nvPr/>
        </p:nvSpPr>
        <p:spPr>
          <a:xfrm>
            <a:off x="2709008" y="1461097"/>
            <a:ext cx="8623570" cy="64166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39" indent="-285739">
              <a:buFont typeface="Arial" panose="020B0604020202020204" pitchFamily="34" charset="0"/>
              <a:buChar char="•"/>
            </a:pPr>
            <a:r>
              <a:rPr lang="en-US" sz="1500" dirty="0"/>
              <a:t>Fully elastic: pay only for what you use, set and forget, no need to plan ahead of time</a:t>
            </a:r>
          </a:p>
          <a:p>
            <a:pPr marL="285739" indent="-285739">
              <a:buFont typeface="Arial" panose="020B0604020202020204" pitchFamily="34" charset="0"/>
              <a:buChar char="•"/>
            </a:pPr>
            <a:r>
              <a:rPr lang="en-US" sz="1500" dirty="0"/>
              <a:t>No minimum storage or throughput size</a:t>
            </a:r>
          </a:p>
        </p:txBody>
      </p:sp>
      <p:sp>
        <p:nvSpPr>
          <p:cNvPr id="20" name="Rounded Rectangle 19">
            <a:extLst>
              <a:ext uri="{FF2B5EF4-FFF2-40B4-BE49-F238E27FC236}">
                <a16:creationId xmlns:a16="http://schemas.microsoft.com/office/drawing/2014/main" id="{BA4098B7-463A-5948-BFC9-A113D799A860}"/>
              </a:ext>
            </a:extLst>
          </p:cNvPr>
          <p:cNvSpPr/>
          <p:nvPr/>
        </p:nvSpPr>
        <p:spPr>
          <a:xfrm>
            <a:off x="2709004" y="3400851"/>
            <a:ext cx="8623571" cy="87643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39" indent="-285739">
              <a:buFont typeface="Arial" panose="020B0604020202020204" pitchFamily="34" charset="0"/>
              <a:buChar char="•"/>
            </a:pPr>
            <a:r>
              <a:rPr lang="en-US" sz="1500" dirty="0">
                <a:solidFill>
                  <a:srgbClr val="004432"/>
                </a:solidFill>
              </a:rPr>
              <a:t>Drop-in replacement for existing NetApp deployments</a:t>
            </a:r>
          </a:p>
          <a:p>
            <a:pPr marL="285739" indent="-285739">
              <a:buFont typeface="Arial" panose="020B0604020202020204" pitchFamily="34" charset="0"/>
              <a:buChar char="•"/>
            </a:pPr>
            <a:r>
              <a:rPr lang="en-US" sz="1500" dirty="0">
                <a:solidFill>
                  <a:srgbClr val="004432"/>
                </a:solidFill>
              </a:rPr>
              <a:t>Rich set of data management capabilities</a:t>
            </a:r>
            <a:br>
              <a:rPr lang="en-US" sz="1500" dirty="0">
                <a:solidFill>
                  <a:srgbClr val="004432"/>
                </a:solidFill>
              </a:rPr>
            </a:br>
            <a:r>
              <a:rPr lang="en-US" sz="1333" dirty="0">
                <a:solidFill>
                  <a:srgbClr val="004432"/>
                </a:solidFill>
              </a:rPr>
              <a:t>(multi-protocol, Intelligent Tiering, snapshots, clones, replication, storage efficiency, anti-virus)</a:t>
            </a:r>
            <a:endParaRPr lang="en-US" sz="1500" dirty="0">
              <a:solidFill>
                <a:srgbClr val="004432"/>
              </a:solidFill>
            </a:endParaRPr>
          </a:p>
        </p:txBody>
      </p:sp>
      <p:sp>
        <p:nvSpPr>
          <p:cNvPr id="21" name="Rounded Rectangle 20">
            <a:extLst>
              <a:ext uri="{FF2B5EF4-FFF2-40B4-BE49-F238E27FC236}">
                <a16:creationId xmlns:a16="http://schemas.microsoft.com/office/drawing/2014/main" id="{879E368C-FB35-DE4B-86A6-365C5CA0F100}"/>
              </a:ext>
            </a:extLst>
          </p:cNvPr>
          <p:cNvSpPr/>
          <p:nvPr/>
        </p:nvSpPr>
        <p:spPr>
          <a:xfrm>
            <a:off x="2709004" y="4511391"/>
            <a:ext cx="8623572" cy="87643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39" indent="-285739">
              <a:buFont typeface="Arial" panose="020B0604020202020204" pitchFamily="34" charset="0"/>
              <a:buChar char="•"/>
            </a:pPr>
            <a:r>
              <a:rPr lang="en-US" sz="1600" dirty="0"/>
              <a:t>Performance for latency-sensitive and small-file workloads </a:t>
            </a:r>
          </a:p>
          <a:p>
            <a:pPr marL="285739" indent="-285739">
              <a:buFont typeface="Arial" panose="020B0604020202020204" pitchFamily="34" charset="0"/>
              <a:buChar char="•"/>
            </a:pPr>
            <a:r>
              <a:rPr lang="en-US" sz="1500" dirty="0"/>
              <a:t>Data management capabilities </a:t>
            </a:r>
            <a:r>
              <a:rPr lang="en-US" sz="1333" dirty="0"/>
              <a:t>(snapshots, clones, replication, compression)</a:t>
            </a:r>
          </a:p>
          <a:p>
            <a:pPr marL="285739" indent="-285739">
              <a:buFont typeface="Arial" panose="020B0604020202020204" pitchFamily="34" charset="0"/>
              <a:buChar char="•"/>
            </a:pPr>
            <a:endParaRPr lang="en-US" sz="1500" dirty="0"/>
          </a:p>
        </p:txBody>
      </p:sp>
      <p:sp>
        <p:nvSpPr>
          <p:cNvPr id="22" name="Rounded Rectangle 21">
            <a:extLst>
              <a:ext uri="{FF2B5EF4-FFF2-40B4-BE49-F238E27FC236}">
                <a16:creationId xmlns:a16="http://schemas.microsoft.com/office/drawing/2014/main" id="{83314E39-7B6F-5049-9F4C-662BA69AE7A1}"/>
              </a:ext>
            </a:extLst>
          </p:cNvPr>
          <p:cNvSpPr/>
          <p:nvPr/>
        </p:nvSpPr>
        <p:spPr>
          <a:xfrm>
            <a:off x="2709004" y="5603661"/>
            <a:ext cx="8623573" cy="6322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39" indent="-285739">
              <a:buFont typeface="Arial" panose="020B0604020202020204" pitchFamily="34" charset="0"/>
              <a:buChar char="•"/>
            </a:pPr>
            <a:r>
              <a:rPr lang="en-US" sz="1500" dirty="0"/>
              <a:t>Drop-in replacement for existing Windows deployments</a:t>
            </a:r>
          </a:p>
          <a:p>
            <a:pPr marL="285739" indent="-285739">
              <a:buFont typeface="Arial" panose="020B0604020202020204" pitchFamily="34" charset="0"/>
              <a:buChar char="•"/>
            </a:pPr>
            <a:r>
              <a:rPr lang="en-US" sz="1500" dirty="0"/>
              <a:t>Simplest solution for running Microsoft applications (including SQL Server)</a:t>
            </a:r>
          </a:p>
        </p:txBody>
      </p:sp>
      <p:sp>
        <p:nvSpPr>
          <p:cNvPr id="23" name="Rounded Rectangle 22">
            <a:extLst>
              <a:ext uri="{FF2B5EF4-FFF2-40B4-BE49-F238E27FC236}">
                <a16:creationId xmlns:a16="http://schemas.microsoft.com/office/drawing/2014/main" id="{53E8438F-2C74-8243-904B-D984B1FD3579}"/>
              </a:ext>
            </a:extLst>
          </p:cNvPr>
          <p:cNvSpPr/>
          <p:nvPr/>
        </p:nvSpPr>
        <p:spPr>
          <a:xfrm>
            <a:off x="2709004" y="2405729"/>
            <a:ext cx="8623573" cy="63589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39" indent="-285739">
              <a:buFont typeface="Arial" panose="020B0604020202020204" pitchFamily="34" charset="0"/>
              <a:buChar char="•"/>
            </a:pPr>
            <a:r>
              <a:rPr lang="en-US" sz="1500" dirty="0"/>
              <a:t>Optimized for scale-out workloads: highest levels of throughput (1+ TB/s) and IOPS (millions)</a:t>
            </a:r>
          </a:p>
          <a:p>
            <a:pPr marL="285739" indent="-285739">
              <a:buFont typeface="Arial" panose="020B0604020202020204" pitchFamily="34" charset="0"/>
              <a:buChar char="•"/>
            </a:pPr>
            <a:r>
              <a:rPr lang="en-US" sz="1500" dirty="0"/>
              <a:t>Integrated with Amazon S3: access S3 data through a fast file interface</a:t>
            </a:r>
          </a:p>
        </p:txBody>
      </p:sp>
    </p:spTree>
    <p:extLst>
      <p:ext uri="{BB962C8B-B14F-4D97-AF65-F5344CB8AC3E}">
        <p14:creationId xmlns:p14="http://schemas.microsoft.com/office/powerpoint/2010/main" val="55690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2">
            <a:extLst>
              <a:ext uri="{FF2B5EF4-FFF2-40B4-BE49-F238E27FC236}">
                <a16:creationId xmlns:a16="http://schemas.microsoft.com/office/drawing/2014/main" id="{167999A4-E4C4-4D99-9EF1-ABE7C9DB0F3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t="7919" b="7919"/>
          <a:stretch/>
        </p:blipFill>
        <p:spPr bwMode="auto">
          <a:xfrm>
            <a:off x="0" y="1"/>
            <a:ext cx="12192000" cy="6856412"/>
          </a:xfrm>
          <a:prstGeom prst="rect">
            <a:avLst/>
          </a:prstGeom>
          <a:solidFill>
            <a:schemeClr val="bg1"/>
          </a:solidFill>
        </p:spPr>
      </p:pic>
      <p:sp>
        <p:nvSpPr>
          <p:cNvPr id="126" name="Rectangle 125">
            <a:extLst>
              <a:ext uri="{FF2B5EF4-FFF2-40B4-BE49-F238E27FC236}">
                <a16:creationId xmlns:a16="http://schemas.microsoft.com/office/drawing/2014/main" id="{B6A6743B-60C2-4D42-946A-0FDEABD93ED7}"/>
              </a:ext>
            </a:extLst>
          </p:cNvPr>
          <p:cNvSpPr/>
          <p:nvPr/>
        </p:nvSpPr>
        <p:spPr bwMode="auto">
          <a:xfrm flipH="1">
            <a:off x="-1" y="0"/>
            <a:ext cx="12192001" cy="6858000"/>
          </a:xfrm>
          <a:prstGeom prst="rect">
            <a:avLst/>
          </a:prstGeom>
          <a:gradFill>
            <a:gsLst>
              <a:gs pos="19000">
                <a:schemeClr val="bg1">
                  <a:alpha val="40000"/>
                </a:schemeClr>
              </a:gs>
              <a:gs pos="89000">
                <a:schemeClr val="bg1">
                  <a:alpha val="85000"/>
                </a:schemeClr>
              </a:gs>
              <a:gs pos="47000">
                <a:schemeClr val="bg1">
                  <a:alpha val="7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marL="0" marR="0" lvl="0" indent="0" algn="ctr" defTabSz="777029"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noFill/>
                <a:effectLst/>
                <a:uLnTx/>
                <a:uFillTx/>
                <a:latin typeface="Amazon Ember"/>
                <a:ea typeface="+mn-ea"/>
                <a:cs typeface="Amazon Ember" panose="020B0603020204020204" pitchFamily="34" charset="0"/>
              </a:rPr>
              <a:t>aaa</a:t>
            </a:r>
            <a:endParaRPr kumimoji="0" lang="en-US" sz="2000" b="0" i="0" u="none" strike="noStrike" kern="1200" cap="none" spc="0" normalizeH="0" baseline="0" noProof="0" dirty="0">
              <a:ln>
                <a:noFill/>
              </a:ln>
              <a:noFill/>
              <a:effectLst/>
              <a:uLnTx/>
              <a:uFillTx/>
              <a:latin typeface="Amazon Ember"/>
              <a:ea typeface="+mn-ea"/>
              <a:cs typeface="Amazon Ember" panose="020B0603020204020204" pitchFamily="34" charset="0"/>
            </a:endParaRPr>
          </a:p>
        </p:txBody>
      </p:sp>
      <p:sp>
        <p:nvSpPr>
          <p:cNvPr id="127" name="TextBox 126">
            <a:extLst>
              <a:ext uri="{FF2B5EF4-FFF2-40B4-BE49-F238E27FC236}">
                <a16:creationId xmlns:a16="http://schemas.microsoft.com/office/drawing/2014/main" id="{1DB72398-9EB2-4EF2-87CC-A40D35DAA557}"/>
              </a:ext>
            </a:extLst>
          </p:cNvPr>
          <p:cNvSpPr txBox="1"/>
          <p:nvPr/>
        </p:nvSpPr>
        <p:spPr>
          <a:xfrm>
            <a:off x="380999" y="2079331"/>
            <a:ext cx="8145185" cy="911019"/>
          </a:xfrm>
          <a:prstGeom prst="rect">
            <a:avLst/>
          </a:prstGeom>
          <a:noFill/>
        </p:spPr>
        <p:txBody>
          <a:bodyPr wrap="square" lIns="274320" tIns="121920" rIns="0" bIns="121920" rtlCol="0" anchor="ctr" anchorCtr="0">
            <a:spAutoFit/>
          </a:bodyPr>
          <a:lstStyle/>
          <a:p>
            <a:pPr lvl="0" defTabSz="914099" eaLnBrk="0" fontAlgn="base" hangingPunct="0">
              <a:lnSpc>
                <a:spcPct val="90000"/>
              </a:lnSpc>
              <a:spcBef>
                <a:spcPct val="0"/>
              </a:spcBef>
              <a:spcAft>
                <a:spcPts val="900"/>
              </a:spcAft>
              <a:defRPr/>
            </a:pPr>
            <a:r>
              <a:rPr lang="en-US" sz="2400" dirty="0">
                <a:latin typeface="Amazon Ember" panose="020B0603020204020204" pitchFamily="34" charset="0"/>
              </a:rPr>
              <a:t>Moving 1.3 PB NetApp on-premises medical imaging repository to </a:t>
            </a:r>
            <a:r>
              <a:rPr lang="en-US" sz="2400" dirty="0">
                <a:solidFill>
                  <a:schemeClr val="accent4"/>
                </a:solidFill>
                <a:latin typeface="+mj-lt"/>
              </a:rPr>
              <a:t>FSx for ONTAP</a:t>
            </a:r>
            <a:r>
              <a:rPr lang="en-US" sz="2400" dirty="0">
                <a:latin typeface="+mj-lt"/>
              </a:rPr>
              <a:t>,</a:t>
            </a:r>
            <a:r>
              <a:rPr lang="en-US" sz="2400" dirty="0">
                <a:solidFill>
                  <a:schemeClr val="accent1"/>
                </a:solidFill>
                <a:latin typeface="+mj-lt"/>
              </a:rPr>
              <a:t> </a:t>
            </a:r>
            <a:r>
              <a:rPr lang="en-US" sz="2400" dirty="0">
                <a:latin typeface="Amazon Ember" panose="020B0603020204020204" pitchFamily="34" charset="0"/>
              </a:rPr>
              <a:t>reducing overhead</a:t>
            </a:r>
          </a:p>
        </p:txBody>
      </p:sp>
      <p:cxnSp>
        <p:nvCxnSpPr>
          <p:cNvPr id="128" name="Straight Connector 127">
            <a:extLst>
              <a:ext uri="{FF2B5EF4-FFF2-40B4-BE49-F238E27FC236}">
                <a16:creationId xmlns:a16="http://schemas.microsoft.com/office/drawing/2014/main" id="{B65DC70F-2445-47AE-9D3E-73604AA1AA17}"/>
              </a:ext>
            </a:extLst>
          </p:cNvPr>
          <p:cNvCxnSpPr>
            <a:cxnSpLocks/>
          </p:cNvCxnSpPr>
          <p:nvPr/>
        </p:nvCxnSpPr>
        <p:spPr>
          <a:xfrm>
            <a:off x="381001" y="2123361"/>
            <a:ext cx="0" cy="822960"/>
          </a:xfrm>
          <a:prstGeom prst="line">
            <a:avLst/>
          </a:prstGeom>
          <a:ln w="19050" cap="rnd">
            <a:gradFill>
              <a:gsLst>
                <a:gs pos="0">
                  <a:schemeClr val="accent5"/>
                </a:gs>
                <a:gs pos="41000">
                  <a:schemeClr val="accent2"/>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F3D68E5C-91F2-473D-B1F3-1706113E1576}"/>
              </a:ext>
            </a:extLst>
          </p:cNvPr>
          <p:cNvSpPr txBox="1"/>
          <p:nvPr/>
        </p:nvSpPr>
        <p:spPr>
          <a:xfrm>
            <a:off x="342841" y="3537448"/>
            <a:ext cx="7938891" cy="911019"/>
          </a:xfrm>
          <a:prstGeom prst="rect">
            <a:avLst/>
          </a:prstGeom>
          <a:noFill/>
        </p:spPr>
        <p:txBody>
          <a:bodyPr wrap="square" lIns="274320" tIns="121920" rIns="0" bIns="121920" rtlCol="0" anchor="ctr" anchorCtr="0">
            <a:spAutoFit/>
          </a:bodyPr>
          <a:lstStyle/>
          <a:p>
            <a:pPr lvl="0" defTabSz="914099" eaLnBrk="0" fontAlgn="base" hangingPunct="0">
              <a:lnSpc>
                <a:spcPct val="90000"/>
              </a:lnSpc>
              <a:spcBef>
                <a:spcPct val="0"/>
              </a:spcBef>
              <a:spcAft>
                <a:spcPts val="900"/>
              </a:spcAft>
              <a:defRPr/>
            </a:pPr>
            <a:r>
              <a:rPr lang="en-US" sz="2400" dirty="0">
                <a:latin typeface="Amazon Ember" panose="020B0603020204020204" pitchFamily="34" charset="0"/>
              </a:rPr>
              <a:t>Moving patient administration applications to </a:t>
            </a:r>
            <a:r>
              <a:rPr lang="en-US" sz="2400" dirty="0">
                <a:solidFill>
                  <a:schemeClr val="accent4"/>
                </a:solidFill>
                <a:latin typeface="+mj-lt"/>
              </a:rPr>
              <a:t>FSx for Windows</a:t>
            </a:r>
            <a:r>
              <a:rPr lang="en-US" sz="2400" dirty="0">
                <a:solidFill>
                  <a:schemeClr val="accent1"/>
                </a:solidFill>
                <a:latin typeface="+mj-lt"/>
              </a:rPr>
              <a:t> </a:t>
            </a:r>
            <a:r>
              <a:rPr lang="en-US" sz="2400" dirty="0">
                <a:latin typeface="Amazon Ember" panose="020B0603020204020204" pitchFamily="34" charset="0"/>
              </a:rPr>
              <a:t>for simplified management</a:t>
            </a:r>
          </a:p>
        </p:txBody>
      </p:sp>
      <p:cxnSp>
        <p:nvCxnSpPr>
          <p:cNvPr id="130" name="Straight Connector 129">
            <a:extLst>
              <a:ext uri="{FF2B5EF4-FFF2-40B4-BE49-F238E27FC236}">
                <a16:creationId xmlns:a16="http://schemas.microsoft.com/office/drawing/2014/main" id="{706F8C3A-23BC-49DA-9544-82AC6562F17E}"/>
              </a:ext>
            </a:extLst>
          </p:cNvPr>
          <p:cNvCxnSpPr>
            <a:cxnSpLocks/>
          </p:cNvCxnSpPr>
          <p:nvPr/>
        </p:nvCxnSpPr>
        <p:spPr>
          <a:xfrm>
            <a:off x="381001" y="3581760"/>
            <a:ext cx="0" cy="822960"/>
          </a:xfrm>
          <a:prstGeom prst="line">
            <a:avLst/>
          </a:prstGeom>
          <a:ln w="19050" cap="rnd">
            <a:gradFill>
              <a:gsLst>
                <a:gs pos="0">
                  <a:schemeClr val="accent5"/>
                </a:gs>
                <a:gs pos="41000">
                  <a:schemeClr val="accent2"/>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5A9C2015-6DD6-4091-88A8-5B2AA478D6E7}"/>
              </a:ext>
            </a:extLst>
          </p:cNvPr>
          <p:cNvSpPr txBox="1"/>
          <p:nvPr/>
        </p:nvSpPr>
        <p:spPr>
          <a:xfrm>
            <a:off x="380999" y="4946699"/>
            <a:ext cx="6745375" cy="911019"/>
          </a:xfrm>
          <a:prstGeom prst="rect">
            <a:avLst/>
          </a:prstGeom>
          <a:noFill/>
        </p:spPr>
        <p:txBody>
          <a:bodyPr wrap="square" lIns="274320" tIns="121920" rIns="0" bIns="121920" rtlCol="0" anchor="ctr" anchorCtr="0">
            <a:spAutoFit/>
          </a:bodyPr>
          <a:lstStyle/>
          <a:p>
            <a:pPr lvl="0" defTabSz="914099" eaLnBrk="0" fontAlgn="base" hangingPunct="0">
              <a:lnSpc>
                <a:spcPct val="90000"/>
              </a:lnSpc>
              <a:spcBef>
                <a:spcPct val="0"/>
              </a:spcBef>
              <a:spcAft>
                <a:spcPts val="900"/>
              </a:spcAft>
              <a:defRPr/>
            </a:pPr>
            <a:r>
              <a:rPr lang="en-US" sz="2400" dirty="0">
                <a:latin typeface="Amazon Ember" panose="020B0603020204020204" pitchFamily="34" charset="0"/>
              </a:rPr>
              <a:t>Developing genomics analysis with </a:t>
            </a:r>
            <a:r>
              <a:rPr lang="en-US" sz="2400" dirty="0">
                <a:solidFill>
                  <a:schemeClr val="accent4"/>
                </a:solidFill>
                <a:latin typeface="+mj-lt"/>
              </a:rPr>
              <a:t>FSx for </a:t>
            </a:r>
            <a:r>
              <a:rPr lang="en-US" sz="2400" dirty="0" err="1">
                <a:solidFill>
                  <a:schemeClr val="accent4"/>
                </a:solidFill>
                <a:latin typeface="+mj-lt"/>
              </a:rPr>
              <a:t>Lustre</a:t>
            </a:r>
            <a:r>
              <a:rPr lang="en-US" sz="2400" dirty="0">
                <a:solidFill>
                  <a:schemeClr val="accent5"/>
                </a:solidFill>
                <a:latin typeface="+mj-lt"/>
              </a:rPr>
              <a:t> </a:t>
            </a:r>
            <a:r>
              <a:rPr lang="en-US" sz="2400" dirty="0">
                <a:latin typeface="Amazon Ember" panose="020B0603020204020204" pitchFamily="34" charset="0"/>
              </a:rPr>
              <a:t>for high-performance file access </a:t>
            </a:r>
          </a:p>
        </p:txBody>
      </p:sp>
      <p:cxnSp>
        <p:nvCxnSpPr>
          <p:cNvPr id="133" name="Straight Connector 132">
            <a:extLst>
              <a:ext uri="{FF2B5EF4-FFF2-40B4-BE49-F238E27FC236}">
                <a16:creationId xmlns:a16="http://schemas.microsoft.com/office/drawing/2014/main" id="{D4F9DFEA-3C19-465B-85F8-CE90CB289DCD}"/>
              </a:ext>
            </a:extLst>
          </p:cNvPr>
          <p:cNvCxnSpPr>
            <a:cxnSpLocks/>
          </p:cNvCxnSpPr>
          <p:nvPr/>
        </p:nvCxnSpPr>
        <p:spPr>
          <a:xfrm>
            <a:off x="381001" y="4990728"/>
            <a:ext cx="0" cy="822960"/>
          </a:xfrm>
          <a:prstGeom prst="line">
            <a:avLst/>
          </a:prstGeom>
          <a:ln w="19050" cap="rnd">
            <a:gradFill>
              <a:gsLst>
                <a:gs pos="0">
                  <a:schemeClr val="accent5"/>
                </a:gs>
                <a:gs pos="41000">
                  <a:schemeClr val="accent2"/>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A943CFF3-3935-4FB3-8455-B1996F14BC07}"/>
              </a:ext>
            </a:extLst>
          </p:cNvPr>
          <p:cNvSpPr>
            <a:spLocks noGrp="1"/>
          </p:cNvSpPr>
          <p:nvPr/>
        </p:nvSpPr>
        <p:spPr>
          <a:xfrm>
            <a:off x="3194094" y="624407"/>
            <a:ext cx="8633365" cy="1887777"/>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600"/>
              </a:spcBef>
              <a:buClr>
                <a:srgbClr val="FF9900"/>
              </a:buClr>
              <a:buFont typeface="Amazon Ember" panose="020B0603020204020204" pitchFamily="34" charset="0"/>
              <a:buChar char="•"/>
              <a:defRPr sz="1400" kern="1200">
                <a:solidFill>
                  <a:srgbClr val="545B64"/>
                </a:solidFill>
                <a:latin typeface="Amazon Ember" panose="020B0603020204020204" pitchFamily="34" charset="0"/>
                <a:ea typeface="+mn-ea"/>
                <a:cs typeface="Amazon Ember" panose="020B0603020204020204" pitchFamily="34" charset="0"/>
              </a:defRPr>
            </a:lvl1pPr>
            <a:lvl2pPr marL="457200" indent="0" algn="l" defTabSz="914400" rtl="0" eaLnBrk="1" latinLnBrk="0" hangingPunct="1">
              <a:lnSpc>
                <a:spcPct val="100000"/>
              </a:lnSpc>
              <a:spcBef>
                <a:spcPts val="500"/>
              </a:spcBef>
              <a:buFont typeface="Amazon Ember" panose="020B0603020204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mazon Ember" panose="020B0603020204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mazon Ember" panose="020B0603020204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mazon Ember" panose="020B0603020204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914288">
              <a:spcBef>
                <a:spcPts val="0"/>
              </a:spcBef>
              <a:spcAft>
                <a:spcPts val="900"/>
              </a:spcAft>
              <a:buClr>
                <a:srgbClr val="FFFFFF"/>
              </a:buClr>
              <a:buNone/>
              <a:defRPr/>
            </a:pPr>
            <a:endParaRPr lang="en-US" sz="1600" dirty="0">
              <a:solidFill>
                <a:srgbClr val="FFFFFF"/>
              </a:solidFill>
              <a:latin typeface="Amazon Ember Light" panose="020B0403020204020204"/>
              <a:ea typeface="Amazon Ember" panose="020B0603020204020204" pitchFamily="34" charset="0"/>
            </a:endParaRPr>
          </a:p>
        </p:txBody>
      </p:sp>
      <p:pic>
        <p:nvPicPr>
          <p:cNvPr id="88" name="Picture 87">
            <a:extLst>
              <a:ext uri="{FF2B5EF4-FFF2-40B4-BE49-F238E27FC236}">
                <a16:creationId xmlns:a16="http://schemas.microsoft.com/office/drawing/2014/main" id="{CE4BCDF7-3347-4229-AC56-57F329EFA05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9083766" y="3537448"/>
            <a:ext cx="2920273" cy="1081582"/>
          </a:xfrm>
          <a:prstGeom prst="rect">
            <a:avLst/>
          </a:prstGeom>
        </p:spPr>
      </p:pic>
      <p:sp>
        <p:nvSpPr>
          <p:cNvPr id="110" name="TextBox 109">
            <a:extLst>
              <a:ext uri="{FF2B5EF4-FFF2-40B4-BE49-F238E27FC236}">
                <a16:creationId xmlns:a16="http://schemas.microsoft.com/office/drawing/2014/main" id="{6B3D925A-CB19-4E1F-AAE1-1EDAA4F200E5}"/>
              </a:ext>
            </a:extLst>
          </p:cNvPr>
          <p:cNvSpPr txBox="1"/>
          <p:nvPr/>
        </p:nvSpPr>
        <p:spPr>
          <a:xfrm>
            <a:off x="123769" y="438433"/>
            <a:ext cx="11113192" cy="855619"/>
          </a:xfrm>
          <a:prstGeom prst="rect">
            <a:avLst/>
          </a:prstGeom>
          <a:noFill/>
        </p:spPr>
        <p:txBody>
          <a:bodyPr wrap="square" lIns="274320" tIns="121920" rIns="0" bIns="121920" rtlCol="0" anchor="ctr" anchorCtr="0">
            <a:spAutoFit/>
          </a:bodyPr>
          <a:lstStyle/>
          <a:p>
            <a:pPr lvl="0" defTabSz="914099" eaLnBrk="0" fontAlgn="base" hangingPunct="0">
              <a:lnSpc>
                <a:spcPct val="90000"/>
              </a:lnSpc>
              <a:spcBef>
                <a:spcPct val="0"/>
              </a:spcBef>
              <a:spcAft>
                <a:spcPts val="900"/>
              </a:spcAft>
              <a:defRPr/>
            </a:pPr>
            <a:r>
              <a:rPr lang="en-US" sz="4400" b="1" dirty="0">
                <a:solidFill>
                  <a:schemeClr val="accent4"/>
                </a:solidFill>
                <a:latin typeface="+mj-lt"/>
              </a:rPr>
              <a:t>Move</a:t>
            </a:r>
            <a:r>
              <a:rPr lang="en-US" sz="3600" dirty="0">
                <a:latin typeface="+mj-lt"/>
              </a:rPr>
              <a:t> to the cloud application by application</a:t>
            </a:r>
          </a:p>
        </p:txBody>
      </p:sp>
    </p:spTree>
    <p:extLst>
      <p:ext uri="{BB962C8B-B14F-4D97-AF65-F5344CB8AC3E}">
        <p14:creationId xmlns:p14="http://schemas.microsoft.com/office/powerpoint/2010/main" val="223589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barn(outHorizontal)">
                                      <p:cBhvr>
                                        <p:cTn id="7" dur="500"/>
                                        <p:tgtEl>
                                          <p:spTgt spid="1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42" presetClass="path" presetSubtype="0" decel="100000" fill="hold" grpId="1" nodeType="withEffect">
                                  <p:stCondLst>
                                    <p:cond delay="0"/>
                                  </p:stCondLst>
                                  <p:childTnLst>
                                    <p:animMotion origin="layout" path="M -4.375E-6 4.44444E-6 L -0.03671 4.44444E-6 " pathEditMode="relative" rAng="0" ptsTypes="AA">
                                      <p:cBhvr>
                                        <p:cTn id="12" dur="600" spd="-100000" fill="hold"/>
                                        <p:tgtEl>
                                          <p:spTgt spid="127"/>
                                        </p:tgtEl>
                                        <p:attrNameLst>
                                          <p:attrName>ppt_x</p:attrName>
                                          <p:attrName>ppt_y</p:attrName>
                                        </p:attrNameLst>
                                      </p:cBhvr>
                                      <p:rCtr x="-1836" y="0"/>
                                    </p:animMotion>
                                  </p:childTnLst>
                                </p:cTn>
                              </p:par>
                              <p:par>
                                <p:cTn id="13" presetID="16" presetClass="entr" presetSubtype="42" fill="hold" nodeType="with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barn(outHorizontal)">
                                      <p:cBhvr>
                                        <p:cTn id="15" dur="500"/>
                                        <p:tgtEl>
                                          <p:spTgt spid="1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fade">
                                      <p:cBhvr>
                                        <p:cTn id="18" dur="500"/>
                                        <p:tgtEl>
                                          <p:spTgt spid="129"/>
                                        </p:tgtEl>
                                      </p:cBhvr>
                                    </p:animEffect>
                                  </p:childTnLst>
                                </p:cTn>
                              </p:par>
                              <p:par>
                                <p:cTn id="19" presetID="42" presetClass="path" presetSubtype="0" decel="100000" fill="hold" grpId="1" nodeType="withEffect">
                                  <p:stCondLst>
                                    <p:cond delay="0"/>
                                  </p:stCondLst>
                                  <p:childTnLst>
                                    <p:animMotion origin="layout" path="M 4.16667E-6 2.96296E-6 L -0.03672 2.96296E-6 " pathEditMode="relative" rAng="0" ptsTypes="AA">
                                      <p:cBhvr>
                                        <p:cTn id="20" dur="600" spd="-100000" fill="hold"/>
                                        <p:tgtEl>
                                          <p:spTgt spid="129"/>
                                        </p:tgtEl>
                                        <p:attrNameLst>
                                          <p:attrName>ppt_x</p:attrName>
                                          <p:attrName>ppt_y</p:attrName>
                                        </p:attrNameLst>
                                      </p:cBhvr>
                                      <p:rCtr x="-1836" y="0"/>
                                    </p:animMotion>
                                  </p:childTnLst>
                                </p:cTn>
                              </p:par>
                              <p:par>
                                <p:cTn id="21" presetID="16" presetClass="entr" presetSubtype="42" fill="hold" nodeType="with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barn(outHorizontal)">
                                      <p:cBhvr>
                                        <p:cTn id="23" dur="500"/>
                                        <p:tgtEl>
                                          <p:spTgt spid="1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1"/>
                                        </p:tgtEl>
                                        <p:attrNameLst>
                                          <p:attrName>style.visibility</p:attrName>
                                        </p:attrNameLst>
                                      </p:cBhvr>
                                      <p:to>
                                        <p:strVal val="visible"/>
                                      </p:to>
                                    </p:set>
                                    <p:animEffect transition="in" filter="fade">
                                      <p:cBhvr>
                                        <p:cTn id="26" dur="500"/>
                                        <p:tgtEl>
                                          <p:spTgt spid="131"/>
                                        </p:tgtEl>
                                      </p:cBhvr>
                                    </p:animEffect>
                                  </p:childTnLst>
                                </p:cTn>
                              </p:par>
                              <p:par>
                                <p:cTn id="27" presetID="42" presetClass="path" presetSubtype="0" decel="100000" fill="hold" grpId="1" nodeType="withEffect">
                                  <p:stCondLst>
                                    <p:cond delay="0"/>
                                  </p:stCondLst>
                                  <p:childTnLst>
                                    <p:animMotion origin="layout" path="M -2.5E-6 -1.11111E-6 L -0.03672 -1.11111E-6 " pathEditMode="relative" rAng="0" ptsTypes="AA">
                                      <p:cBhvr>
                                        <p:cTn id="28" dur="600" spd="-100000" fill="hold"/>
                                        <p:tgtEl>
                                          <p:spTgt spid="131"/>
                                        </p:tgtEl>
                                        <p:attrNameLst>
                                          <p:attrName>ppt_x</p:attrName>
                                          <p:attrName>ppt_y</p:attrName>
                                        </p:attrNameLst>
                                      </p:cBhvr>
                                      <p:rCtr x="-1836" y="0"/>
                                    </p:animMotion>
                                  </p:childTnLst>
                                </p:cTn>
                              </p:par>
                              <p:par>
                                <p:cTn id="29" presetID="10" presetClass="entr" presetSubtype="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42" presetClass="path" presetSubtype="0" decel="100000" fill="hold" grpId="1" nodeType="withEffect">
                                  <p:stCondLst>
                                    <p:cond delay="0"/>
                                  </p:stCondLst>
                                  <p:childTnLst>
                                    <p:animMotion origin="layout" path="M -2.70833E-6 2.59259E-6 L -0.03672 2.59259E-6 " pathEditMode="relative" rAng="0" ptsTypes="AA">
                                      <p:cBhvr>
                                        <p:cTn id="33" dur="600" spd="-100000" fill="hold"/>
                                        <p:tgtEl>
                                          <p:spTgt spid="110"/>
                                        </p:tgtEl>
                                        <p:attrNameLst>
                                          <p:attrName>ppt_x</p:attrName>
                                          <p:attrName>ppt_y</p:attrName>
                                        </p:attrNameLst>
                                      </p:cBhvr>
                                      <p:rCtr x="-1836" y="0"/>
                                    </p:animMotion>
                                  </p:childTnLst>
                                </p:cTn>
                              </p:par>
                              <p:par>
                                <p:cTn id="34" presetID="10" presetClass="entr" presetSubtype="0"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7" grpId="1"/>
      <p:bldP spid="129" grpId="0"/>
      <p:bldP spid="129" grpId="1"/>
      <p:bldP spid="131" grpId="0"/>
      <p:bldP spid="131" grpId="1"/>
      <p:bldP spid="110" grpId="0"/>
      <p:bldP spid="11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7ADB7C-16A3-497D-97A2-913B5388422B}"/>
              </a:ext>
            </a:extLst>
          </p:cNvPr>
          <p:cNvSpPr>
            <a:spLocks noGrp="1"/>
          </p:cNvSpPr>
          <p:nvPr>
            <p:ph type="ctrTitle"/>
          </p:nvPr>
        </p:nvSpPr>
        <p:spPr>
          <a:xfrm>
            <a:off x="375924" y="1698956"/>
            <a:ext cx="9144000" cy="1865508"/>
          </a:xfrm>
        </p:spPr>
        <p:txBody>
          <a:bodyPr/>
          <a:lstStyle/>
          <a:p>
            <a:r>
              <a:rPr lang="en-US" dirty="0"/>
              <a:t>Cloud journey:</a:t>
            </a:r>
          </a:p>
        </p:txBody>
      </p:sp>
      <p:sp>
        <p:nvSpPr>
          <p:cNvPr id="8" name="Rectangle 7">
            <a:extLst>
              <a:ext uri="{FF2B5EF4-FFF2-40B4-BE49-F238E27FC236}">
                <a16:creationId xmlns:a16="http://schemas.microsoft.com/office/drawing/2014/main" id="{0FBD3EA3-91C8-2045-9068-4FCFC97C0E0E}"/>
              </a:ext>
            </a:extLst>
          </p:cNvPr>
          <p:cNvSpPr/>
          <p:nvPr/>
        </p:nvSpPr>
        <p:spPr>
          <a:xfrm>
            <a:off x="479352" y="4757682"/>
            <a:ext cx="3952568" cy="646331"/>
          </a:xfrm>
          <a:prstGeom prst="rect">
            <a:avLst/>
          </a:prstGeom>
          <a:ln w="15875">
            <a:noFill/>
          </a:ln>
        </p:spPr>
        <p:txBody>
          <a:bodyPr wrap="square">
            <a:spAutoFit/>
          </a:bodyPr>
          <a:lstStyle/>
          <a:p>
            <a:pPr algn="ctr" defTabSz="457135" eaLnBrk="0" fontAlgn="base" hangingPunct="0">
              <a:spcBef>
                <a:spcPts val="600"/>
              </a:spcBef>
              <a:spcAft>
                <a:spcPts val="300"/>
              </a:spcAft>
              <a:defRPr/>
            </a:pPr>
            <a:r>
              <a:rPr lang="en-US" sz="3600" b="1" dirty="0">
                <a:solidFill>
                  <a:schemeClr val="accent6"/>
                </a:solidFill>
              </a:rPr>
              <a:t>3. Build</a:t>
            </a:r>
          </a:p>
        </p:txBody>
      </p:sp>
      <p:grpSp>
        <p:nvGrpSpPr>
          <p:cNvPr id="10" name="Group 9">
            <a:extLst>
              <a:ext uri="{FF2B5EF4-FFF2-40B4-BE49-F238E27FC236}">
                <a16:creationId xmlns:a16="http://schemas.microsoft.com/office/drawing/2014/main" id="{6DB563F7-E9D2-D849-BD33-41059AA79C91}"/>
              </a:ext>
            </a:extLst>
          </p:cNvPr>
          <p:cNvGrpSpPr/>
          <p:nvPr/>
        </p:nvGrpSpPr>
        <p:grpSpPr>
          <a:xfrm>
            <a:off x="1528739" y="3154041"/>
            <a:ext cx="1526499" cy="1343177"/>
            <a:chOff x="4035425" y="1730491"/>
            <a:chExt cx="457371" cy="472188"/>
          </a:xfrm>
        </p:grpSpPr>
        <p:sp>
          <p:nvSpPr>
            <p:cNvPr id="11" name="Freeform: Shape 100">
              <a:extLst>
                <a:ext uri="{FF2B5EF4-FFF2-40B4-BE49-F238E27FC236}">
                  <a16:creationId xmlns:a16="http://schemas.microsoft.com/office/drawing/2014/main" id="{5731B2BC-4C39-534D-867D-0C1DB59CD7E9}"/>
                </a:ext>
              </a:extLst>
            </p:cNvPr>
            <p:cNvSpPr/>
            <p:nvPr/>
          </p:nvSpPr>
          <p:spPr>
            <a:xfrm>
              <a:off x="4096176" y="1964825"/>
              <a:ext cx="26" cy="192"/>
            </a:xfrm>
            <a:custGeom>
              <a:avLst/>
              <a:gdLst>
                <a:gd name="connsiteX0" fmla="*/ 77 w 76"/>
                <a:gd name="connsiteY0" fmla="*/ 571 h 571"/>
                <a:gd name="connsiteX1" fmla="*/ 77 w 76"/>
                <a:gd name="connsiteY1" fmla="*/ 0 h 571"/>
              </a:gdLst>
              <a:ahLst/>
              <a:cxnLst>
                <a:cxn ang="0">
                  <a:pos x="connsiteX0" y="connsiteY0"/>
                </a:cxn>
                <a:cxn ang="0">
                  <a:pos x="connsiteX1" y="connsiteY1"/>
                </a:cxn>
              </a:cxnLst>
              <a:rect l="l" t="t" r="r" b="b"/>
              <a:pathLst>
                <a:path w="76" h="571">
                  <a:moveTo>
                    <a:pt x="77" y="571"/>
                  </a:moveTo>
                  <a:cubicBezTo>
                    <a:pt x="-26" y="395"/>
                    <a:pt x="-26" y="177"/>
                    <a:pt x="77" y="0"/>
                  </a:cubicBezTo>
                </a:path>
              </a:pathLst>
            </a:custGeom>
            <a:noFill/>
            <a:ln w="31750" cap="flat">
              <a:solidFill>
                <a:schemeClr val="tx1"/>
              </a:solidFill>
              <a:prstDash val="solid"/>
              <a:round/>
            </a:ln>
          </p:spPr>
          <p:txBody>
            <a:bodyPr rtlCol="0" anchor="ctr"/>
            <a:lstStyle/>
            <a:p>
              <a:endParaRPr lang="en-US" dirty="0"/>
            </a:p>
          </p:txBody>
        </p:sp>
        <p:sp>
          <p:nvSpPr>
            <p:cNvPr id="12" name="Freeform: Shape 101">
              <a:extLst>
                <a:ext uri="{FF2B5EF4-FFF2-40B4-BE49-F238E27FC236}">
                  <a16:creationId xmlns:a16="http://schemas.microsoft.com/office/drawing/2014/main" id="{EBB5C8F2-C406-5C4A-B4C2-31D486EB1B43}"/>
                </a:ext>
              </a:extLst>
            </p:cNvPr>
            <p:cNvSpPr/>
            <p:nvPr/>
          </p:nvSpPr>
          <p:spPr>
            <a:xfrm>
              <a:off x="4332488" y="2091785"/>
              <a:ext cx="145882" cy="54533"/>
            </a:xfrm>
            <a:custGeom>
              <a:avLst/>
              <a:gdLst>
                <a:gd name="connsiteX0" fmla="*/ 0 w 434173"/>
                <a:gd name="connsiteY0" fmla="*/ 161925 h 162302"/>
                <a:gd name="connsiteX1" fmla="*/ 223742 w 434173"/>
                <a:gd name="connsiteY1" fmla="*/ 161925 h 162302"/>
                <a:gd name="connsiteX2" fmla="*/ 433959 w 434173"/>
                <a:gd name="connsiteY2" fmla="*/ 0 h 162302"/>
              </a:gdLst>
              <a:ahLst/>
              <a:cxnLst>
                <a:cxn ang="0">
                  <a:pos x="connsiteX0" y="connsiteY0"/>
                </a:cxn>
                <a:cxn ang="0">
                  <a:pos x="connsiteX1" y="connsiteY1"/>
                </a:cxn>
                <a:cxn ang="0">
                  <a:pos x="connsiteX2" y="connsiteY2"/>
                </a:cxn>
              </a:cxnLst>
              <a:rect l="l" t="t" r="r" b="b"/>
              <a:pathLst>
                <a:path w="434173" h="162302">
                  <a:moveTo>
                    <a:pt x="0" y="161925"/>
                  </a:moveTo>
                  <a:lnTo>
                    <a:pt x="223742" y="161925"/>
                  </a:lnTo>
                  <a:cubicBezTo>
                    <a:pt x="223742" y="161925"/>
                    <a:pt x="441960" y="178022"/>
                    <a:pt x="433959" y="0"/>
                  </a:cubicBezTo>
                </a:path>
              </a:pathLst>
            </a:custGeom>
            <a:noFill/>
            <a:ln w="31750" cap="flat">
              <a:solidFill>
                <a:schemeClr val="tx1"/>
              </a:solidFill>
              <a:prstDash val="solid"/>
              <a:round/>
            </a:ln>
          </p:spPr>
          <p:txBody>
            <a:bodyPr rtlCol="0" anchor="ctr"/>
            <a:lstStyle/>
            <a:p>
              <a:endParaRPr lang="en-US" dirty="0"/>
            </a:p>
          </p:txBody>
        </p:sp>
        <p:sp>
          <p:nvSpPr>
            <p:cNvPr id="13" name="Freeform: Shape 109">
              <a:extLst>
                <a:ext uri="{FF2B5EF4-FFF2-40B4-BE49-F238E27FC236}">
                  <a16:creationId xmlns:a16="http://schemas.microsoft.com/office/drawing/2014/main" id="{6195D3CA-E6EF-8D4B-967F-1120B0797BA6}"/>
                </a:ext>
              </a:extLst>
            </p:cNvPr>
            <p:cNvSpPr/>
            <p:nvPr/>
          </p:nvSpPr>
          <p:spPr>
            <a:xfrm>
              <a:off x="4458999" y="2006686"/>
              <a:ext cx="160" cy="3200"/>
            </a:xfrm>
            <a:custGeom>
              <a:avLst/>
              <a:gdLst>
                <a:gd name="connsiteX0" fmla="*/ 476 w 476"/>
                <a:gd name="connsiteY0" fmla="*/ 0 h 9525"/>
                <a:gd name="connsiteX1" fmla="*/ 0 w 476"/>
                <a:gd name="connsiteY1" fmla="*/ 0 h 9525"/>
              </a:gdLst>
              <a:ahLst/>
              <a:cxnLst>
                <a:cxn ang="0">
                  <a:pos x="connsiteX0" y="connsiteY0"/>
                </a:cxn>
                <a:cxn ang="0">
                  <a:pos x="connsiteX1" y="connsiteY1"/>
                </a:cxn>
              </a:cxnLst>
              <a:rect l="l" t="t" r="r" b="b"/>
              <a:pathLst>
                <a:path w="476" h="9525">
                  <a:moveTo>
                    <a:pt x="476" y="0"/>
                  </a:moveTo>
                  <a:lnTo>
                    <a:pt x="0" y="0"/>
                  </a:lnTo>
                </a:path>
              </a:pathLst>
            </a:custGeom>
            <a:noFill/>
            <a:ln w="31750" cap="flat">
              <a:solidFill>
                <a:schemeClr val="tx1"/>
              </a:solidFill>
              <a:prstDash val="solid"/>
              <a:round/>
            </a:ln>
          </p:spPr>
          <p:txBody>
            <a:bodyPr rtlCol="0" anchor="ctr"/>
            <a:lstStyle/>
            <a:p>
              <a:endParaRPr lang="en-US" dirty="0"/>
            </a:p>
          </p:txBody>
        </p:sp>
        <p:sp>
          <p:nvSpPr>
            <p:cNvPr id="14" name="Freeform: Shape 110">
              <a:extLst>
                <a:ext uri="{FF2B5EF4-FFF2-40B4-BE49-F238E27FC236}">
                  <a16:creationId xmlns:a16="http://schemas.microsoft.com/office/drawing/2014/main" id="{CD4F9AE5-9020-5F49-A084-6B25D0FCF645}"/>
                </a:ext>
              </a:extLst>
            </p:cNvPr>
            <p:cNvSpPr/>
            <p:nvPr/>
          </p:nvSpPr>
          <p:spPr>
            <a:xfrm>
              <a:off x="4035425" y="2018144"/>
              <a:ext cx="143124" cy="127824"/>
            </a:xfrm>
            <a:custGeom>
              <a:avLst/>
              <a:gdLst>
                <a:gd name="connsiteX0" fmla="*/ 36582 w 425963"/>
                <a:gd name="connsiteY0" fmla="*/ 0 h 380428"/>
                <a:gd name="connsiteX1" fmla="*/ 101 w 425963"/>
                <a:gd name="connsiteY1" fmla="*/ 135731 h 380428"/>
                <a:gd name="connsiteX2" fmla="*/ 121926 w 425963"/>
                <a:gd name="connsiteY2" fmla="*/ 359664 h 380428"/>
                <a:gd name="connsiteX3" fmla="*/ 193649 w 425963"/>
                <a:gd name="connsiteY3" fmla="*/ 380428 h 380428"/>
                <a:gd name="connsiteX4" fmla="*/ 425964 w 425963"/>
                <a:gd name="connsiteY4" fmla="*/ 380429 h 38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63" h="380428">
                  <a:moveTo>
                    <a:pt x="36582" y="0"/>
                  </a:moveTo>
                  <a:cubicBezTo>
                    <a:pt x="11410" y="40703"/>
                    <a:pt x="-1273" y="87894"/>
                    <a:pt x="101" y="135731"/>
                  </a:cubicBezTo>
                  <a:cubicBezTo>
                    <a:pt x="-2255" y="226790"/>
                    <a:pt x="44196" y="312174"/>
                    <a:pt x="121926" y="359664"/>
                  </a:cubicBezTo>
                  <a:cubicBezTo>
                    <a:pt x="143399" y="373207"/>
                    <a:pt x="168262" y="380405"/>
                    <a:pt x="193649" y="380428"/>
                  </a:cubicBezTo>
                  <a:lnTo>
                    <a:pt x="425964" y="380429"/>
                  </a:lnTo>
                </a:path>
              </a:pathLst>
            </a:custGeom>
            <a:noFill/>
            <a:ln w="31750" cap="flat">
              <a:solidFill>
                <a:schemeClr val="tx1"/>
              </a:solidFill>
              <a:prstDash val="solid"/>
              <a:round/>
            </a:ln>
          </p:spPr>
          <p:txBody>
            <a:bodyPr rtlCol="0" anchor="ctr"/>
            <a:lstStyle/>
            <a:p>
              <a:endParaRPr lang="en-US" dirty="0"/>
            </a:p>
          </p:txBody>
        </p:sp>
        <p:sp>
          <p:nvSpPr>
            <p:cNvPr id="15" name="Freeform: Shape 111">
              <a:extLst>
                <a:ext uri="{FF2B5EF4-FFF2-40B4-BE49-F238E27FC236}">
                  <a16:creationId xmlns:a16="http://schemas.microsoft.com/office/drawing/2014/main" id="{26BF9838-D78D-DF41-BD9A-605E7D270402}"/>
                </a:ext>
              </a:extLst>
            </p:cNvPr>
            <p:cNvSpPr/>
            <p:nvPr/>
          </p:nvSpPr>
          <p:spPr>
            <a:xfrm>
              <a:off x="4116237" y="1856506"/>
              <a:ext cx="271138" cy="104062"/>
            </a:xfrm>
            <a:custGeom>
              <a:avLst/>
              <a:gdLst>
                <a:gd name="connsiteX0" fmla="*/ 0 w 806957"/>
                <a:gd name="connsiteY0" fmla="*/ 150642 h 309709"/>
                <a:gd name="connsiteX1" fmla="*/ 139446 w 806957"/>
                <a:gd name="connsiteY1" fmla="*/ 29103 h 309709"/>
                <a:gd name="connsiteX2" fmla="*/ 519017 w 806957"/>
                <a:gd name="connsiteY2" fmla="*/ 104732 h 309709"/>
                <a:gd name="connsiteX3" fmla="*/ 612172 w 806957"/>
                <a:gd name="connsiteY3" fmla="*/ 257132 h 309709"/>
                <a:gd name="connsiteX4" fmla="*/ 806958 w 806957"/>
                <a:gd name="connsiteY4" fmla="*/ 309710 h 309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957" h="309709">
                  <a:moveTo>
                    <a:pt x="0" y="150642"/>
                  </a:moveTo>
                  <a:cubicBezTo>
                    <a:pt x="33639" y="97401"/>
                    <a:pt x="82109" y="55155"/>
                    <a:pt x="139446" y="29103"/>
                  </a:cubicBezTo>
                  <a:cubicBezTo>
                    <a:pt x="290417" y="-34810"/>
                    <a:pt x="428244" y="13768"/>
                    <a:pt x="519017" y="104732"/>
                  </a:cubicBezTo>
                  <a:cubicBezTo>
                    <a:pt x="560978" y="148002"/>
                    <a:pt x="592796" y="200057"/>
                    <a:pt x="612172" y="257132"/>
                  </a:cubicBezTo>
                  <a:cubicBezTo>
                    <a:pt x="612172" y="257132"/>
                    <a:pt x="741712" y="176264"/>
                    <a:pt x="806958" y="309710"/>
                  </a:cubicBezTo>
                </a:path>
              </a:pathLst>
            </a:custGeom>
            <a:noFill/>
            <a:ln w="31750" cap="flat">
              <a:solidFill>
                <a:schemeClr val="tx1"/>
              </a:solidFill>
              <a:prstDash val="solid"/>
              <a:round/>
            </a:ln>
          </p:spPr>
          <p:txBody>
            <a:bodyPr rtlCol="0" anchor="ctr"/>
            <a:lstStyle/>
            <a:p>
              <a:endParaRPr lang="en-US" dirty="0"/>
            </a:p>
          </p:txBody>
        </p:sp>
        <p:sp>
          <p:nvSpPr>
            <p:cNvPr id="16" name="Freeform: Shape 112">
              <a:extLst>
                <a:ext uri="{FF2B5EF4-FFF2-40B4-BE49-F238E27FC236}">
                  <a16:creationId xmlns:a16="http://schemas.microsoft.com/office/drawing/2014/main" id="{F9692F6C-5AD6-6949-8963-B14D4FF3DDE7}"/>
                </a:ext>
              </a:extLst>
            </p:cNvPr>
            <p:cNvSpPr/>
            <p:nvPr/>
          </p:nvSpPr>
          <p:spPr>
            <a:xfrm>
              <a:off x="4198103" y="2072006"/>
              <a:ext cx="111854" cy="57479"/>
            </a:xfrm>
            <a:custGeom>
              <a:avLst/>
              <a:gdLst>
                <a:gd name="connsiteX0" fmla="*/ 168688 w 332898"/>
                <a:gd name="connsiteY0" fmla="*/ 0 h 171069"/>
                <a:gd name="connsiteX1" fmla="*/ 0 w 332898"/>
                <a:gd name="connsiteY1" fmla="*/ 85534 h 171069"/>
                <a:gd name="connsiteX2" fmla="*/ 164211 w 332898"/>
                <a:gd name="connsiteY2" fmla="*/ 171069 h 171069"/>
                <a:gd name="connsiteX3" fmla="*/ 332899 w 332898"/>
                <a:gd name="connsiteY3" fmla="*/ 85534 h 171069"/>
                <a:gd name="connsiteX4" fmla="*/ 168688 w 332898"/>
                <a:gd name="connsiteY4" fmla="*/ 0 h 17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1069">
                  <a:moveTo>
                    <a:pt x="168688" y="0"/>
                  </a:moveTo>
                  <a:lnTo>
                    <a:pt x="0" y="85534"/>
                  </a:lnTo>
                  <a:lnTo>
                    <a:pt x="164211" y="171069"/>
                  </a:lnTo>
                  <a:lnTo>
                    <a:pt x="332899" y="85534"/>
                  </a:lnTo>
                  <a:lnTo>
                    <a:pt x="168688" y="0"/>
                  </a:lnTo>
                  <a:close/>
                </a:path>
              </a:pathLst>
            </a:custGeom>
            <a:noFill/>
            <a:ln w="31750" cap="flat">
              <a:solidFill>
                <a:srgbClr val="FFC000"/>
              </a:solidFill>
              <a:prstDash val="solid"/>
              <a:round/>
            </a:ln>
          </p:spPr>
          <p:txBody>
            <a:bodyPr rtlCol="0" anchor="ctr"/>
            <a:lstStyle/>
            <a:p>
              <a:endParaRPr lang="en-US" dirty="0"/>
            </a:p>
          </p:txBody>
        </p:sp>
        <p:sp>
          <p:nvSpPr>
            <p:cNvPr id="17" name="Freeform: Shape 113">
              <a:extLst>
                <a:ext uri="{FF2B5EF4-FFF2-40B4-BE49-F238E27FC236}">
                  <a16:creationId xmlns:a16="http://schemas.microsoft.com/office/drawing/2014/main" id="{C2B1A598-EF51-7B45-BFCE-A8445777B400}"/>
                </a:ext>
              </a:extLst>
            </p:cNvPr>
            <p:cNvSpPr/>
            <p:nvPr/>
          </p:nvSpPr>
          <p:spPr>
            <a:xfrm>
              <a:off x="4198103" y="2100746"/>
              <a:ext cx="55911" cy="101933"/>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5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5"/>
                  </a:lnTo>
                  <a:lnTo>
                    <a:pt x="0" y="0"/>
                  </a:lnTo>
                  <a:close/>
                </a:path>
              </a:pathLst>
            </a:custGeom>
            <a:noFill/>
            <a:ln w="31750" cap="flat">
              <a:solidFill>
                <a:srgbClr val="FFC000"/>
              </a:solidFill>
              <a:prstDash val="solid"/>
              <a:round/>
            </a:ln>
          </p:spPr>
          <p:txBody>
            <a:bodyPr rtlCol="0" anchor="ctr"/>
            <a:lstStyle/>
            <a:p>
              <a:endParaRPr lang="en-US" dirty="0"/>
            </a:p>
          </p:txBody>
        </p:sp>
        <p:sp>
          <p:nvSpPr>
            <p:cNvPr id="18" name="Freeform: Shape 114">
              <a:extLst>
                <a:ext uri="{FF2B5EF4-FFF2-40B4-BE49-F238E27FC236}">
                  <a16:creationId xmlns:a16="http://schemas.microsoft.com/office/drawing/2014/main" id="{BED0D30D-C22B-0D41-B509-F836B9C1072B}"/>
                </a:ext>
              </a:extLst>
            </p:cNvPr>
            <p:cNvSpPr/>
            <p:nvPr/>
          </p:nvSpPr>
          <p:spPr>
            <a:xfrm>
              <a:off x="4254014" y="2100746"/>
              <a:ext cx="55943" cy="101933"/>
            </a:xfrm>
            <a:custGeom>
              <a:avLst/>
              <a:gdLst>
                <a:gd name="connsiteX0" fmla="*/ 166497 w 166497"/>
                <a:gd name="connsiteY0" fmla="*/ 0 h 303371"/>
                <a:gd name="connsiteX1" fmla="*/ 166497 w 166497"/>
                <a:gd name="connsiteY1" fmla="*/ 217837 h 303371"/>
                <a:gd name="connsiteX2" fmla="*/ 0 w 166497"/>
                <a:gd name="connsiteY2" fmla="*/ 303371 h 303371"/>
                <a:gd name="connsiteX3" fmla="*/ 0 w 166497"/>
                <a:gd name="connsiteY3" fmla="*/ 85535 h 303371"/>
                <a:gd name="connsiteX4" fmla="*/ 166497 w 166497"/>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7" h="303371">
                  <a:moveTo>
                    <a:pt x="166497" y="0"/>
                  </a:moveTo>
                  <a:lnTo>
                    <a:pt x="166497" y="217837"/>
                  </a:lnTo>
                  <a:lnTo>
                    <a:pt x="0" y="303371"/>
                  </a:lnTo>
                  <a:lnTo>
                    <a:pt x="0" y="85535"/>
                  </a:lnTo>
                  <a:lnTo>
                    <a:pt x="166497" y="0"/>
                  </a:lnTo>
                  <a:close/>
                </a:path>
              </a:pathLst>
            </a:custGeom>
            <a:noFill/>
            <a:ln w="31750" cap="flat">
              <a:solidFill>
                <a:srgbClr val="FFC000"/>
              </a:solidFill>
              <a:prstDash val="solid"/>
              <a:round/>
            </a:ln>
          </p:spPr>
          <p:txBody>
            <a:bodyPr rtlCol="0" anchor="ctr"/>
            <a:lstStyle/>
            <a:p>
              <a:endParaRPr lang="en-US" dirty="0"/>
            </a:p>
          </p:txBody>
        </p:sp>
        <p:sp>
          <p:nvSpPr>
            <p:cNvPr id="19" name="Freeform: Shape 115">
              <a:extLst>
                <a:ext uri="{FF2B5EF4-FFF2-40B4-BE49-F238E27FC236}">
                  <a16:creationId xmlns:a16="http://schemas.microsoft.com/office/drawing/2014/main" id="{7BD13458-358F-1C45-AEAD-EB35635872DB}"/>
                </a:ext>
              </a:extLst>
            </p:cNvPr>
            <p:cNvSpPr/>
            <p:nvPr/>
          </p:nvSpPr>
          <p:spPr>
            <a:xfrm>
              <a:off x="4380974" y="1960696"/>
              <a:ext cx="111822" cy="57447"/>
            </a:xfrm>
            <a:custGeom>
              <a:avLst/>
              <a:gdLst>
                <a:gd name="connsiteX0" fmla="*/ 168688 w 332803"/>
                <a:gd name="connsiteY0" fmla="*/ 0 h 170973"/>
                <a:gd name="connsiteX1" fmla="*/ 0 w 332803"/>
                <a:gd name="connsiteY1" fmla="*/ 85439 h 170973"/>
                <a:gd name="connsiteX2" fmla="*/ 164116 w 332803"/>
                <a:gd name="connsiteY2" fmla="*/ 170974 h 170973"/>
                <a:gd name="connsiteX3" fmla="*/ 332804 w 332803"/>
                <a:gd name="connsiteY3" fmla="*/ 85439 h 170973"/>
                <a:gd name="connsiteX4" fmla="*/ 168688 w 332803"/>
                <a:gd name="connsiteY4" fmla="*/ 0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03" h="170973">
                  <a:moveTo>
                    <a:pt x="168688" y="0"/>
                  </a:moveTo>
                  <a:lnTo>
                    <a:pt x="0" y="85439"/>
                  </a:lnTo>
                  <a:lnTo>
                    <a:pt x="164116" y="170974"/>
                  </a:lnTo>
                  <a:lnTo>
                    <a:pt x="332804" y="85439"/>
                  </a:lnTo>
                  <a:lnTo>
                    <a:pt x="168688" y="0"/>
                  </a:lnTo>
                  <a:close/>
                </a:path>
              </a:pathLst>
            </a:custGeom>
            <a:noFill/>
            <a:ln w="31750" cap="flat">
              <a:solidFill>
                <a:srgbClr val="FFC000"/>
              </a:solidFill>
              <a:prstDash val="solid"/>
              <a:round/>
            </a:ln>
          </p:spPr>
          <p:txBody>
            <a:bodyPr rtlCol="0" anchor="ctr"/>
            <a:lstStyle/>
            <a:p>
              <a:endParaRPr lang="en-US" dirty="0"/>
            </a:p>
          </p:txBody>
        </p:sp>
        <p:sp>
          <p:nvSpPr>
            <p:cNvPr id="20" name="Freeform: Shape 116">
              <a:extLst>
                <a:ext uri="{FF2B5EF4-FFF2-40B4-BE49-F238E27FC236}">
                  <a16:creationId xmlns:a16="http://schemas.microsoft.com/office/drawing/2014/main" id="{06607F57-CD49-CB46-A39D-308B4EC963B7}"/>
                </a:ext>
              </a:extLst>
            </p:cNvPr>
            <p:cNvSpPr/>
            <p:nvPr/>
          </p:nvSpPr>
          <p:spPr>
            <a:xfrm>
              <a:off x="4380974" y="1989404"/>
              <a:ext cx="55911" cy="101933"/>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4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4"/>
                  </a:lnTo>
                  <a:lnTo>
                    <a:pt x="0" y="0"/>
                  </a:lnTo>
                  <a:close/>
                </a:path>
              </a:pathLst>
            </a:custGeom>
            <a:noFill/>
            <a:ln w="31750" cap="flat">
              <a:solidFill>
                <a:srgbClr val="FFC000"/>
              </a:solidFill>
              <a:prstDash val="solid"/>
              <a:round/>
            </a:ln>
          </p:spPr>
          <p:txBody>
            <a:bodyPr rtlCol="0" anchor="ctr"/>
            <a:lstStyle/>
            <a:p>
              <a:endParaRPr lang="en-US" dirty="0"/>
            </a:p>
          </p:txBody>
        </p:sp>
        <p:sp>
          <p:nvSpPr>
            <p:cNvPr id="21" name="Freeform: Shape 117">
              <a:extLst>
                <a:ext uri="{FF2B5EF4-FFF2-40B4-BE49-F238E27FC236}">
                  <a16:creationId xmlns:a16="http://schemas.microsoft.com/office/drawing/2014/main" id="{1F0A6A14-73D1-5047-B6DA-7AFD4BDC330E}"/>
                </a:ext>
              </a:extLst>
            </p:cNvPr>
            <p:cNvSpPr/>
            <p:nvPr/>
          </p:nvSpPr>
          <p:spPr>
            <a:xfrm>
              <a:off x="4436884" y="1989404"/>
              <a:ext cx="55911" cy="101933"/>
            </a:xfrm>
            <a:custGeom>
              <a:avLst/>
              <a:gdLst>
                <a:gd name="connsiteX0" fmla="*/ 166402 w 166401"/>
                <a:gd name="connsiteY0" fmla="*/ 0 h 303371"/>
                <a:gd name="connsiteX1" fmla="*/ 166402 w 166401"/>
                <a:gd name="connsiteY1" fmla="*/ 217837 h 303371"/>
                <a:gd name="connsiteX2" fmla="*/ 0 w 166401"/>
                <a:gd name="connsiteY2" fmla="*/ 303371 h 303371"/>
                <a:gd name="connsiteX3" fmla="*/ 0 w 166401"/>
                <a:gd name="connsiteY3" fmla="*/ 85534 h 303371"/>
                <a:gd name="connsiteX4" fmla="*/ 166402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166402" y="0"/>
                  </a:moveTo>
                  <a:lnTo>
                    <a:pt x="166402" y="217837"/>
                  </a:lnTo>
                  <a:lnTo>
                    <a:pt x="0" y="303371"/>
                  </a:lnTo>
                  <a:lnTo>
                    <a:pt x="0" y="85534"/>
                  </a:lnTo>
                  <a:lnTo>
                    <a:pt x="166402" y="0"/>
                  </a:lnTo>
                  <a:close/>
                </a:path>
              </a:pathLst>
            </a:custGeom>
            <a:noFill/>
            <a:ln w="31750" cap="flat">
              <a:solidFill>
                <a:srgbClr val="FFC000"/>
              </a:solidFill>
              <a:prstDash val="solid"/>
              <a:round/>
            </a:ln>
          </p:spPr>
          <p:txBody>
            <a:bodyPr rtlCol="0" anchor="ctr"/>
            <a:lstStyle/>
            <a:p>
              <a:endParaRPr lang="en-US" dirty="0"/>
            </a:p>
          </p:txBody>
        </p:sp>
        <p:sp>
          <p:nvSpPr>
            <p:cNvPr id="22" name="Freeform: Shape 119">
              <a:extLst>
                <a:ext uri="{FF2B5EF4-FFF2-40B4-BE49-F238E27FC236}">
                  <a16:creationId xmlns:a16="http://schemas.microsoft.com/office/drawing/2014/main" id="{F47A789D-2083-5A4A-96B6-198C762B4C68}"/>
                </a:ext>
              </a:extLst>
            </p:cNvPr>
            <p:cNvSpPr/>
            <p:nvPr/>
          </p:nvSpPr>
          <p:spPr>
            <a:xfrm>
              <a:off x="4073031" y="1924212"/>
              <a:ext cx="111854" cy="57447"/>
            </a:xfrm>
            <a:custGeom>
              <a:avLst/>
              <a:gdLst>
                <a:gd name="connsiteX0" fmla="*/ 168688 w 332898"/>
                <a:gd name="connsiteY0" fmla="*/ 0 h 170973"/>
                <a:gd name="connsiteX1" fmla="*/ 0 w 332898"/>
                <a:gd name="connsiteY1" fmla="*/ 85535 h 170973"/>
                <a:gd name="connsiteX2" fmla="*/ 164116 w 332898"/>
                <a:gd name="connsiteY2" fmla="*/ 170974 h 170973"/>
                <a:gd name="connsiteX3" fmla="*/ 332899 w 332898"/>
                <a:gd name="connsiteY3" fmla="*/ 85535 h 170973"/>
                <a:gd name="connsiteX4" fmla="*/ 168688 w 332898"/>
                <a:gd name="connsiteY4" fmla="*/ 0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0973">
                  <a:moveTo>
                    <a:pt x="168688" y="0"/>
                  </a:moveTo>
                  <a:lnTo>
                    <a:pt x="0" y="85535"/>
                  </a:lnTo>
                  <a:lnTo>
                    <a:pt x="164116" y="170974"/>
                  </a:lnTo>
                  <a:lnTo>
                    <a:pt x="332899" y="85535"/>
                  </a:lnTo>
                  <a:lnTo>
                    <a:pt x="168688" y="0"/>
                  </a:lnTo>
                  <a:close/>
                </a:path>
              </a:pathLst>
            </a:custGeom>
            <a:noFill/>
            <a:ln w="31750" cap="flat">
              <a:solidFill>
                <a:srgbClr val="FFC000"/>
              </a:solidFill>
              <a:prstDash val="solid"/>
              <a:round/>
            </a:ln>
          </p:spPr>
          <p:txBody>
            <a:bodyPr rtlCol="0" anchor="ctr"/>
            <a:lstStyle/>
            <a:p>
              <a:endParaRPr lang="en-US" dirty="0"/>
            </a:p>
          </p:txBody>
        </p:sp>
        <p:sp>
          <p:nvSpPr>
            <p:cNvPr id="23" name="Freeform: Shape 120">
              <a:extLst>
                <a:ext uri="{FF2B5EF4-FFF2-40B4-BE49-F238E27FC236}">
                  <a16:creationId xmlns:a16="http://schemas.microsoft.com/office/drawing/2014/main" id="{1E524F51-F92C-0046-B95D-C3C2F31A2DA7}"/>
                </a:ext>
              </a:extLst>
            </p:cNvPr>
            <p:cNvSpPr/>
            <p:nvPr/>
          </p:nvSpPr>
          <p:spPr>
            <a:xfrm>
              <a:off x="4073031" y="1952952"/>
              <a:ext cx="55911" cy="101900"/>
            </a:xfrm>
            <a:custGeom>
              <a:avLst/>
              <a:gdLst>
                <a:gd name="connsiteX0" fmla="*/ 0 w 166401"/>
                <a:gd name="connsiteY0" fmla="*/ 0 h 303275"/>
                <a:gd name="connsiteX1" fmla="*/ 0 w 166401"/>
                <a:gd name="connsiteY1" fmla="*/ 217742 h 303275"/>
                <a:gd name="connsiteX2" fmla="*/ 166402 w 166401"/>
                <a:gd name="connsiteY2" fmla="*/ 303276 h 303275"/>
                <a:gd name="connsiteX3" fmla="*/ 166402 w 166401"/>
                <a:gd name="connsiteY3" fmla="*/ 85439 h 303275"/>
                <a:gd name="connsiteX4" fmla="*/ 0 w 166401"/>
                <a:gd name="connsiteY4" fmla="*/ 0 h 30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275">
                  <a:moveTo>
                    <a:pt x="0" y="0"/>
                  </a:moveTo>
                  <a:lnTo>
                    <a:pt x="0" y="217742"/>
                  </a:lnTo>
                  <a:lnTo>
                    <a:pt x="166402" y="303276"/>
                  </a:lnTo>
                  <a:lnTo>
                    <a:pt x="166402" y="85439"/>
                  </a:lnTo>
                  <a:lnTo>
                    <a:pt x="0" y="0"/>
                  </a:lnTo>
                  <a:close/>
                </a:path>
              </a:pathLst>
            </a:custGeom>
            <a:noFill/>
            <a:ln w="31750" cap="flat">
              <a:solidFill>
                <a:srgbClr val="FFC000"/>
              </a:solidFill>
              <a:prstDash val="solid"/>
              <a:round/>
            </a:ln>
          </p:spPr>
          <p:txBody>
            <a:bodyPr rtlCol="0" anchor="ctr"/>
            <a:lstStyle/>
            <a:p>
              <a:endParaRPr lang="en-US" dirty="0"/>
            </a:p>
          </p:txBody>
        </p:sp>
        <p:sp>
          <p:nvSpPr>
            <p:cNvPr id="24" name="Freeform: Shape 121">
              <a:extLst>
                <a:ext uri="{FF2B5EF4-FFF2-40B4-BE49-F238E27FC236}">
                  <a16:creationId xmlns:a16="http://schemas.microsoft.com/office/drawing/2014/main" id="{E09B9112-3CDF-1348-A6C8-8B6E856D4A5B}"/>
                </a:ext>
              </a:extLst>
            </p:cNvPr>
            <p:cNvSpPr/>
            <p:nvPr/>
          </p:nvSpPr>
          <p:spPr>
            <a:xfrm>
              <a:off x="4128942" y="1952952"/>
              <a:ext cx="55943" cy="101900"/>
            </a:xfrm>
            <a:custGeom>
              <a:avLst/>
              <a:gdLst>
                <a:gd name="connsiteX0" fmla="*/ 166497 w 166496"/>
                <a:gd name="connsiteY0" fmla="*/ 0 h 303275"/>
                <a:gd name="connsiteX1" fmla="*/ 166497 w 166496"/>
                <a:gd name="connsiteY1" fmla="*/ 217742 h 303275"/>
                <a:gd name="connsiteX2" fmla="*/ 0 w 166496"/>
                <a:gd name="connsiteY2" fmla="*/ 303276 h 303275"/>
                <a:gd name="connsiteX3" fmla="*/ 0 w 166496"/>
                <a:gd name="connsiteY3" fmla="*/ 85439 h 303275"/>
                <a:gd name="connsiteX4" fmla="*/ 166497 w 166496"/>
                <a:gd name="connsiteY4" fmla="*/ 0 h 30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6" h="303275">
                  <a:moveTo>
                    <a:pt x="166497" y="0"/>
                  </a:moveTo>
                  <a:lnTo>
                    <a:pt x="166497" y="217742"/>
                  </a:lnTo>
                  <a:lnTo>
                    <a:pt x="0" y="303276"/>
                  </a:lnTo>
                  <a:lnTo>
                    <a:pt x="0" y="85439"/>
                  </a:lnTo>
                  <a:lnTo>
                    <a:pt x="166497" y="0"/>
                  </a:lnTo>
                  <a:close/>
                </a:path>
              </a:pathLst>
            </a:custGeom>
            <a:noFill/>
            <a:ln w="31750" cap="flat">
              <a:solidFill>
                <a:srgbClr val="FFC000"/>
              </a:solidFill>
              <a:prstDash val="solid"/>
              <a:round/>
            </a:ln>
          </p:spPr>
          <p:txBody>
            <a:bodyPr rtlCol="0" anchor="ctr"/>
            <a:lstStyle/>
            <a:p>
              <a:endParaRPr lang="en-US" dirty="0"/>
            </a:p>
          </p:txBody>
        </p:sp>
        <p:sp>
          <p:nvSpPr>
            <p:cNvPr id="25" name="Freeform: Shape 122">
              <a:extLst>
                <a:ext uri="{FF2B5EF4-FFF2-40B4-BE49-F238E27FC236}">
                  <a16:creationId xmlns:a16="http://schemas.microsoft.com/office/drawing/2014/main" id="{5586B162-C7DF-C84F-92FD-4236673533E1}"/>
                </a:ext>
              </a:extLst>
            </p:cNvPr>
            <p:cNvSpPr/>
            <p:nvPr/>
          </p:nvSpPr>
          <p:spPr>
            <a:xfrm>
              <a:off x="4337576" y="1865452"/>
              <a:ext cx="18658" cy="46470"/>
            </a:xfrm>
            <a:custGeom>
              <a:avLst/>
              <a:gdLst>
                <a:gd name="connsiteX0" fmla="*/ 0 w 55530"/>
                <a:gd name="connsiteY0" fmla="*/ 138303 h 138303"/>
                <a:gd name="connsiteX1" fmla="*/ 55531 w 55530"/>
                <a:gd name="connsiteY1" fmla="*/ 0 h 138303"/>
              </a:gdLst>
              <a:ahLst/>
              <a:cxnLst>
                <a:cxn ang="0">
                  <a:pos x="connsiteX0" y="connsiteY0"/>
                </a:cxn>
                <a:cxn ang="0">
                  <a:pos x="connsiteX1" y="connsiteY1"/>
                </a:cxn>
              </a:cxnLst>
              <a:rect l="l" t="t" r="r" b="b"/>
              <a:pathLst>
                <a:path w="55530" h="138303">
                  <a:moveTo>
                    <a:pt x="0" y="138303"/>
                  </a:moveTo>
                  <a:lnTo>
                    <a:pt x="55531" y="0"/>
                  </a:lnTo>
                </a:path>
              </a:pathLst>
            </a:custGeom>
            <a:ln w="31750" cap="flat">
              <a:solidFill>
                <a:schemeClr val="tx1"/>
              </a:solidFill>
              <a:prstDash val="solid"/>
              <a:round/>
            </a:ln>
          </p:spPr>
          <p:txBody>
            <a:bodyPr rtlCol="0" anchor="ctr"/>
            <a:lstStyle/>
            <a:p>
              <a:endParaRPr lang="en-US" dirty="0"/>
            </a:p>
          </p:txBody>
        </p:sp>
        <p:sp>
          <p:nvSpPr>
            <p:cNvPr id="26" name="Freeform: Shape 123">
              <a:extLst>
                <a:ext uri="{FF2B5EF4-FFF2-40B4-BE49-F238E27FC236}">
                  <a16:creationId xmlns:a16="http://schemas.microsoft.com/office/drawing/2014/main" id="{CEA604D0-D2AC-4145-A02E-D733D5F646B6}"/>
                </a:ext>
              </a:extLst>
            </p:cNvPr>
            <p:cNvSpPr/>
            <p:nvPr/>
          </p:nvSpPr>
          <p:spPr>
            <a:xfrm>
              <a:off x="4379150" y="1752862"/>
              <a:ext cx="45317" cy="18722"/>
            </a:xfrm>
            <a:custGeom>
              <a:avLst/>
              <a:gdLst>
                <a:gd name="connsiteX0" fmla="*/ 0 w 134873"/>
                <a:gd name="connsiteY0" fmla="*/ 55721 h 55721"/>
                <a:gd name="connsiteX1" fmla="*/ 134874 w 134873"/>
                <a:gd name="connsiteY1" fmla="*/ 0 h 55721"/>
              </a:gdLst>
              <a:ahLst/>
              <a:cxnLst>
                <a:cxn ang="0">
                  <a:pos x="connsiteX0" y="connsiteY0"/>
                </a:cxn>
                <a:cxn ang="0">
                  <a:pos x="connsiteX1" y="connsiteY1"/>
                </a:cxn>
              </a:cxnLst>
              <a:rect l="l" t="t" r="r" b="b"/>
              <a:pathLst>
                <a:path w="134873" h="55721">
                  <a:moveTo>
                    <a:pt x="0" y="55721"/>
                  </a:moveTo>
                  <a:lnTo>
                    <a:pt x="134874" y="0"/>
                  </a:lnTo>
                </a:path>
              </a:pathLst>
            </a:custGeom>
            <a:ln w="31750" cap="flat">
              <a:solidFill>
                <a:schemeClr val="tx1"/>
              </a:solidFill>
              <a:prstDash val="solid"/>
              <a:round/>
            </a:ln>
          </p:spPr>
          <p:txBody>
            <a:bodyPr rtlCol="0" anchor="ctr"/>
            <a:lstStyle/>
            <a:p>
              <a:endParaRPr lang="en-US" dirty="0"/>
            </a:p>
          </p:txBody>
        </p:sp>
        <p:sp>
          <p:nvSpPr>
            <p:cNvPr id="27" name="Freeform: Shape 124">
              <a:extLst>
                <a:ext uri="{FF2B5EF4-FFF2-40B4-BE49-F238E27FC236}">
                  <a16:creationId xmlns:a16="http://schemas.microsoft.com/office/drawing/2014/main" id="{598905CC-1447-C840-A246-F0B1446842B6}"/>
                </a:ext>
              </a:extLst>
            </p:cNvPr>
            <p:cNvSpPr/>
            <p:nvPr/>
          </p:nvSpPr>
          <p:spPr>
            <a:xfrm>
              <a:off x="4332808" y="1730491"/>
              <a:ext cx="92334" cy="90211"/>
            </a:xfrm>
            <a:custGeom>
              <a:avLst/>
              <a:gdLst>
                <a:gd name="connsiteX0" fmla="*/ 274796 w 274803"/>
                <a:gd name="connsiteY0" fmla="*/ 66581 h 268485"/>
                <a:gd name="connsiteX1" fmla="*/ 274796 w 274803"/>
                <a:gd name="connsiteY1" fmla="*/ 214694 h 268485"/>
                <a:gd name="connsiteX2" fmla="*/ 254222 w 274803"/>
                <a:gd name="connsiteY2" fmla="*/ 246889 h 268485"/>
                <a:gd name="connsiteX3" fmla="*/ 139922 w 274803"/>
                <a:gd name="connsiteY3" fmla="*/ 268415 h 268485"/>
                <a:gd name="connsiteX4" fmla="*/ 140494 w 274803"/>
                <a:gd name="connsiteY4" fmla="*/ 125540 h 268485"/>
                <a:gd name="connsiteX5" fmla="*/ 137255 w 274803"/>
                <a:gd name="connsiteY5" fmla="*/ 120302 h 268485"/>
                <a:gd name="connsiteX6" fmla="*/ 6191 w 274803"/>
                <a:gd name="connsiteY6" fmla="*/ 65533 h 268485"/>
                <a:gd name="connsiteX7" fmla="*/ 0 w 274803"/>
                <a:gd name="connsiteY7" fmla="*/ 66390 h 268485"/>
                <a:gd name="connsiteX8" fmla="*/ 3334 w 274803"/>
                <a:gd name="connsiteY8" fmla="*/ 61151 h 268485"/>
                <a:gd name="connsiteX9" fmla="*/ 135160 w 274803"/>
                <a:gd name="connsiteY9" fmla="*/ 572 h 268485"/>
                <a:gd name="connsiteX10" fmla="*/ 139922 w 274803"/>
                <a:gd name="connsiteY10" fmla="*/ 572 h 268485"/>
                <a:gd name="connsiteX11" fmla="*/ 271844 w 274803"/>
                <a:gd name="connsiteY11" fmla="*/ 61342 h 268485"/>
                <a:gd name="connsiteX12" fmla="*/ 274796 w 274803"/>
                <a:gd name="connsiteY12" fmla="*/ 66581 h 26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803" h="268485">
                  <a:moveTo>
                    <a:pt x="274796" y="66581"/>
                  </a:moveTo>
                  <a:lnTo>
                    <a:pt x="274796" y="214694"/>
                  </a:lnTo>
                  <a:cubicBezTo>
                    <a:pt x="274904" y="228549"/>
                    <a:pt x="266840" y="241167"/>
                    <a:pt x="254222" y="246889"/>
                  </a:cubicBezTo>
                  <a:cubicBezTo>
                    <a:pt x="218041" y="261958"/>
                    <a:pt x="179107" y="269290"/>
                    <a:pt x="139922" y="268415"/>
                  </a:cubicBezTo>
                  <a:lnTo>
                    <a:pt x="140494" y="125540"/>
                  </a:lnTo>
                  <a:cubicBezTo>
                    <a:pt x="140528" y="123312"/>
                    <a:pt x="139264" y="121267"/>
                    <a:pt x="137255" y="120302"/>
                  </a:cubicBezTo>
                  <a:lnTo>
                    <a:pt x="6191" y="65533"/>
                  </a:lnTo>
                  <a:cubicBezTo>
                    <a:pt x="4667" y="64866"/>
                    <a:pt x="95" y="64676"/>
                    <a:pt x="0" y="66390"/>
                  </a:cubicBezTo>
                  <a:cubicBezTo>
                    <a:pt x="7" y="64147"/>
                    <a:pt x="1304" y="62108"/>
                    <a:pt x="3334" y="61151"/>
                  </a:cubicBezTo>
                  <a:lnTo>
                    <a:pt x="135160" y="572"/>
                  </a:lnTo>
                  <a:cubicBezTo>
                    <a:pt x="136655" y="-191"/>
                    <a:pt x="138427" y="-191"/>
                    <a:pt x="139922" y="572"/>
                  </a:cubicBezTo>
                  <a:lnTo>
                    <a:pt x="271844" y="61342"/>
                  </a:lnTo>
                  <a:cubicBezTo>
                    <a:pt x="273758" y="62370"/>
                    <a:pt x="274908" y="64410"/>
                    <a:pt x="274796" y="66581"/>
                  </a:cubicBezTo>
                  <a:close/>
                </a:path>
              </a:pathLst>
            </a:custGeom>
            <a:noFill/>
            <a:ln w="31750" cap="flat">
              <a:solidFill>
                <a:schemeClr val="tx1"/>
              </a:solidFill>
              <a:prstDash val="solid"/>
              <a:round/>
            </a:ln>
          </p:spPr>
          <p:txBody>
            <a:bodyPr rtlCol="0" anchor="ctr"/>
            <a:lstStyle/>
            <a:p>
              <a:endParaRPr lang="en-US" dirty="0"/>
            </a:p>
          </p:txBody>
        </p:sp>
        <p:sp>
          <p:nvSpPr>
            <p:cNvPr id="28" name="Freeform: Shape 125">
              <a:extLst>
                <a:ext uri="{FF2B5EF4-FFF2-40B4-BE49-F238E27FC236}">
                  <a16:creationId xmlns:a16="http://schemas.microsoft.com/office/drawing/2014/main" id="{B0D0239A-9F96-204F-8446-4ACDB2C6A071}"/>
                </a:ext>
              </a:extLst>
            </p:cNvPr>
            <p:cNvSpPr/>
            <p:nvPr/>
          </p:nvSpPr>
          <p:spPr>
            <a:xfrm>
              <a:off x="4332391" y="1752080"/>
              <a:ext cx="47622" cy="68635"/>
            </a:xfrm>
            <a:custGeom>
              <a:avLst/>
              <a:gdLst>
                <a:gd name="connsiteX0" fmla="*/ 141733 w 141732"/>
                <a:gd name="connsiteY0" fmla="*/ 61385 h 204270"/>
                <a:gd name="connsiteX1" fmla="*/ 141733 w 141732"/>
                <a:gd name="connsiteY1" fmla="*/ 204260 h 204270"/>
                <a:gd name="connsiteX2" fmla="*/ 58198 w 141732"/>
                <a:gd name="connsiteY2" fmla="*/ 195402 h 204270"/>
                <a:gd name="connsiteX3" fmla="*/ 53340 w 141732"/>
                <a:gd name="connsiteY3" fmla="*/ 194164 h 204270"/>
                <a:gd name="connsiteX4" fmla="*/ 43815 w 141732"/>
                <a:gd name="connsiteY4" fmla="*/ 191497 h 204270"/>
                <a:gd name="connsiteX5" fmla="*/ 28194 w 141732"/>
                <a:gd name="connsiteY5" fmla="*/ 185972 h 204270"/>
                <a:gd name="connsiteX6" fmla="*/ 24765 w 141732"/>
                <a:gd name="connsiteY6" fmla="*/ 184639 h 204270"/>
                <a:gd name="connsiteX7" fmla="*/ 24765 w 141732"/>
                <a:gd name="connsiteY7" fmla="*/ 184639 h 204270"/>
                <a:gd name="connsiteX8" fmla="*/ 20670 w 141732"/>
                <a:gd name="connsiteY8" fmla="*/ 182734 h 204270"/>
                <a:gd name="connsiteX9" fmla="*/ 16098 w 141732"/>
                <a:gd name="connsiteY9" fmla="*/ 180352 h 204270"/>
                <a:gd name="connsiteX10" fmla="*/ 16098 w 141732"/>
                <a:gd name="connsiteY10" fmla="*/ 180352 h 204270"/>
                <a:gd name="connsiteX11" fmla="*/ 12097 w 141732"/>
                <a:gd name="connsiteY11" fmla="*/ 177304 h 204270"/>
                <a:gd name="connsiteX12" fmla="*/ 10287 w 141732"/>
                <a:gd name="connsiteY12" fmla="*/ 175590 h 204270"/>
                <a:gd name="connsiteX13" fmla="*/ 8478 w 141732"/>
                <a:gd name="connsiteY13" fmla="*/ 173780 h 204270"/>
                <a:gd name="connsiteX14" fmla="*/ 0 w 141732"/>
                <a:gd name="connsiteY14" fmla="*/ 150634 h 204270"/>
                <a:gd name="connsiteX15" fmla="*/ 0 w 141732"/>
                <a:gd name="connsiteY15" fmla="*/ 2330 h 204270"/>
                <a:gd name="connsiteX16" fmla="*/ 2619 w 141732"/>
                <a:gd name="connsiteY16" fmla="*/ 4 h 204270"/>
                <a:gd name="connsiteX17" fmla="*/ 3525 w 141732"/>
                <a:gd name="connsiteY17" fmla="*/ 235 h 204270"/>
                <a:gd name="connsiteX18" fmla="*/ 138208 w 141732"/>
                <a:gd name="connsiteY18" fmla="*/ 56146 h 204270"/>
                <a:gd name="connsiteX19" fmla="*/ 141732 w 141732"/>
                <a:gd name="connsiteY19" fmla="*/ 61385 h 20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732" h="204270">
                  <a:moveTo>
                    <a:pt x="141733" y="61385"/>
                  </a:moveTo>
                  <a:lnTo>
                    <a:pt x="141733" y="204260"/>
                  </a:lnTo>
                  <a:cubicBezTo>
                    <a:pt x="113643" y="204466"/>
                    <a:pt x="85620" y="201495"/>
                    <a:pt x="58198" y="195402"/>
                  </a:cubicBezTo>
                  <a:lnTo>
                    <a:pt x="53340" y="194164"/>
                  </a:lnTo>
                  <a:cubicBezTo>
                    <a:pt x="50102" y="193306"/>
                    <a:pt x="47054" y="192449"/>
                    <a:pt x="43815" y="191497"/>
                  </a:cubicBezTo>
                  <a:cubicBezTo>
                    <a:pt x="38100" y="189687"/>
                    <a:pt x="32862" y="187782"/>
                    <a:pt x="28194" y="185972"/>
                  </a:cubicBezTo>
                  <a:lnTo>
                    <a:pt x="24765" y="184639"/>
                  </a:lnTo>
                  <a:lnTo>
                    <a:pt x="24765" y="184639"/>
                  </a:lnTo>
                  <a:lnTo>
                    <a:pt x="20670" y="182734"/>
                  </a:lnTo>
                  <a:cubicBezTo>
                    <a:pt x="19088" y="182055"/>
                    <a:pt x="17560" y="181259"/>
                    <a:pt x="16098" y="180352"/>
                  </a:cubicBezTo>
                  <a:lnTo>
                    <a:pt x="16098" y="180352"/>
                  </a:lnTo>
                  <a:cubicBezTo>
                    <a:pt x="14707" y="179413"/>
                    <a:pt x="13372" y="178396"/>
                    <a:pt x="12097" y="177304"/>
                  </a:cubicBezTo>
                  <a:cubicBezTo>
                    <a:pt x="11426" y="176809"/>
                    <a:pt x="10818" y="176233"/>
                    <a:pt x="10287" y="175590"/>
                  </a:cubicBezTo>
                  <a:lnTo>
                    <a:pt x="8478" y="173780"/>
                  </a:lnTo>
                  <a:cubicBezTo>
                    <a:pt x="2965" y="167332"/>
                    <a:pt x="-43" y="159117"/>
                    <a:pt x="0" y="150634"/>
                  </a:cubicBezTo>
                  <a:lnTo>
                    <a:pt x="0" y="2330"/>
                  </a:lnTo>
                  <a:cubicBezTo>
                    <a:pt x="81" y="965"/>
                    <a:pt x="1254" y="-76"/>
                    <a:pt x="2619" y="4"/>
                  </a:cubicBezTo>
                  <a:cubicBezTo>
                    <a:pt x="2933" y="23"/>
                    <a:pt x="3240" y="101"/>
                    <a:pt x="3525" y="235"/>
                  </a:cubicBezTo>
                  <a:lnTo>
                    <a:pt x="138208" y="56146"/>
                  </a:lnTo>
                  <a:cubicBezTo>
                    <a:pt x="140296" y="57065"/>
                    <a:pt x="141668" y="59105"/>
                    <a:pt x="141732" y="61385"/>
                  </a:cubicBezTo>
                  <a:close/>
                </a:path>
              </a:pathLst>
            </a:custGeom>
            <a:noFill/>
            <a:ln w="31750" cap="flat">
              <a:solidFill>
                <a:schemeClr val="tx1"/>
              </a:solidFill>
              <a:prstDash val="solid"/>
              <a:round/>
            </a:ln>
          </p:spPr>
          <p:txBody>
            <a:bodyPr rtlCol="0" anchor="ctr"/>
            <a:lstStyle/>
            <a:p>
              <a:endParaRPr lang="en-US" dirty="0"/>
            </a:p>
          </p:txBody>
        </p:sp>
        <p:sp>
          <p:nvSpPr>
            <p:cNvPr id="29" name="Freeform: Shape 126">
              <a:extLst>
                <a:ext uri="{FF2B5EF4-FFF2-40B4-BE49-F238E27FC236}">
                  <a16:creationId xmlns:a16="http://schemas.microsoft.com/office/drawing/2014/main" id="{A842660E-BA05-B448-BBDE-32EED3684E4B}"/>
                </a:ext>
              </a:extLst>
            </p:cNvPr>
            <p:cNvSpPr/>
            <p:nvPr/>
          </p:nvSpPr>
          <p:spPr>
            <a:xfrm>
              <a:off x="4292675" y="1794404"/>
              <a:ext cx="174838" cy="52038"/>
            </a:xfrm>
            <a:custGeom>
              <a:avLst/>
              <a:gdLst>
                <a:gd name="connsiteX0" fmla="*/ 437198 w 520350"/>
                <a:gd name="connsiteY0" fmla="*/ 0 h 154876"/>
                <a:gd name="connsiteX1" fmla="*/ 520351 w 520350"/>
                <a:gd name="connsiteY1" fmla="*/ 64865 h 154876"/>
                <a:gd name="connsiteX2" fmla="*/ 260413 w 520350"/>
                <a:gd name="connsiteY2" fmla="*/ 154876 h 154876"/>
                <a:gd name="connsiteX3" fmla="*/ 0 w 520350"/>
                <a:gd name="connsiteY3" fmla="*/ 64865 h 154876"/>
                <a:gd name="connsiteX4" fmla="*/ 83629 w 520350"/>
                <a:gd name="connsiteY4" fmla="*/ 0 h 15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350" h="154876">
                  <a:moveTo>
                    <a:pt x="437198" y="0"/>
                  </a:moveTo>
                  <a:cubicBezTo>
                    <a:pt x="488347" y="16097"/>
                    <a:pt x="520351" y="39243"/>
                    <a:pt x="520351" y="64865"/>
                  </a:cubicBezTo>
                  <a:cubicBezTo>
                    <a:pt x="520351" y="113919"/>
                    <a:pt x="403955" y="154876"/>
                    <a:pt x="260413" y="154876"/>
                  </a:cubicBezTo>
                  <a:cubicBezTo>
                    <a:pt x="116872" y="154876"/>
                    <a:pt x="0" y="113919"/>
                    <a:pt x="0" y="64865"/>
                  </a:cubicBezTo>
                  <a:cubicBezTo>
                    <a:pt x="0" y="39243"/>
                    <a:pt x="32480" y="16097"/>
                    <a:pt x="83629" y="0"/>
                  </a:cubicBezTo>
                </a:path>
              </a:pathLst>
            </a:custGeom>
            <a:noFill/>
            <a:ln w="31750" cap="flat">
              <a:solidFill>
                <a:schemeClr val="tx1"/>
              </a:solidFill>
              <a:prstDash val="solid"/>
              <a:round/>
            </a:ln>
          </p:spPr>
          <p:txBody>
            <a:bodyPr rtlCol="0" anchor="ctr"/>
            <a:lstStyle/>
            <a:p>
              <a:endParaRPr lang="en-US" dirty="0"/>
            </a:p>
          </p:txBody>
        </p:sp>
      </p:grpSp>
      <p:sp>
        <p:nvSpPr>
          <p:cNvPr id="30" name="Oval 29">
            <a:extLst>
              <a:ext uri="{FF2B5EF4-FFF2-40B4-BE49-F238E27FC236}">
                <a16:creationId xmlns:a16="http://schemas.microsoft.com/office/drawing/2014/main" id="{C3C14C54-D5E2-5C43-A548-B325D3621C0B}"/>
              </a:ext>
            </a:extLst>
          </p:cNvPr>
          <p:cNvSpPr/>
          <p:nvPr/>
        </p:nvSpPr>
        <p:spPr>
          <a:xfrm>
            <a:off x="373672" y="2631710"/>
            <a:ext cx="3952567" cy="3672020"/>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037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a:extLst>
              <a:ext uri="{FF2B5EF4-FFF2-40B4-BE49-F238E27FC236}">
                <a16:creationId xmlns:a16="http://schemas.microsoft.com/office/drawing/2014/main" id="{DF945E66-065E-5C41-8EEF-E39628AC16A9}"/>
              </a:ext>
            </a:extLst>
          </p:cNvPr>
          <p:cNvSpPr txBox="1">
            <a:spLocks/>
          </p:cNvSpPr>
          <p:nvPr/>
        </p:nvSpPr>
        <p:spPr>
          <a:xfrm>
            <a:off x="269875" y="289511"/>
            <a:ext cx="11652356" cy="899665"/>
          </a:xfrm>
          <a:prstGeom prst="rect">
            <a:avLst/>
          </a:prstGeom>
        </p:spPr>
        <p:txBody>
          <a:bodyPr vert="horz" wrap="square" lIns="182880" tIns="146304" rIns="182880" bIns="146304" rtlCol="0" anchor="t" anchorCtr="0">
            <a:noAutofit/>
          </a:bodyPr>
          <a:lstStyle>
            <a:lvl1pPr algn="l" defTabSz="914400" rtl="0" eaLnBrk="1" latinLnBrk="0" hangingPunct="1">
              <a:lnSpc>
                <a:spcPct val="90000"/>
              </a:lnSpc>
              <a:spcBef>
                <a:spcPct val="0"/>
              </a:spcBef>
              <a:buNone/>
              <a:defRPr lang="en-US" sz="4000" kern="1200">
                <a:solidFill>
                  <a:schemeClr val="tx1"/>
                </a:solidFill>
                <a:latin typeface="+mj-lt"/>
                <a:ea typeface="+mj-ea"/>
                <a:cs typeface="+mj-cs"/>
              </a:defRPr>
            </a:lvl1pPr>
          </a:lstStyle>
          <a:p>
            <a:endParaRPr lang="en-IN" dirty="0"/>
          </a:p>
        </p:txBody>
      </p:sp>
      <p:sp>
        <p:nvSpPr>
          <p:cNvPr id="22" name="TextBox 21">
            <a:extLst>
              <a:ext uri="{FF2B5EF4-FFF2-40B4-BE49-F238E27FC236}">
                <a16:creationId xmlns:a16="http://schemas.microsoft.com/office/drawing/2014/main" id="{837A4314-B756-D24D-AD73-CCB8C883B506}"/>
              </a:ext>
            </a:extLst>
          </p:cNvPr>
          <p:cNvSpPr txBox="1"/>
          <p:nvPr/>
        </p:nvSpPr>
        <p:spPr>
          <a:xfrm>
            <a:off x="8162343" y="4312829"/>
            <a:ext cx="3429000" cy="1061637"/>
          </a:xfrm>
          <a:prstGeom prst="rect">
            <a:avLst/>
          </a:prstGeom>
          <a:noFill/>
        </p:spPr>
        <p:txBody>
          <a:bodyPr wrap="square" rtlCol="0">
            <a:spAutoFit/>
          </a:bodyPr>
          <a:lstStyle/>
          <a:p>
            <a:pPr algn="ctr" defTabSz="914325">
              <a:lnSpc>
                <a:spcPct val="90000"/>
              </a:lnSpc>
              <a:defRPr/>
            </a:pPr>
            <a:r>
              <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Develop and deploy applications with </a:t>
            </a:r>
            <a:r>
              <a:rPr lang="en-US" sz="2333"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greater efficiency</a:t>
            </a:r>
          </a:p>
        </p:txBody>
      </p:sp>
      <p:sp>
        <p:nvSpPr>
          <p:cNvPr id="23" name="TextBox 22">
            <a:extLst>
              <a:ext uri="{FF2B5EF4-FFF2-40B4-BE49-F238E27FC236}">
                <a16:creationId xmlns:a16="http://schemas.microsoft.com/office/drawing/2014/main" id="{3B073434-1B1C-194C-8BC1-A0556D72FE1F}"/>
              </a:ext>
            </a:extLst>
          </p:cNvPr>
          <p:cNvSpPr txBox="1"/>
          <p:nvPr/>
        </p:nvSpPr>
        <p:spPr>
          <a:xfrm>
            <a:off x="4554164" y="4312829"/>
            <a:ext cx="3429000" cy="1061637"/>
          </a:xfrm>
          <a:prstGeom prst="rect">
            <a:avLst/>
          </a:prstGeom>
          <a:noFill/>
        </p:spPr>
        <p:txBody>
          <a:bodyPr wrap="square" rtlCol="0">
            <a:spAutoFit/>
          </a:bodyPr>
          <a:lstStyle/>
          <a:p>
            <a:pPr algn="ctr" defTabSz="914325">
              <a:lnSpc>
                <a:spcPct val="90000"/>
              </a:lnSpc>
              <a:defRPr/>
            </a:pPr>
            <a:r>
              <a:rPr lang="en-US" sz="2333"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Increase agility </a:t>
            </a:r>
            <a:r>
              <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by instantly scaling up according to demand</a:t>
            </a:r>
          </a:p>
        </p:txBody>
      </p:sp>
      <p:sp>
        <p:nvSpPr>
          <p:cNvPr id="24" name="TextBox 23">
            <a:extLst>
              <a:ext uri="{FF2B5EF4-FFF2-40B4-BE49-F238E27FC236}">
                <a16:creationId xmlns:a16="http://schemas.microsoft.com/office/drawing/2014/main" id="{3CDDE179-7C5A-CC45-BEC2-0BC26B510AA5}"/>
              </a:ext>
            </a:extLst>
          </p:cNvPr>
          <p:cNvSpPr txBox="1"/>
          <p:nvPr/>
        </p:nvSpPr>
        <p:spPr>
          <a:xfrm>
            <a:off x="659759" y="4312829"/>
            <a:ext cx="3429000" cy="1384738"/>
          </a:xfrm>
          <a:prstGeom prst="rect">
            <a:avLst/>
          </a:prstGeom>
          <a:noFill/>
        </p:spPr>
        <p:txBody>
          <a:bodyPr wrap="square" rtlCol="0">
            <a:spAutoFit/>
          </a:bodyPr>
          <a:lstStyle/>
          <a:p>
            <a:pPr algn="ctr" defTabSz="914325">
              <a:lnSpc>
                <a:spcPct val="90000"/>
              </a:lnSpc>
              <a:defRPr/>
            </a:pPr>
            <a:r>
              <a:rPr lang="en-US" sz="2333"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Save cost </a:t>
            </a:r>
            <a:r>
              <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by reducing operations burden and  underutilization of compute and storage</a:t>
            </a:r>
          </a:p>
        </p:txBody>
      </p:sp>
      <p:grpSp>
        <p:nvGrpSpPr>
          <p:cNvPr id="25" name="Group 24">
            <a:extLst>
              <a:ext uri="{FF2B5EF4-FFF2-40B4-BE49-F238E27FC236}">
                <a16:creationId xmlns:a16="http://schemas.microsoft.com/office/drawing/2014/main" id="{8A04084C-EB1B-5949-A2D2-836477C42F60}"/>
              </a:ext>
            </a:extLst>
          </p:cNvPr>
          <p:cNvGrpSpPr/>
          <p:nvPr/>
        </p:nvGrpSpPr>
        <p:grpSpPr>
          <a:xfrm>
            <a:off x="8682121" y="1897553"/>
            <a:ext cx="2354223" cy="1760023"/>
            <a:chOff x="5350096" y="1762124"/>
            <a:chExt cx="2170464" cy="1571406"/>
          </a:xfrm>
        </p:grpSpPr>
        <p:grpSp>
          <p:nvGrpSpPr>
            <p:cNvPr id="26" name="Graphic 4">
              <a:extLst>
                <a:ext uri="{FF2B5EF4-FFF2-40B4-BE49-F238E27FC236}">
                  <a16:creationId xmlns:a16="http://schemas.microsoft.com/office/drawing/2014/main" id="{FE820721-2B06-424A-AE52-018DB838CB62}"/>
                </a:ext>
              </a:extLst>
            </p:cNvPr>
            <p:cNvGrpSpPr/>
            <p:nvPr/>
          </p:nvGrpSpPr>
          <p:grpSpPr>
            <a:xfrm>
              <a:off x="5350096" y="1762124"/>
              <a:ext cx="2170464" cy="1207846"/>
              <a:chOff x="3439477" y="2069782"/>
              <a:chExt cx="1694498" cy="942975"/>
            </a:xfrm>
          </p:grpSpPr>
          <p:sp>
            <p:nvSpPr>
              <p:cNvPr id="60" name="Freeform: Shape 227">
                <a:extLst>
                  <a:ext uri="{FF2B5EF4-FFF2-40B4-BE49-F238E27FC236}">
                    <a16:creationId xmlns:a16="http://schemas.microsoft.com/office/drawing/2014/main" id="{E56F7B89-65F5-314B-8CEA-A78A74CD2651}"/>
                  </a:ext>
                </a:extLst>
              </p:cNvPr>
              <p:cNvSpPr/>
              <p:nvPr/>
            </p:nvSpPr>
            <p:spPr>
              <a:xfrm>
                <a:off x="3616659" y="2223075"/>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rgbClr val="FFFFFF"/>
                </a:solidFill>
                <a:prstDash val="solid"/>
                <a:round/>
              </a:ln>
            </p:spPr>
            <p:txBody>
              <a:bodyPr rtlCol="0" anchor="ctr"/>
              <a:lstStyle/>
              <a:p>
                <a:pPr defTabSz="548584">
                  <a:defRPr/>
                </a:pPr>
                <a:endParaRPr lang="en-US" sz="1059" dirty="0">
                  <a:solidFill>
                    <a:srgbClr val="FFFFFF"/>
                  </a:solidFill>
                </a:endParaRPr>
              </a:p>
            </p:txBody>
          </p:sp>
          <p:sp>
            <p:nvSpPr>
              <p:cNvPr id="61" name="Freeform: Shape 234">
                <a:extLst>
                  <a:ext uri="{FF2B5EF4-FFF2-40B4-BE49-F238E27FC236}">
                    <a16:creationId xmlns:a16="http://schemas.microsoft.com/office/drawing/2014/main" id="{0976D56A-EC77-A642-AAEE-5AA21E938936}"/>
                  </a:ext>
                </a:extLst>
              </p:cNvPr>
              <p:cNvSpPr/>
              <p:nvPr/>
            </p:nvSpPr>
            <p:spPr>
              <a:xfrm>
                <a:off x="3867150" y="2069782"/>
                <a:ext cx="1266825" cy="942975"/>
              </a:xfrm>
              <a:custGeom>
                <a:avLst/>
                <a:gdLst>
                  <a:gd name="connsiteX0" fmla="*/ 14288 w 1266825"/>
                  <a:gd name="connsiteY0" fmla="*/ 229553 h 942975"/>
                  <a:gd name="connsiteX1" fmla="*/ 49530 w 1266825"/>
                  <a:gd name="connsiteY1" fmla="*/ 227647 h 942975"/>
                  <a:gd name="connsiteX2" fmla="*/ 127635 w 1266825"/>
                  <a:gd name="connsiteY2" fmla="*/ 238125 h 942975"/>
                  <a:gd name="connsiteX3" fmla="*/ 421005 w 1266825"/>
                  <a:gd name="connsiteY3" fmla="*/ 14288 h 942975"/>
                  <a:gd name="connsiteX4" fmla="*/ 716280 w 1266825"/>
                  <a:gd name="connsiteY4" fmla="*/ 249555 h 942975"/>
                  <a:gd name="connsiteX5" fmla="*/ 828675 w 1266825"/>
                  <a:gd name="connsiteY5" fmla="*/ 228600 h 942975"/>
                  <a:gd name="connsiteX6" fmla="*/ 1132523 w 1266825"/>
                  <a:gd name="connsiteY6" fmla="*/ 532448 h 942975"/>
                  <a:gd name="connsiteX7" fmla="*/ 1130618 w 1266825"/>
                  <a:gd name="connsiteY7" fmla="*/ 561975 h 942975"/>
                  <a:gd name="connsiteX8" fmla="*/ 1256348 w 1266825"/>
                  <a:gd name="connsiteY8" fmla="*/ 742950 h 942975"/>
                  <a:gd name="connsiteX9" fmla="*/ 1063943 w 1266825"/>
                  <a:gd name="connsiteY9" fmla="*/ 935355 h 942975"/>
                  <a:gd name="connsiteX10" fmla="*/ 752475 w 1266825"/>
                  <a:gd name="connsiteY10" fmla="*/ 93535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6825" h="942975">
                    <a:moveTo>
                      <a:pt x="14288" y="229553"/>
                    </a:moveTo>
                    <a:cubicBezTo>
                      <a:pt x="25718" y="228600"/>
                      <a:pt x="38100" y="227647"/>
                      <a:pt x="49530" y="227647"/>
                    </a:cubicBezTo>
                    <a:cubicBezTo>
                      <a:pt x="76200" y="227647"/>
                      <a:pt x="102870" y="231458"/>
                      <a:pt x="127635" y="238125"/>
                    </a:cubicBezTo>
                    <a:cubicBezTo>
                      <a:pt x="162877" y="109538"/>
                      <a:pt x="280035" y="14288"/>
                      <a:pt x="421005" y="14288"/>
                    </a:cubicBezTo>
                    <a:cubicBezTo>
                      <a:pt x="564833" y="14288"/>
                      <a:pt x="685800" y="114300"/>
                      <a:pt x="716280" y="249555"/>
                    </a:cubicBezTo>
                    <a:cubicBezTo>
                      <a:pt x="750570" y="236220"/>
                      <a:pt x="788670" y="228600"/>
                      <a:pt x="828675" y="228600"/>
                    </a:cubicBezTo>
                    <a:cubicBezTo>
                      <a:pt x="996315" y="228600"/>
                      <a:pt x="1132523" y="364808"/>
                      <a:pt x="1132523" y="532448"/>
                    </a:cubicBezTo>
                    <a:cubicBezTo>
                      <a:pt x="1132523" y="542925"/>
                      <a:pt x="1131570" y="552450"/>
                      <a:pt x="1130618" y="561975"/>
                    </a:cubicBezTo>
                    <a:cubicBezTo>
                      <a:pt x="1203960" y="589598"/>
                      <a:pt x="1256348" y="660083"/>
                      <a:pt x="1256348" y="742950"/>
                    </a:cubicBezTo>
                    <a:cubicBezTo>
                      <a:pt x="1256348" y="849630"/>
                      <a:pt x="1169670" y="935355"/>
                      <a:pt x="1063943" y="935355"/>
                    </a:cubicBezTo>
                    <a:lnTo>
                      <a:pt x="752475" y="935355"/>
                    </a:lnTo>
                  </a:path>
                </a:pathLst>
              </a:custGeom>
              <a:noFill/>
              <a:ln w="19050" cap="flat">
                <a:solidFill>
                  <a:srgbClr val="FFFFFF"/>
                </a:solidFill>
                <a:prstDash val="solid"/>
                <a:round/>
              </a:ln>
            </p:spPr>
            <p:txBody>
              <a:bodyPr rtlCol="0" anchor="ctr"/>
              <a:lstStyle/>
              <a:p>
                <a:pPr defTabSz="548584">
                  <a:defRPr/>
                </a:pPr>
                <a:endParaRPr lang="en-US" sz="1059" dirty="0">
                  <a:solidFill>
                    <a:srgbClr val="FFFFFF"/>
                  </a:solidFill>
                </a:endParaRPr>
              </a:p>
            </p:txBody>
          </p:sp>
          <p:sp>
            <p:nvSpPr>
              <p:cNvPr id="62" name="Freeform: Shape 235">
                <a:extLst>
                  <a:ext uri="{FF2B5EF4-FFF2-40B4-BE49-F238E27FC236}">
                    <a16:creationId xmlns:a16="http://schemas.microsoft.com/office/drawing/2014/main" id="{19E51C30-4653-3342-BD61-30013A4EA08A}"/>
                  </a:ext>
                </a:extLst>
              </p:cNvPr>
              <p:cNvSpPr/>
              <p:nvPr/>
            </p:nvSpPr>
            <p:spPr>
              <a:xfrm>
                <a:off x="3439477" y="2428875"/>
                <a:ext cx="504825" cy="581025"/>
              </a:xfrm>
              <a:custGeom>
                <a:avLst/>
                <a:gdLst>
                  <a:gd name="connsiteX0" fmla="*/ 218123 w 504825"/>
                  <a:gd name="connsiteY0" fmla="*/ 14288 h 581025"/>
                  <a:gd name="connsiteX1" fmla="*/ 174308 w 504825"/>
                  <a:gd name="connsiteY1" fmla="*/ 172402 h 581025"/>
                  <a:gd name="connsiteX2" fmla="*/ 175260 w 504825"/>
                  <a:gd name="connsiteY2" fmla="*/ 192405 h 581025"/>
                  <a:gd name="connsiteX3" fmla="*/ 14288 w 504825"/>
                  <a:gd name="connsiteY3" fmla="*/ 382905 h 581025"/>
                  <a:gd name="connsiteX4" fmla="*/ 206693 w 504825"/>
                  <a:gd name="connsiteY4" fmla="*/ 575310 h 581025"/>
                  <a:gd name="connsiteX5" fmla="*/ 491490 w 504825"/>
                  <a:gd name="connsiteY5" fmla="*/ 575310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581025">
                    <a:moveTo>
                      <a:pt x="218123" y="14288"/>
                    </a:moveTo>
                    <a:cubicBezTo>
                      <a:pt x="190500" y="60008"/>
                      <a:pt x="174308" y="114300"/>
                      <a:pt x="174308" y="172402"/>
                    </a:cubicBezTo>
                    <a:cubicBezTo>
                      <a:pt x="174308" y="179070"/>
                      <a:pt x="174308" y="185738"/>
                      <a:pt x="175260" y="192405"/>
                    </a:cubicBezTo>
                    <a:cubicBezTo>
                      <a:pt x="83820" y="207645"/>
                      <a:pt x="14288" y="286703"/>
                      <a:pt x="14288" y="382905"/>
                    </a:cubicBezTo>
                    <a:cubicBezTo>
                      <a:pt x="14288" y="489585"/>
                      <a:pt x="100965" y="575310"/>
                      <a:pt x="206693" y="575310"/>
                    </a:cubicBezTo>
                    <a:lnTo>
                      <a:pt x="491490" y="575310"/>
                    </a:lnTo>
                  </a:path>
                </a:pathLst>
              </a:custGeom>
              <a:noFill/>
              <a:ln w="19050" cap="flat">
                <a:solidFill>
                  <a:srgbClr val="FFFFFF"/>
                </a:solidFill>
                <a:prstDash val="solid"/>
                <a:round/>
              </a:ln>
            </p:spPr>
            <p:txBody>
              <a:bodyPr rtlCol="0" anchor="ctr"/>
              <a:lstStyle/>
              <a:p>
                <a:pPr defTabSz="548584">
                  <a:defRPr/>
                </a:pPr>
                <a:endParaRPr lang="en-US" sz="1059" dirty="0">
                  <a:solidFill>
                    <a:srgbClr val="FFFFFF"/>
                  </a:solidFill>
                </a:endParaRPr>
              </a:p>
            </p:txBody>
          </p:sp>
        </p:grpSp>
        <p:grpSp>
          <p:nvGrpSpPr>
            <p:cNvPr id="27" name="Graphic 3">
              <a:extLst>
                <a:ext uri="{FF2B5EF4-FFF2-40B4-BE49-F238E27FC236}">
                  <a16:creationId xmlns:a16="http://schemas.microsoft.com/office/drawing/2014/main" id="{70A3AA25-AD8F-6D4C-AE85-2CE8171CA2EB}"/>
                </a:ext>
              </a:extLst>
            </p:cNvPr>
            <p:cNvGrpSpPr/>
            <p:nvPr/>
          </p:nvGrpSpPr>
          <p:grpSpPr>
            <a:xfrm>
              <a:off x="5483652" y="2224742"/>
              <a:ext cx="1408487" cy="1108788"/>
              <a:chOff x="5549489" y="2451513"/>
              <a:chExt cx="1408487" cy="1108788"/>
            </a:xfrm>
          </p:grpSpPr>
          <p:sp>
            <p:nvSpPr>
              <p:cNvPr id="29" name="Freeform: Shape 239">
                <a:extLst>
                  <a:ext uri="{FF2B5EF4-FFF2-40B4-BE49-F238E27FC236}">
                    <a16:creationId xmlns:a16="http://schemas.microsoft.com/office/drawing/2014/main" id="{964B1E98-EB60-9545-9224-B2F9EADB2664}"/>
                  </a:ext>
                </a:extLst>
              </p:cNvPr>
              <p:cNvSpPr/>
              <p:nvPr/>
            </p:nvSpPr>
            <p:spPr>
              <a:xfrm>
                <a:off x="6459039" y="2883701"/>
                <a:ext cx="498937" cy="232613"/>
              </a:xfrm>
              <a:custGeom>
                <a:avLst/>
                <a:gdLst>
                  <a:gd name="connsiteX0" fmla="*/ 5057 w 498937"/>
                  <a:gd name="connsiteY0" fmla="*/ 5057 h 232612"/>
                  <a:gd name="connsiteX1" fmla="*/ 494555 w 498937"/>
                  <a:gd name="connsiteY1" fmla="*/ 5057 h 232612"/>
                  <a:gd name="connsiteX2" fmla="*/ 494555 w 498937"/>
                  <a:gd name="connsiteY2" fmla="*/ 229916 h 232612"/>
                  <a:gd name="connsiteX3" fmla="*/ 271719 w 498937"/>
                  <a:gd name="connsiteY3" fmla="*/ 229916 h 232612"/>
                </a:gdLst>
                <a:ahLst/>
                <a:cxnLst>
                  <a:cxn ang="0">
                    <a:pos x="connsiteX0" y="connsiteY0"/>
                  </a:cxn>
                  <a:cxn ang="0">
                    <a:pos x="connsiteX1" y="connsiteY1"/>
                  </a:cxn>
                  <a:cxn ang="0">
                    <a:pos x="connsiteX2" y="connsiteY2"/>
                  </a:cxn>
                  <a:cxn ang="0">
                    <a:pos x="connsiteX3" y="connsiteY3"/>
                  </a:cxn>
                </a:cxnLst>
                <a:rect l="l" t="t" r="r" b="b"/>
                <a:pathLst>
                  <a:path w="498937" h="232612">
                    <a:moveTo>
                      <a:pt x="5057" y="5057"/>
                    </a:moveTo>
                    <a:lnTo>
                      <a:pt x="494555" y="5057"/>
                    </a:lnTo>
                    <a:lnTo>
                      <a:pt x="494555" y="229916"/>
                    </a:lnTo>
                    <a:lnTo>
                      <a:pt x="271719" y="229916"/>
                    </a:lnTo>
                  </a:path>
                </a:pathLst>
              </a:custGeom>
              <a:noFill/>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30" name="Freeform: Shape 240">
                <a:extLst>
                  <a:ext uri="{FF2B5EF4-FFF2-40B4-BE49-F238E27FC236}">
                    <a16:creationId xmlns:a16="http://schemas.microsoft.com/office/drawing/2014/main" id="{F07A2169-75C7-8542-A225-CC2C01C95905}"/>
                  </a:ext>
                </a:extLst>
              </p:cNvPr>
              <p:cNvSpPr/>
              <p:nvPr/>
            </p:nvSpPr>
            <p:spPr>
              <a:xfrm>
                <a:off x="6324865" y="3108560"/>
                <a:ext cx="202272" cy="10114"/>
              </a:xfrm>
              <a:custGeom>
                <a:avLst/>
                <a:gdLst>
                  <a:gd name="connsiteX0" fmla="*/ 5057 w 202271"/>
                  <a:gd name="connsiteY0" fmla="*/ 5057 h 10113"/>
                  <a:gd name="connsiteX1" fmla="*/ 199238 w 202271"/>
                  <a:gd name="connsiteY1" fmla="*/ 5057 h 10113"/>
                </a:gdLst>
                <a:ahLst/>
                <a:cxnLst>
                  <a:cxn ang="0">
                    <a:pos x="connsiteX0" y="connsiteY0"/>
                  </a:cxn>
                  <a:cxn ang="0">
                    <a:pos x="connsiteX1" y="connsiteY1"/>
                  </a:cxn>
                </a:cxnLst>
                <a:rect l="l" t="t" r="r" b="b"/>
                <a:pathLst>
                  <a:path w="202271" h="10113">
                    <a:moveTo>
                      <a:pt x="5057" y="5057"/>
                    </a:moveTo>
                    <a:lnTo>
                      <a:pt x="199238" y="5057"/>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31" name="Freeform: Shape 241">
                <a:extLst>
                  <a:ext uri="{FF2B5EF4-FFF2-40B4-BE49-F238E27FC236}">
                    <a16:creationId xmlns:a16="http://schemas.microsoft.com/office/drawing/2014/main" id="{A3B83153-5978-1741-B204-DB6BF69073CA}"/>
                  </a:ext>
                </a:extLst>
              </p:cNvPr>
              <p:cNvSpPr/>
              <p:nvPr/>
            </p:nvSpPr>
            <p:spPr>
              <a:xfrm>
                <a:off x="5941897" y="2883701"/>
                <a:ext cx="525907" cy="232613"/>
              </a:xfrm>
              <a:custGeom>
                <a:avLst/>
                <a:gdLst>
                  <a:gd name="connsiteX0" fmla="*/ 386002 w 525906"/>
                  <a:gd name="connsiteY0" fmla="*/ 229916 h 232612"/>
                  <a:gd name="connsiteX1" fmla="*/ 5057 w 525906"/>
                  <a:gd name="connsiteY1" fmla="*/ 229916 h 232612"/>
                  <a:gd name="connsiteX2" fmla="*/ 5057 w 525906"/>
                  <a:gd name="connsiteY2" fmla="*/ 5057 h 232612"/>
                  <a:gd name="connsiteX3" fmla="*/ 522199 w 525906"/>
                  <a:gd name="connsiteY3" fmla="*/ 5057 h 232612"/>
                </a:gdLst>
                <a:ahLst/>
                <a:cxnLst>
                  <a:cxn ang="0">
                    <a:pos x="connsiteX0" y="connsiteY0"/>
                  </a:cxn>
                  <a:cxn ang="0">
                    <a:pos x="connsiteX1" y="connsiteY1"/>
                  </a:cxn>
                  <a:cxn ang="0">
                    <a:pos x="connsiteX2" y="connsiteY2"/>
                  </a:cxn>
                  <a:cxn ang="0">
                    <a:pos x="connsiteX3" y="connsiteY3"/>
                  </a:cxn>
                </a:cxnLst>
                <a:rect l="l" t="t" r="r" b="b"/>
                <a:pathLst>
                  <a:path w="525906" h="232612">
                    <a:moveTo>
                      <a:pt x="386002" y="229916"/>
                    </a:moveTo>
                    <a:lnTo>
                      <a:pt x="5057" y="229916"/>
                    </a:lnTo>
                    <a:lnTo>
                      <a:pt x="5057" y="5057"/>
                    </a:lnTo>
                    <a:lnTo>
                      <a:pt x="522199" y="5057"/>
                    </a:lnTo>
                  </a:path>
                </a:pathLst>
              </a:custGeom>
              <a:noFill/>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32" name="Freeform: Shape 242">
                <a:extLst>
                  <a:ext uri="{FF2B5EF4-FFF2-40B4-BE49-F238E27FC236}">
                    <a16:creationId xmlns:a16="http://schemas.microsoft.com/office/drawing/2014/main" id="{DC30BA87-8645-964A-8C0F-C2CC1C592A9F}"/>
                  </a:ext>
                </a:extLst>
              </p:cNvPr>
              <p:cNvSpPr/>
              <p:nvPr/>
            </p:nvSpPr>
            <p:spPr>
              <a:xfrm>
                <a:off x="6151248" y="2466009"/>
                <a:ext cx="188787" cy="215757"/>
              </a:xfrm>
              <a:custGeom>
                <a:avLst/>
                <a:gdLst>
                  <a:gd name="connsiteX0" fmla="*/ 72481 w 188787"/>
                  <a:gd name="connsiteY0" fmla="*/ 5057 h 215756"/>
                  <a:gd name="connsiteX1" fmla="*/ 5057 w 188787"/>
                  <a:gd name="connsiteY1" fmla="*/ 52591 h 215756"/>
                  <a:gd name="connsiteX2" fmla="*/ 82932 w 188787"/>
                  <a:gd name="connsiteY2" fmla="*/ 185079 h 215756"/>
                  <a:gd name="connsiteX3" fmla="*/ 161143 w 188787"/>
                  <a:gd name="connsiteY3" fmla="*/ 201935 h 215756"/>
                  <a:gd name="connsiteX4" fmla="*/ 161143 w 188787"/>
                  <a:gd name="connsiteY4" fmla="*/ 201935 h 215756"/>
                  <a:gd name="connsiteX5" fmla="*/ 171257 w 188787"/>
                  <a:gd name="connsiteY5" fmla="*/ 122374 h 215756"/>
                  <a:gd name="connsiteX6" fmla="*/ 72481 w 188787"/>
                  <a:gd name="connsiteY6" fmla="*/ 5057 h 21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87" h="215756">
                    <a:moveTo>
                      <a:pt x="72481" y="5057"/>
                    </a:moveTo>
                    <a:lnTo>
                      <a:pt x="5057" y="52591"/>
                    </a:lnTo>
                    <a:lnTo>
                      <a:pt x="82932" y="185079"/>
                    </a:lnTo>
                    <a:cubicBezTo>
                      <a:pt x="99113" y="212386"/>
                      <a:pt x="135185" y="220476"/>
                      <a:pt x="161143" y="201935"/>
                    </a:cubicBezTo>
                    <a:lnTo>
                      <a:pt x="161143" y="201935"/>
                    </a:lnTo>
                    <a:cubicBezTo>
                      <a:pt x="187102" y="183393"/>
                      <a:pt x="191821" y="146984"/>
                      <a:pt x="171257" y="122374"/>
                    </a:cubicBezTo>
                    <a:lnTo>
                      <a:pt x="72481" y="5057"/>
                    </a:lnTo>
                    <a:close/>
                  </a:path>
                </a:pathLst>
              </a:custGeom>
              <a:noFill/>
              <a:ln w="19050" cap="flat">
                <a:solidFill>
                  <a:srgbClr val="527FFF"/>
                </a:solidFill>
                <a:prstDash val="solid"/>
                <a:round/>
              </a:ln>
            </p:spPr>
            <p:txBody>
              <a:bodyPr rtlCol="0" anchor="ctr"/>
              <a:lstStyle/>
              <a:p>
                <a:pPr defTabSz="548584">
                  <a:defRPr/>
                </a:pPr>
                <a:endParaRPr lang="en-US" sz="1059" dirty="0">
                  <a:solidFill>
                    <a:srgbClr val="FFFFFF"/>
                  </a:solidFill>
                </a:endParaRPr>
              </a:p>
            </p:txBody>
          </p:sp>
          <p:sp>
            <p:nvSpPr>
              <p:cNvPr id="33" name="Freeform: Shape 243">
                <a:extLst>
                  <a:ext uri="{FF2B5EF4-FFF2-40B4-BE49-F238E27FC236}">
                    <a16:creationId xmlns:a16="http://schemas.microsoft.com/office/drawing/2014/main" id="{07BE045B-AA8E-9C43-9996-53F5D2D5F960}"/>
                  </a:ext>
                </a:extLst>
              </p:cNvPr>
              <p:cNvSpPr/>
              <p:nvPr/>
            </p:nvSpPr>
            <p:spPr>
              <a:xfrm>
                <a:off x="6518035" y="2960564"/>
                <a:ext cx="10114" cy="10114"/>
              </a:xfrm>
              <a:custGeom>
                <a:avLst/>
                <a:gdLst>
                  <a:gd name="connsiteX0" fmla="*/ 5057 w 10113"/>
                  <a:gd name="connsiteY0" fmla="*/ 5057 h 10113"/>
                  <a:gd name="connsiteX1" fmla="*/ 5057 w 10113"/>
                  <a:gd name="connsiteY1" fmla="*/ 5057 h 10113"/>
                </a:gdLst>
                <a:ahLst/>
                <a:cxnLst>
                  <a:cxn ang="0">
                    <a:pos x="connsiteX0" y="connsiteY0"/>
                  </a:cxn>
                  <a:cxn ang="0">
                    <a:pos x="connsiteX1" y="connsiteY1"/>
                  </a:cxn>
                </a:cxnLst>
                <a:rect l="l" t="t" r="r" b="b"/>
                <a:pathLst>
                  <a:path w="10113" h="10113">
                    <a:moveTo>
                      <a:pt x="5057" y="5057"/>
                    </a:moveTo>
                    <a:lnTo>
                      <a:pt x="5057" y="5057"/>
                    </a:lnTo>
                  </a:path>
                </a:pathLst>
              </a:custGeom>
              <a:ln w="19050" cap="flat">
                <a:solidFill>
                  <a:srgbClr val="232F3E"/>
                </a:solidFill>
                <a:prstDash val="solid"/>
                <a:miter/>
              </a:ln>
            </p:spPr>
            <p:txBody>
              <a:bodyPr rtlCol="0" anchor="ctr"/>
              <a:lstStyle/>
              <a:p>
                <a:pPr defTabSz="548584">
                  <a:defRPr/>
                </a:pPr>
                <a:endParaRPr lang="en-US" sz="1059" dirty="0">
                  <a:solidFill>
                    <a:srgbClr val="FFFFFF"/>
                  </a:solidFill>
                </a:endParaRPr>
              </a:p>
            </p:txBody>
          </p:sp>
          <p:sp>
            <p:nvSpPr>
              <p:cNvPr id="34" name="Freeform: Shape 244">
                <a:extLst>
                  <a:ext uri="{FF2B5EF4-FFF2-40B4-BE49-F238E27FC236}">
                    <a16:creationId xmlns:a16="http://schemas.microsoft.com/office/drawing/2014/main" id="{5CB9EF54-A20C-BD43-AE99-3930AB9B7BC5}"/>
                  </a:ext>
                </a:extLst>
              </p:cNvPr>
              <p:cNvSpPr/>
              <p:nvPr/>
            </p:nvSpPr>
            <p:spPr>
              <a:xfrm>
                <a:off x="6473535" y="2898197"/>
                <a:ext cx="53939" cy="70795"/>
              </a:xfrm>
              <a:custGeom>
                <a:avLst/>
                <a:gdLst>
                  <a:gd name="connsiteX0" fmla="*/ 5057 w 53939"/>
                  <a:gd name="connsiteY0" fmla="*/ 5057 h 70795"/>
                  <a:gd name="connsiteX1" fmla="*/ 49557 w 53939"/>
                  <a:gd name="connsiteY1" fmla="*/ 67424 h 70795"/>
                </a:gdLst>
                <a:ahLst/>
                <a:cxnLst>
                  <a:cxn ang="0">
                    <a:pos x="connsiteX0" y="connsiteY0"/>
                  </a:cxn>
                  <a:cxn ang="0">
                    <a:pos x="connsiteX1" y="connsiteY1"/>
                  </a:cxn>
                </a:cxnLst>
                <a:rect l="l" t="t" r="r" b="b"/>
                <a:pathLst>
                  <a:path w="53939" h="70795">
                    <a:moveTo>
                      <a:pt x="5057" y="5057"/>
                    </a:moveTo>
                    <a:lnTo>
                      <a:pt x="49557" y="67424"/>
                    </a:lnTo>
                  </a:path>
                </a:pathLst>
              </a:custGeom>
              <a:ln w="19050" cap="flat">
                <a:solidFill>
                  <a:srgbClr val="232F3E"/>
                </a:solidFill>
                <a:prstDash val="solid"/>
                <a:miter/>
              </a:ln>
            </p:spPr>
            <p:txBody>
              <a:bodyPr rtlCol="0" anchor="ctr"/>
              <a:lstStyle/>
              <a:p>
                <a:pPr defTabSz="548584">
                  <a:defRPr/>
                </a:pPr>
                <a:endParaRPr lang="en-US" sz="1059" dirty="0">
                  <a:solidFill>
                    <a:srgbClr val="FFFFFF"/>
                  </a:solidFill>
                </a:endParaRPr>
              </a:p>
            </p:txBody>
          </p:sp>
          <p:sp>
            <p:nvSpPr>
              <p:cNvPr id="35" name="Freeform: Shape 245">
                <a:extLst>
                  <a:ext uri="{FF2B5EF4-FFF2-40B4-BE49-F238E27FC236}">
                    <a16:creationId xmlns:a16="http://schemas.microsoft.com/office/drawing/2014/main" id="{79333DBB-0AFA-774F-90CC-742ECB4FA42C}"/>
                  </a:ext>
                </a:extLst>
              </p:cNvPr>
              <p:cNvSpPr/>
              <p:nvPr/>
            </p:nvSpPr>
            <p:spPr>
              <a:xfrm>
                <a:off x="6463421" y="2883701"/>
                <a:ext cx="20227" cy="23598"/>
              </a:xfrm>
              <a:custGeom>
                <a:avLst/>
                <a:gdLst>
                  <a:gd name="connsiteX0" fmla="*/ 15170 w 20227"/>
                  <a:gd name="connsiteY0" fmla="*/ 19553 h 23598"/>
                  <a:gd name="connsiteX1" fmla="*/ 5057 w 20227"/>
                  <a:gd name="connsiteY1" fmla="*/ 5057 h 23598"/>
                </a:gdLst>
                <a:ahLst/>
                <a:cxnLst>
                  <a:cxn ang="0">
                    <a:pos x="connsiteX0" y="connsiteY0"/>
                  </a:cxn>
                  <a:cxn ang="0">
                    <a:pos x="connsiteX1" y="connsiteY1"/>
                  </a:cxn>
                </a:cxnLst>
                <a:rect l="l" t="t" r="r" b="b"/>
                <a:pathLst>
                  <a:path w="20227" h="23598">
                    <a:moveTo>
                      <a:pt x="15170" y="19553"/>
                    </a:moveTo>
                    <a:lnTo>
                      <a:pt x="5057" y="5057"/>
                    </a:lnTo>
                  </a:path>
                </a:pathLst>
              </a:custGeom>
              <a:ln w="19050" cap="flat">
                <a:solidFill>
                  <a:srgbClr val="232F3E"/>
                </a:solidFill>
                <a:prstDash val="solid"/>
                <a:miter/>
              </a:ln>
            </p:spPr>
            <p:txBody>
              <a:bodyPr rtlCol="0" anchor="ctr"/>
              <a:lstStyle/>
              <a:p>
                <a:pPr defTabSz="548584">
                  <a:defRPr/>
                </a:pPr>
                <a:endParaRPr lang="en-US" sz="1059" dirty="0">
                  <a:solidFill>
                    <a:srgbClr val="FFFFFF"/>
                  </a:solidFill>
                </a:endParaRPr>
              </a:p>
            </p:txBody>
          </p:sp>
          <p:sp>
            <p:nvSpPr>
              <p:cNvPr id="36" name="Freeform: Shape 246">
                <a:extLst>
                  <a:ext uri="{FF2B5EF4-FFF2-40B4-BE49-F238E27FC236}">
                    <a16:creationId xmlns:a16="http://schemas.microsoft.com/office/drawing/2014/main" id="{489DA77A-5098-D445-AF11-23E8C5E74704}"/>
                  </a:ext>
                </a:extLst>
              </p:cNvPr>
              <p:cNvSpPr/>
              <p:nvPr/>
            </p:nvSpPr>
            <p:spPr>
              <a:xfrm>
                <a:off x="6307335" y="2662550"/>
                <a:ext cx="114621" cy="158446"/>
              </a:xfrm>
              <a:custGeom>
                <a:avLst/>
                <a:gdLst>
                  <a:gd name="connsiteX0" fmla="*/ 110575 w 114620"/>
                  <a:gd name="connsiteY0" fmla="*/ 154401 h 158446"/>
                  <a:gd name="connsiteX1" fmla="*/ 5057 w 114620"/>
                  <a:gd name="connsiteY1" fmla="*/ 5057 h 158446"/>
                </a:gdLst>
                <a:ahLst/>
                <a:cxnLst>
                  <a:cxn ang="0">
                    <a:pos x="connsiteX0" y="connsiteY0"/>
                  </a:cxn>
                  <a:cxn ang="0">
                    <a:pos x="connsiteX1" y="connsiteY1"/>
                  </a:cxn>
                </a:cxnLst>
                <a:rect l="l" t="t" r="r" b="b"/>
                <a:pathLst>
                  <a:path w="114620" h="158446">
                    <a:moveTo>
                      <a:pt x="110575" y="154401"/>
                    </a:moveTo>
                    <a:lnTo>
                      <a:pt x="5057" y="5057"/>
                    </a:lnTo>
                  </a:path>
                </a:pathLst>
              </a:custGeom>
              <a:ln w="19050" cap="flat">
                <a:solidFill>
                  <a:srgbClr val="FFFFFF"/>
                </a:solidFill>
                <a:prstDash val="solid"/>
                <a:miter/>
              </a:ln>
            </p:spPr>
            <p:txBody>
              <a:bodyPr rtlCol="0" anchor="ctr"/>
              <a:lstStyle/>
              <a:p>
                <a:pPr defTabSz="548584">
                  <a:defRPr/>
                </a:pPr>
                <a:endParaRPr lang="en-US" sz="1059" dirty="0">
                  <a:solidFill>
                    <a:srgbClr val="FFFFFF"/>
                  </a:solidFill>
                </a:endParaRPr>
              </a:p>
            </p:txBody>
          </p:sp>
          <p:sp>
            <p:nvSpPr>
              <p:cNvPr id="37" name="Freeform: Shape 247">
                <a:extLst>
                  <a:ext uri="{FF2B5EF4-FFF2-40B4-BE49-F238E27FC236}">
                    <a16:creationId xmlns:a16="http://schemas.microsoft.com/office/drawing/2014/main" id="{81DACC44-F107-C845-8AB3-E4B04266A370}"/>
                  </a:ext>
                </a:extLst>
              </p:cNvPr>
              <p:cNvSpPr/>
              <p:nvPr/>
            </p:nvSpPr>
            <p:spPr>
              <a:xfrm>
                <a:off x="6412853" y="2811894"/>
                <a:ext cx="60682" cy="80909"/>
              </a:xfrm>
              <a:custGeom>
                <a:avLst/>
                <a:gdLst>
                  <a:gd name="connsiteX0" fmla="*/ 55625 w 60681"/>
                  <a:gd name="connsiteY0" fmla="*/ 76863 h 80908"/>
                  <a:gd name="connsiteX1" fmla="*/ 5057 w 60681"/>
                  <a:gd name="connsiteY1" fmla="*/ 5057 h 80908"/>
                </a:gdLst>
                <a:ahLst/>
                <a:cxnLst>
                  <a:cxn ang="0">
                    <a:pos x="connsiteX0" y="connsiteY0"/>
                  </a:cxn>
                  <a:cxn ang="0">
                    <a:pos x="connsiteX1" y="connsiteY1"/>
                  </a:cxn>
                </a:cxnLst>
                <a:rect l="l" t="t" r="r" b="b"/>
                <a:pathLst>
                  <a:path w="60681" h="80908">
                    <a:moveTo>
                      <a:pt x="55625" y="76863"/>
                    </a:moveTo>
                    <a:lnTo>
                      <a:pt x="5057" y="5057"/>
                    </a:lnTo>
                  </a:path>
                </a:pathLst>
              </a:custGeom>
              <a:ln w="19050" cap="flat">
                <a:solidFill>
                  <a:srgbClr val="232F3E"/>
                </a:solidFill>
                <a:prstDash val="solid"/>
                <a:miter/>
              </a:ln>
            </p:spPr>
            <p:txBody>
              <a:bodyPr rtlCol="0" anchor="ctr"/>
              <a:lstStyle/>
              <a:p>
                <a:pPr defTabSz="548584">
                  <a:defRPr/>
                </a:pPr>
                <a:endParaRPr lang="en-US" sz="1059" dirty="0">
                  <a:solidFill>
                    <a:srgbClr val="FFFFFF"/>
                  </a:solidFill>
                </a:endParaRPr>
              </a:p>
            </p:txBody>
          </p:sp>
          <p:sp>
            <p:nvSpPr>
              <p:cNvPr id="38" name="Freeform: Shape 248">
                <a:extLst>
                  <a:ext uri="{FF2B5EF4-FFF2-40B4-BE49-F238E27FC236}">
                    <a16:creationId xmlns:a16="http://schemas.microsoft.com/office/drawing/2014/main" id="{B2EFCC1F-A820-3040-A927-4DA8104EC1CE}"/>
                  </a:ext>
                </a:extLst>
              </p:cNvPr>
              <p:cNvSpPr/>
              <p:nvPr/>
            </p:nvSpPr>
            <p:spPr>
              <a:xfrm>
                <a:off x="6473535" y="2883701"/>
                <a:ext cx="20227" cy="23598"/>
              </a:xfrm>
              <a:custGeom>
                <a:avLst/>
                <a:gdLst>
                  <a:gd name="connsiteX0" fmla="*/ 5057 w 20227"/>
                  <a:gd name="connsiteY0" fmla="*/ 19553 h 23598"/>
                  <a:gd name="connsiteX1" fmla="*/ 15508 w 20227"/>
                  <a:gd name="connsiteY1" fmla="*/ 5057 h 23598"/>
                </a:gdLst>
                <a:ahLst/>
                <a:cxnLst>
                  <a:cxn ang="0">
                    <a:pos x="connsiteX0" y="connsiteY0"/>
                  </a:cxn>
                  <a:cxn ang="0">
                    <a:pos x="connsiteX1" y="connsiteY1"/>
                  </a:cxn>
                </a:cxnLst>
                <a:rect l="l" t="t" r="r" b="b"/>
                <a:pathLst>
                  <a:path w="20227" h="23598">
                    <a:moveTo>
                      <a:pt x="5057" y="19553"/>
                    </a:moveTo>
                    <a:lnTo>
                      <a:pt x="15508" y="5057"/>
                    </a:lnTo>
                  </a:path>
                </a:pathLst>
              </a:custGeom>
              <a:ln w="19050" cap="flat">
                <a:solidFill>
                  <a:srgbClr val="232F3E"/>
                </a:solidFill>
                <a:prstDash val="solid"/>
                <a:miter/>
              </a:ln>
            </p:spPr>
            <p:txBody>
              <a:bodyPr rtlCol="0" anchor="ctr"/>
              <a:lstStyle/>
              <a:p>
                <a:pPr defTabSz="548584">
                  <a:defRPr/>
                </a:pPr>
                <a:endParaRPr lang="en-US" sz="1059" dirty="0">
                  <a:solidFill>
                    <a:srgbClr val="FFFFFF"/>
                  </a:solidFill>
                </a:endParaRPr>
              </a:p>
            </p:txBody>
          </p:sp>
          <p:sp>
            <p:nvSpPr>
              <p:cNvPr id="39" name="Freeform: Shape 249">
                <a:extLst>
                  <a:ext uri="{FF2B5EF4-FFF2-40B4-BE49-F238E27FC236}">
                    <a16:creationId xmlns:a16="http://schemas.microsoft.com/office/drawing/2014/main" id="{03AD3784-7B3E-6349-B1F4-DAB75513FB4D}"/>
                  </a:ext>
                </a:extLst>
              </p:cNvPr>
              <p:cNvSpPr/>
              <p:nvPr/>
            </p:nvSpPr>
            <p:spPr>
              <a:xfrm>
                <a:off x="5918428" y="3108560"/>
                <a:ext cx="414657" cy="451741"/>
              </a:xfrm>
              <a:custGeom>
                <a:avLst/>
                <a:gdLst>
                  <a:gd name="connsiteX0" fmla="*/ 272937 w 414657"/>
                  <a:gd name="connsiteY0" fmla="*/ 45174 h 451740"/>
                  <a:gd name="connsiteX1" fmla="*/ 179892 w 414657"/>
                  <a:gd name="connsiteY1" fmla="*/ 182382 h 451740"/>
                  <a:gd name="connsiteX2" fmla="*/ 16389 w 414657"/>
                  <a:gd name="connsiteY2" fmla="*/ 258908 h 451740"/>
                  <a:gd name="connsiteX3" fmla="*/ 42684 w 414657"/>
                  <a:gd name="connsiteY3" fmla="*/ 406904 h 451740"/>
                  <a:gd name="connsiteX4" fmla="*/ 253384 w 414657"/>
                  <a:gd name="connsiteY4" fmla="*/ 390722 h 451740"/>
                  <a:gd name="connsiteX5" fmla="*/ 251024 w 414657"/>
                  <a:gd name="connsiteY5" fmla="*/ 231939 h 451740"/>
                  <a:gd name="connsiteX6" fmla="*/ 411493 w 414657"/>
                  <a:gd name="connsiteY6" fmla="*/ 5057 h 45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657" h="451740">
                    <a:moveTo>
                      <a:pt x="272937" y="45174"/>
                    </a:moveTo>
                    <a:lnTo>
                      <a:pt x="179892" y="182382"/>
                    </a:lnTo>
                    <a:cubicBezTo>
                      <a:pt x="117188" y="163840"/>
                      <a:pt x="45718" y="192158"/>
                      <a:pt x="16389" y="258908"/>
                    </a:cubicBezTo>
                    <a:cubicBezTo>
                      <a:pt x="-5524" y="308465"/>
                      <a:pt x="4927" y="368135"/>
                      <a:pt x="42684" y="406904"/>
                    </a:cubicBezTo>
                    <a:cubicBezTo>
                      <a:pt x="104714" y="470619"/>
                      <a:pt x="205176" y="459831"/>
                      <a:pt x="253384" y="390722"/>
                    </a:cubicBezTo>
                    <a:cubicBezTo>
                      <a:pt x="287770" y="341502"/>
                      <a:pt x="284736" y="277787"/>
                      <a:pt x="251024" y="231939"/>
                    </a:cubicBezTo>
                    <a:lnTo>
                      <a:pt x="411493" y="5057"/>
                    </a:lnTo>
                  </a:path>
                </a:pathLst>
              </a:custGeom>
              <a:noFill/>
              <a:ln w="19050" cap="flat">
                <a:solidFill>
                  <a:srgbClr val="FFFFFF"/>
                </a:solidFill>
                <a:prstDash val="solid"/>
                <a:miter/>
              </a:ln>
            </p:spPr>
            <p:txBody>
              <a:bodyPr rtlCol="0" anchor="ctr"/>
              <a:lstStyle/>
              <a:p>
                <a:pPr defTabSz="548584">
                  <a:defRPr/>
                </a:pPr>
                <a:endParaRPr lang="en-US" sz="1059" dirty="0">
                  <a:solidFill>
                    <a:srgbClr val="FFFFFF"/>
                  </a:solidFill>
                </a:endParaRPr>
              </a:p>
            </p:txBody>
          </p:sp>
          <p:sp>
            <p:nvSpPr>
              <p:cNvPr id="40" name="Freeform: Shape 250">
                <a:extLst>
                  <a:ext uri="{FF2B5EF4-FFF2-40B4-BE49-F238E27FC236}">
                    <a16:creationId xmlns:a16="http://schemas.microsoft.com/office/drawing/2014/main" id="{39B09E55-3AB1-0443-A9CD-DC7BF1837AAF}"/>
                  </a:ext>
                </a:extLst>
              </p:cNvPr>
              <p:cNvSpPr/>
              <p:nvPr/>
            </p:nvSpPr>
            <p:spPr>
              <a:xfrm>
                <a:off x="5997810" y="3358654"/>
                <a:ext cx="124734" cy="124734"/>
              </a:xfrm>
              <a:custGeom>
                <a:avLst/>
                <a:gdLst>
                  <a:gd name="connsiteX0" fmla="*/ 96802 w 124734"/>
                  <a:gd name="connsiteY0" fmla="*/ 15556 h 124734"/>
                  <a:gd name="connsiteX1" fmla="*/ 15556 w 124734"/>
                  <a:gd name="connsiteY1" fmla="*/ 30053 h 124734"/>
                  <a:gd name="connsiteX2" fmla="*/ 30053 w 124734"/>
                  <a:gd name="connsiteY2" fmla="*/ 111298 h 124734"/>
                  <a:gd name="connsiteX3" fmla="*/ 111298 w 124734"/>
                  <a:gd name="connsiteY3" fmla="*/ 96802 h 124734"/>
                  <a:gd name="connsiteX4" fmla="*/ 96802 w 124734"/>
                  <a:gd name="connsiteY4" fmla="*/ 15556 h 124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34" h="124734">
                    <a:moveTo>
                      <a:pt x="96802" y="15556"/>
                    </a:moveTo>
                    <a:cubicBezTo>
                      <a:pt x="70507" y="-2985"/>
                      <a:pt x="34098" y="3757"/>
                      <a:pt x="15556" y="30053"/>
                    </a:cubicBezTo>
                    <a:cubicBezTo>
                      <a:pt x="-2985" y="56685"/>
                      <a:pt x="3757" y="92757"/>
                      <a:pt x="30053" y="111298"/>
                    </a:cubicBezTo>
                    <a:cubicBezTo>
                      <a:pt x="56685" y="129840"/>
                      <a:pt x="92757" y="123098"/>
                      <a:pt x="111298" y="96802"/>
                    </a:cubicBezTo>
                    <a:cubicBezTo>
                      <a:pt x="129840" y="70507"/>
                      <a:pt x="123098" y="34098"/>
                      <a:pt x="96802" y="15556"/>
                    </a:cubicBezTo>
                    <a:close/>
                  </a:path>
                </a:pathLst>
              </a:custGeom>
              <a:noFill/>
              <a:ln w="19050" cap="flat">
                <a:solidFill>
                  <a:srgbClr val="FFFFFF"/>
                </a:solidFill>
                <a:prstDash val="solid"/>
                <a:miter/>
              </a:ln>
            </p:spPr>
            <p:txBody>
              <a:bodyPr rtlCol="0" anchor="ctr"/>
              <a:lstStyle/>
              <a:p>
                <a:pPr defTabSz="548584">
                  <a:defRPr/>
                </a:pPr>
                <a:endParaRPr lang="en-US" sz="1059" dirty="0">
                  <a:solidFill>
                    <a:srgbClr val="FFFFFF"/>
                  </a:solidFill>
                </a:endParaRPr>
              </a:p>
            </p:txBody>
          </p:sp>
          <p:sp>
            <p:nvSpPr>
              <p:cNvPr id="41" name="Freeform: Shape 251">
                <a:extLst>
                  <a:ext uri="{FF2B5EF4-FFF2-40B4-BE49-F238E27FC236}">
                    <a16:creationId xmlns:a16="http://schemas.microsoft.com/office/drawing/2014/main" id="{635DAB51-76FB-7444-93F6-106F4109E981}"/>
                  </a:ext>
                </a:extLst>
              </p:cNvPr>
              <p:cNvSpPr/>
              <p:nvPr/>
            </p:nvSpPr>
            <p:spPr>
              <a:xfrm>
                <a:off x="6378804" y="2456907"/>
                <a:ext cx="407915" cy="434885"/>
              </a:xfrm>
              <a:custGeom>
                <a:avLst/>
                <a:gdLst>
                  <a:gd name="connsiteX0" fmla="*/ 110238 w 407915"/>
                  <a:gd name="connsiteY0" fmla="*/ 431850 h 434884"/>
                  <a:gd name="connsiteX1" fmla="*/ 171931 w 407915"/>
                  <a:gd name="connsiteY1" fmla="*/ 344536 h 434884"/>
                  <a:gd name="connsiteX2" fmla="*/ 203620 w 407915"/>
                  <a:gd name="connsiteY2" fmla="*/ 330040 h 434884"/>
                  <a:gd name="connsiteX3" fmla="*/ 326332 w 407915"/>
                  <a:gd name="connsiteY3" fmla="*/ 272056 h 434884"/>
                  <a:gd name="connsiteX4" fmla="*/ 404207 w 407915"/>
                  <a:gd name="connsiteY4" fmla="*/ 160132 h 434884"/>
                  <a:gd name="connsiteX5" fmla="*/ 374540 w 407915"/>
                  <a:gd name="connsiteY5" fmla="*/ 146647 h 434884"/>
                  <a:gd name="connsiteX6" fmla="*/ 307790 w 407915"/>
                  <a:gd name="connsiteY6" fmla="*/ 164852 h 434884"/>
                  <a:gd name="connsiteX7" fmla="*/ 277450 w 407915"/>
                  <a:gd name="connsiteY7" fmla="*/ 208340 h 434884"/>
                  <a:gd name="connsiteX8" fmla="*/ 193507 w 407915"/>
                  <a:gd name="connsiteY8" fmla="*/ 224522 h 434884"/>
                  <a:gd name="connsiteX9" fmla="*/ 193507 w 407915"/>
                  <a:gd name="connsiteY9" fmla="*/ 224522 h 434884"/>
                  <a:gd name="connsiteX10" fmla="*/ 179685 w 407915"/>
                  <a:gd name="connsiteY10" fmla="*/ 140242 h 434884"/>
                  <a:gd name="connsiteX11" fmla="*/ 207329 w 407915"/>
                  <a:gd name="connsiteY11" fmla="*/ 100799 h 434884"/>
                  <a:gd name="connsiteX12" fmla="*/ 200586 w 407915"/>
                  <a:gd name="connsiteY12" fmla="*/ 24610 h 434884"/>
                  <a:gd name="connsiteX13" fmla="*/ 180359 w 407915"/>
                  <a:gd name="connsiteY13" fmla="*/ 5057 h 434884"/>
                  <a:gd name="connsiteX14" fmla="*/ 102484 w 407915"/>
                  <a:gd name="connsiteY14" fmla="*/ 116981 h 434884"/>
                  <a:gd name="connsiteX15" fmla="*/ 91022 w 407915"/>
                  <a:gd name="connsiteY15" fmla="*/ 252166 h 434884"/>
                  <a:gd name="connsiteX16" fmla="*/ 88662 w 407915"/>
                  <a:gd name="connsiteY16" fmla="*/ 286552 h 434884"/>
                  <a:gd name="connsiteX17" fmla="*/ 5057 w 407915"/>
                  <a:gd name="connsiteY17" fmla="*/ 399824 h 43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915" h="434884">
                    <a:moveTo>
                      <a:pt x="110238" y="431850"/>
                    </a:moveTo>
                    <a:lnTo>
                      <a:pt x="171931" y="344536"/>
                    </a:lnTo>
                    <a:cubicBezTo>
                      <a:pt x="179011" y="334423"/>
                      <a:pt x="191147" y="329029"/>
                      <a:pt x="203620" y="330040"/>
                    </a:cubicBezTo>
                    <a:cubicBezTo>
                      <a:pt x="250143" y="333749"/>
                      <a:pt x="297677" y="313184"/>
                      <a:pt x="326332" y="272056"/>
                    </a:cubicBezTo>
                    <a:lnTo>
                      <a:pt x="404207" y="160132"/>
                    </a:lnTo>
                    <a:lnTo>
                      <a:pt x="374540" y="146647"/>
                    </a:lnTo>
                    <a:cubicBezTo>
                      <a:pt x="350942" y="135859"/>
                      <a:pt x="322624" y="143613"/>
                      <a:pt x="307790" y="164852"/>
                    </a:cubicBezTo>
                    <a:lnTo>
                      <a:pt x="277450" y="208340"/>
                    </a:lnTo>
                    <a:cubicBezTo>
                      <a:pt x="258571" y="235310"/>
                      <a:pt x="226882" y="247783"/>
                      <a:pt x="193507" y="224522"/>
                    </a:cubicBezTo>
                    <a:lnTo>
                      <a:pt x="193507" y="224522"/>
                    </a:lnTo>
                    <a:cubicBezTo>
                      <a:pt x="160132" y="201261"/>
                      <a:pt x="160806" y="167211"/>
                      <a:pt x="179685" y="140242"/>
                    </a:cubicBezTo>
                    <a:lnTo>
                      <a:pt x="207329" y="100799"/>
                    </a:lnTo>
                    <a:cubicBezTo>
                      <a:pt x="223848" y="77200"/>
                      <a:pt x="221151" y="45174"/>
                      <a:pt x="200586" y="24610"/>
                    </a:cubicBezTo>
                    <a:lnTo>
                      <a:pt x="180359" y="5057"/>
                    </a:lnTo>
                    <a:lnTo>
                      <a:pt x="102484" y="116981"/>
                    </a:lnTo>
                    <a:cubicBezTo>
                      <a:pt x="73829" y="158109"/>
                      <a:pt x="71132" y="209689"/>
                      <a:pt x="91022" y="252166"/>
                    </a:cubicBezTo>
                    <a:cubicBezTo>
                      <a:pt x="96079" y="263291"/>
                      <a:pt x="95405" y="276438"/>
                      <a:pt x="88662" y="286552"/>
                    </a:cubicBezTo>
                    <a:lnTo>
                      <a:pt x="5057" y="399824"/>
                    </a:lnTo>
                  </a:path>
                </a:pathLst>
              </a:custGeom>
              <a:noFill/>
              <a:ln w="19050" cap="flat">
                <a:solidFill>
                  <a:srgbClr val="FFFFFF"/>
                </a:solidFill>
                <a:prstDash val="solid"/>
                <a:miter/>
              </a:ln>
            </p:spPr>
            <p:txBody>
              <a:bodyPr rtlCol="0" anchor="ctr"/>
              <a:lstStyle/>
              <a:p>
                <a:pPr defTabSz="548584">
                  <a:defRPr/>
                </a:pPr>
                <a:endParaRPr lang="en-US" sz="1059" dirty="0">
                  <a:solidFill>
                    <a:srgbClr val="FFFFFF"/>
                  </a:solidFill>
                </a:endParaRPr>
              </a:p>
            </p:txBody>
          </p:sp>
          <p:sp>
            <p:nvSpPr>
              <p:cNvPr id="42" name="Freeform: Shape 252">
                <a:extLst>
                  <a:ext uri="{FF2B5EF4-FFF2-40B4-BE49-F238E27FC236}">
                    <a16:creationId xmlns:a16="http://schemas.microsoft.com/office/drawing/2014/main" id="{5755303D-220C-A04C-AAC8-EB3116E2525B}"/>
                  </a:ext>
                </a:extLst>
              </p:cNvPr>
              <p:cNvSpPr/>
              <p:nvPr/>
            </p:nvSpPr>
            <p:spPr>
              <a:xfrm>
                <a:off x="5549489" y="2451513"/>
                <a:ext cx="10114" cy="10114"/>
              </a:xfrm>
              <a:custGeom>
                <a:avLst/>
                <a:gdLst/>
                <a:ahLst/>
                <a:cxnLst/>
                <a:rect l="l" t="t" r="r" b="b"/>
                <a:pathLst>
                  <a:path w="10113" h="10113"/>
                </a:pathLst>
              </a:custGeom>
              <a:noFill/>
              <a:ln w="19050" cap="flat">
                <a:solidFill>
                  <a:srgbClr val="232F3E"/>
                </a:solidFill>
                <a:prstDash val="solid"/>
                <a:miter/>
              </a:ln>
            </p:spPr>
            <p:txBody>
              <a:bodyPr rtlCol="0" anchor="ctr"/>
              <a:lstStyle/>
              <a:p>
                <a:pPr defTabSz="548584">
                  <a:defRPr/>
                </a:pPr>
                <a:endParaRPr lang="en-US" sz="1059" dirty="0">
                  <a:solidFill>
                    <a:srgbClr val="FFFFFF"/>
                  </a:solidFill>
                </a:endParaRPr>
              </a:p>
            </p:txBody>
          </p:sp>
          <p:sp>
            <p:nvSpPr>
              <p:cNvPr id="43" name="Freeform: Shape 253">
                <a:extLst>
                  <a:ext uri="{FF2B5EF4-FFF2-40B4-BE49-F238E27FC236}">
                    <a16:creationId xmlns:a16="http://schemas.microsoft.com/office/drawing/2014/main" id="{A2F0F9EF-74B2-1D46-9E98-41DA69F1E27F}"/>
                  </a:ext>
                </a:extLst>
              </p:cNvPr>
              <p:cNvSpPr/>
              <p:nvPr/>
            </p:nvSpPr>
            <p:spPr>
              <a:xfrm>
                <a:off x="5549489" y="2451513"/>
                <a:ext cx="10114" cy="10114"/>
              </a:xfrm>
              <a:custGeom>
                <a:avLst/>
                <a:gdLst/>
                <a:ahLst/>
                <a:cxnLst/>
                <a:rect l="l" t="t" r="r" b="b"/>
                <a:pathLst>
                  <a:path w="10113" h="10113"/>
                </a:pathLst>
              </a:custGeom>
              <a:noFill/>
              <a:ln w="19050" cap="flat">
                <a:solidFill>
                  <a:srgbClr val="232F3E"/>
                </a:solidFill>
                <a:prstDash val="solid"/>
                <a:miter/>
              </a:ln>
            </p:spPr>
            <p:txBody>
              <a:bodyPr rtlCol="0" anchor="ctr"/>
              <a:lstStyle/>
              <a:p>
                <a:pPr defTabSz="548584">
                  <a:defRPr/>
                </a:pPr>
                <a:endParaRPr lang="en-US" sz="1059" dirty="0">
                  <a:solidFill>
                    <a:srgbClr val="FFFFFF"/>
                  </a:solidFill>
                </a:endParaRPr>
              </a:p>
            </p:txBody>
          </p:sp>
          <p:sp>
            <p:nvSpPr>
              <p:cNvPr id="44" name="Freeform: Shape 254">
                <a:extLst>
                  <a:ext uri="{FF2B5EF4-FFF2-40B4-BE49-F238E27FC236}">
                    <a16:creationId xmlns:a16="http://schemas.microsoft.com/office/drawing/2014/main" id="{C6A447AE-D62F-7143-AD9A-EE111ABEB36A}"/>
                  </a:ext>
                </a:extLst>
              </p:cNvPr>
              <p:cNvSpPr/>
              <p:nvPr/>
            </p:nvSpPr>
            <p:spPr>
              <a:xfrm>
                <a:off x="6060226" y="3012143"/>
                <a:ext cx="10114" cy="97765"/>
              </a:xfrm>
              <a:custGeom>
                <a:avLst/>
                <a:gdLst>
                  <a:gd name="connsiteX0" fmla="*/ 5057 w 10113"/>
                  <a:gd name="connsiteY0" fmla="*/ 5057 h 97764"/>
                  <a:gd name="connsiteX1" fmla="*/ 5057 w 10113"/>
                  <a:gd name="connsiteY1" fmla="*/ 94394 h 97764"/>
                </a:gdLst>
                <a:ahLst/>
                <a:cxnLst>
                  <a:cxn ang="0">
                    <a:pos x="connsiteX0" y="connsiteY0"/>
                  </a:cxn>
                  <a:cxn ang="0">
                    <a:pos x="connsiteX1" y="connsiteY1"/>
                  </a:cxn>
                </a:cxnLst>
                <a:rect l="l" t="t" r="r" b="b"/>
                <a:pathLst>
                  <a:path w="10113" h="97764">
                    <a:moveTo>
                      <a:pt x="5057" y="5057"/>
                    </a:moveTo>
                    <a:lnTo>
                      <a:pt x="5057" y="94394"/>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45" name="Freeform: Shape 64">
                <a:extLst>
                  <a:ext uri="{FF2B5EF4-FFF2-40B4-BE49-F238E27FC236}">
                    <a16:creationId xmlns:a16="http://schemas.microsoft.com/office/drawing/2014/main" id="{512015FD-9D62-904B-9325-EA93EDBFB874}"/>
                  </a:ext>
                </a:extLst>
              </p:cNvPr>
              <p:cNvSpPr/>
              <p:nvPr/>
            </p:nvSpPr>
            <p:spPr>
              <a:xfrm>
                <a:off x="6189006" y="3012143"/>
                <a:ext cx="10114" cy="97765"/>
              </a:xfrm>
              <a:custGeom>
                <a:avLst/>
                <a:gdLst>
                  <a:gd name="connsiteX0" fmla="*/ 5057 w 10113"/>
                  <a:gd name="connsiteY0" fmla="*/ 5057 h 97764"/>
                  <a:gd name="connsiteX1" fmla="*/ 5057 w 10113"/>
                  <a:gd name="connsiteY1" fmla="*/ 94394 h 97764"/>
                </a:gdLst>
                <a:ahLst/>
                <a:cxnLst>
                  <a:cxn ang="0">
                    <a:pos x="connsiteX0" y="connsiteY0"/>
                  </a:cxn>
                  <a:cxn ang="0">
                    <a:pos x="connsiteX1" y="connsiteY1"/>
                  </a:cxn>
                </a:cxnLst>
                <a:rect l="l" t="t" r="r" b="b"/>
                <a:pathLst>
                  <a:path w="10113" h="97764">
                    <a:moveTo>
                      <a:pt x="5057" y="5057"/>
                    </a:moveTo>
                    <a:lnTo>
                      <a:pt x="5057" y="94394"/>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46" name="Freeform: Shape 65">
                <a:extLst>
                  <a:ext uri="{FF2B5EF4-FFF2-40B4-BE49-F238E27FC236}">
                    <a16:creationId xmlns:a16="http://schemas.microsoft.com/office/drawing/2014/main" id="{6C787B19-1C00-5C41-BB30-82346350767C}"/>
                  </a:ext>
                </a:extLst>
              </p:cNvPr>
              <p:cNvSpPr/>
              <p:nvPr/>
            </p:nvSpPr>
            <p:spPr>
              <a:xfrm>
                <a:off x="6124616" y="3041810"/>
                <a:ext cx="10114" cy="67424"/>
              </a:xfrm>
              <a:custGeom>
                <a:avLst/>
                <a:gdLst>
                  <a:gd name="connsiteX0" fmla="*/ 5057 w 10113"/>
                  <a:gd name="connsiteY0" fmla="*/ 5057 h 67423"/>
                  <a:gd name="connsiteX1" fmla="*/ 5057 w 10113"/>
                  <a:gd name="connsiteY1" fmla="*/ 64727 h 67423"/>
                </a:gdLst>
                <a:ahLst/>
                <a:cxnLst>
                  <a:cxn ang="0">
                    <a:pos x="connsiteX0" y="connsiteY0"/>
                  </a:cxn>
                  <a:cxn ang="0">
                    <a:pos x="connsiteX1" y="connsiteY1"/>
                  </a:cxn>
                </a:cxnLst>
                <a:rect l="l" t="t" r="r" b="b"/>
                <a:pathLst>
                  <a:path w="10113" h="67423">
                    <a:moveTo>
                      <a:pt x="5057" y="5057"/>
                    </a:moveTo>
                    <a:lnTo>
                      <a:pt x="5057" y="64727"/>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47" name="Freeform: Shape 66">
                <a:extLst>
                  <a:ext uri="{FF2B5EF4-FFF2-40B4-BE49-F238E27FC236}">
                    <a16:creationId xmlns:a16="http://schemas.microsoft.com/office/drawing/2014/main" id="{B8196E93-C85F-3649-944C-279979665977}"/>
                  </a:ext>
                </a:extLst>
              </p:cNvPr>
              <p:cNvSpPr/>
              <p:nvPr/>
            </p:nvSpPr>
            <p:spPr>
              <a:xfrm>
                <a:off x="5995836" y="3041810"/>
                <a:ext cx="10114" cy="67424"/>
              </a:xfrm>
              <a:custGeom>
                <a:avLst/>
                <a:gdLst>
                  <a:gd name="connsiteX0" fmla="*/ 5057 w 10113"/>
                  <a:gd name="connsiteY0" fmla="*/ 5057 h 67423"/>
                  <a:gd name="connsiteX1" fmla="*/ 5057 w 10113"/>
                  <a:gd name="connsiteY1" fmla="*/ 64727 h 67423"/>
                </a:gdLst>
                <a:ahLst/>
                <a:cxnLst>
                  <a:cxn ang="0">
                    <a:pos x="connsiteX0" y="connsiteY0"/>
                  </a:cxn>
                  <a:cxn ang="0">
                    <a:pos x="connsiteX1" y="connsiteY1"/>
                  </a:cxn>
                </a:cxnLst>
                <a:rect l="l" t="t" r="r" b="b"/>
                <a:pathLst>
                  <a:path w="10113" h="67423">
                    <a:moveTo>
                      <a:pt x="5057" y="5057"/>
                    </a:moveTo>
                    <a:lnTo>
                      <a:pt x="5057" y="64727"/>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48" name="Freeform: Shape 67">
                <a:extLst>
                  <a:ext uri="{FF2B5EF4-FFF2-40B4-BE49-F238E27FC236}">
                    <a16:creationId xmlns:a16="http://schemas.microsoft.com/office/drawing/2014/main" id="{A90BFAAB-113B-C648-B97D-B0C2C799E2DE}"/>
                  </a:ext>
                </a:extLst>
              </p:cNvPr>
              <p:cNvSpPr/>
              <p:nvPr/>
            </p:nvSpPr>
            <p:spPr>
              <a:xfrm>
                <a:off x="6427012" y="3012143"/>
                <a:ext cx="10114" cy="97765"/>
              </a:xfrm>
              <a:custGeom>
                <a:avLst/>
                <a:gdLst>
                  <a:gd name="connsiteX0" fmla="*/ 5057 w 10113"/>
                  <a:gd name="connsiteY0" fmla="*/ 5057 h 97764"/>
                  <a:gd name="connsiteX1" fmla="*/ 5057 w 10113"/>
                  <a:gd name="connsiteY1" fmla="*/ 94394 h 97764"/>
                </a:gdLst>
                <a:ahLst/>
                <a:cxnLst>
                  <a:cxn ang="0">
                    <a:pos x="connsiteX0" y="connsiteY0"/>
                  </a:cxn>
                  <a:cxn ang="0">
                    <a:pos x="connsiteX1" y="connsiteY1"/>
                  </a:cxn>
                </a:cxnLst>
                <a:rect l="l" t="t" r="r" b="b"/>
                <a:pathLst>
                  <a:path w="10113" h="97764">
                    <a:moveTo>
                      <a:pt x="5057" y="5057"/>
                    </a:moveTo>
                    <a:lnTo>
                      <a:pt x="5057" y="94394"/>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49" name="Freeform: Shape 68">
                <a:extLst>
                  <a:ext uri="{FF2B5EF4-FFF2-40B4-BE49-F238E27FC236}">
                    <a16:creationId xmlns:a16="http://schemas.microsoft.com/office/drawing/2014/main" id="{E1BBC9B7-A467-9F48-8917-E733E520FE7F}"/>
                  </a:ext>
                </a:extLst>
              </p:cNvPr>
              <p:cNvSpPr/>
              <p:nvPr/>
            </p:nvSpPr>
            <p:spPr>
              <a:xfrm>
                <a:off x="6362622" y="3052261"/>
                <a:ext cx="10114" cy="57310"/>
              </a:xfrm>
              <a:custGeom>
                <a:avLst/>
                <a:gdLst>
                  <a:gd name="connsiteX0" fmla="*/ 5057 w 10113"/>
                  <a:gd name="connsiteY0" fmla="*/ 5057 h 57310"/>
                  <a:gd name="connsiteX1" fmla="*/ 5057 w 10113"/>
                  <a:gd name="connsiteY1" fmla="*/ 54276 h 57310"/>
                </a:gdLst>
                <a:ahLst/>
                <a:cxnLst>
                  <a:cxn ang="0">
                    <a:pos x="connsiteX0" y="connsiteY0"/>
                  </a:cxn>
                  <a:cxn ang="0">
                    <a:pos x="connsiteX1" y="connsiteY1"/>
                  </a:cxn>
                </a:cxnLst>
                <a:rect l="l" t="t" r="r" b="b"/>
                <a:pathLst>
                  <a:path w="10113" h="57310">
                    <a:moveTo>
                      <a:pt x="5057" y="5057"/>
                    </a:moveTo>
                    <a:lnTo>
                      <a:pt x="5057" y="54276"/>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50" name="Freeform: Shape 69">
                <a:extLst>
                  <a:ext uri="{FF2B5EF4-FFF2-40B4-BE49-F238E27FC236}">
                    <a16:creationId xmlns:a16="http://schemas.microsoft.com/office/drawing/2014/main" id="{CD1C1EF5-BB8B-0549-A037-17EF8188EBB9}"/>
                  </a:ext>
                </a:extLst>
              </p:cNvPr>
              <p:cNvSpPr/>
              <p:nvPr/>
            </p:nvSpPr>
            <p:spPr>
              <a:xfrm>
                <a:off x="6298232" y="3012143"/>
                <a:ext cx="10114" cy="97765"/>
              </a:xfrm>
              <a:custGeom>
                <a:avLst/>
                <a:gdLst>
                  <a:gd name="connsiteX0" fmla="*/ 5057 w 10113"/>
                  <a:gd name="connsiteY0" fmla="*/ 5057 h 97764"/>
                  <a:gd name="connsiteX1" fmla="*/ 5057 w 10113"/>
                  <a:gd name="connsiteY1" fmla="*/ 94394 h 97764"/>
                </a:gdLst>
                <a:ahLst/>
                <a:cxnLst>
                  <a:cxn ang="0">
                    <a:pos x="connsiteX0" y="connsiteY0"/>
                  </a:cxn>
                  <a:cxn ang="0">
                    <a:pos x="connsiteX1" y="connsiteY1"/>
                  </a:cxn>
                </a:cxnLst>
                <a:rect l="l" t="t" r="r" b="b"/>
                <a:pathLst>
                  <a:path w="10113" h="97764">
                    <a:moveTo>
                      <a:pt x="5057" y="5057"/>
                    </a:moveTo>
                    <a:lnTo>
                      <a:pt x="5057" y="94394"/>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51" name="Freeform: Shape 70">
                <a:extLst>
                  <a:ext uri="{FF2B5EF4-FFF2-40B4-BE49-F238E27FC236}">
                    <a16:creationId xmlns:a16="http://schemas.microsoft.com/office/drawing/2014/main" id="{D64CE90D-7545-3343-8DAC-61FA70C5840A}"/>
                  </a:ext>
                </a:extLst>
              </p:cNvPr>
              <p:cNvSpPr/>
              <p:nvPr/>
            </p:nvSpPr>
            <p:spPr>
              <a:xfrm>
                <a:off x="6233842" y="3041810"/>
                <a:ext cx="10114" cy="67424"/>
              </a:xfrm>
              <a:custGeom>
                <a:avLst/>
                <a:gdLst>
                  <a:gd name="connsiteX0" fmla="*/ 5057 w 10113"/>
                  <a:gd name="connsiteY0" fmla="*/ 5057 h 67423"/>
                  <a:gd name="connsiteX1" fmla="*/ 5057 w 10113"/>
                  <a:gd name="connsiteY1" fmla="*/ 64727 h 67423"/>
                </a:gdLst>
                <a:ahLst/>
                <a:cxnLst>
                  <a:cxn ang="0">
                    <a:pos x="connsiteX0" y="connsiteY0"/>
                  </a:cxn>
                  <a:cxn ang="0">
                    <a:pos x="connsiteX1" y="connsiteY1"/>
                  </a:cxn>
                </a:cxnLst>
                <a:rect l="l" t="t" r="r" b="b"/>
                <a:pathLst>
                  <a:path w="10113" h="67423">
                    <a:moveTo>
                      <a:pt x="5057" y="5057"/>
                    </a:moveTo>
                    <a:lnTo>
                      <a:pt x="5057" y="64727"/>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52" name="Freeform: Shape 71">
                <a:extLst>
                  <a:ext uri="{FF2B5EF4-FFF2-40B4-BE49-F238E27FC236}">
                    <a16:creationId xmlns:a16="http://schemas.microsoft.com/office/drawing/2014/main" id="{11437CBF-434E-0F4B-8946-96CA997D8A32}"/>
                  </a:ext>
                </a:extLst>
              </p:cNvPr>
              <p:cNvSpPr/>
              <p:nvPr/>
            </p:nvSpPr>
            <p:spPr>
              <a:xfrm>
                <a:off x="6701765" y="3012143"/>
                <a:ext cx="10114" cy="74166"/>
              </a:xfrm>
              <a:custGeom>
                <a:avLst/>
                <a:gdLst>
                  <a:gd name="connsiteX0" fmla="*/ 5057 w 10113"/>
                  <a:gd name="connsiteY0" fmla="*/ 5057 h 74166"/>
                  <a:gd name="connsiteX1" fmla="*/ 5057 w 10113"/>
                  <a:gd name="connsiteY1" fmla="*/ 69110 h 74166"/>
                </a:gdLst>
                <a:ahLst/>
                <a:cxnLst>
                  <a:cxn ang="0">
                    <a:pos x="connsiteX0" y="connsiteY0"/>
                  </a:cxn>
                  <a:cxn ang="0">
                    <a:pos x="connsiteX1" y="connsiteY1"/>
                  </a:cxn>
                </a:cxnLst>
                <a:rect l="l" t="t" r="r" b="b"/>
                <a:pathLst>
                  <a:path w="10113" h="74166">
                    <a:moveTo>
                      <a:pt x="5057" y="5057"/>
                    </a:moveTo>
                    <a:lnTo>
                      <a:pt x="5057" y="69110"/>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53" name="Freeform: Shape 72">
                <a:extLst>
                  <a:ext uri="{FF2B5EF4-FFF2-40B4-BE49-F238E27FC236}">
                    <a16:creationId xmlns:a16="http://schemas.microsoft.com/office/drawing/2014/main" id="{984464F2-1001-7540-B531-CB4ED303164E}"/>
                  </a:ext>
                </a:extLst>
              </p:cNvPr>
              <p:cNvSpPr/>
              <p:nvPr/>
            </p:nvSpPr>
            <p:spPr>
              <a:xfrm>
                <a:off x="6825825" y="3012143"/>
                <a:ext cx="10114" cy="97765"/>
              </a:xfrm>
              <a:custGeom>
                <a:avLst/>
                <a:gdLst>
                  <a:gd name="connsiteX0" fmla="*/ 5057 w 10113"/>
                  <a:gd name="connsiteY0" fmla="*/ 5057 h 97764"/>
                  <a:gd name="connsiteX1" fmla="*/ 5057 w 10113"/>
                  <a:gd name="connsiteY1" fmla="*/ 94394 h 97764"/>
                </a:gdLst>
                <a:ahLst/>
                <a:cxnLst>
                  <a:cxn ang="0">
                    <a:pos x="connsiteX0" y="connsiteY0"/>
                  </a:cxn>
                  <a:cxn ang="0">
                    <a:pos x="connsiteX1" y="connsiteY1"/>
                  </a:cxn>
                </a:cxnLst>
                <a:rect l="l" t="t" r="r" b="b"/>
                <a:pathLst>
                  <a:path w="10113" h="97764">
                    <a:moveTo>
                      <a:pt x="5057" y="5057"/>
                    </a:moveTo>
                    <a:lnTo>
                      <a:pt x="5057" y="94394"/>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54" name="Freeform: Shape 73">
                <a:extLst>
                  <a:ext uri="{FF2B5EF4-FFF2-40B4-BE49-F238E27FC236}">
                    <a16:creationId xmlns:a16="http://schemas.microsoft.com/office/drawing/2014/main" id="{CF0BA6A7-8DFB-7B43-A459-12A2D2B5A9B0}"/>
                  </a:ext>
                </a:extLst>
              </p:cNvPr>
              <p:cNvSpPr/>
              <p:nvPr/>
            </p:nvSpPr>
            <p:spPr>
              <a:xfrm>
                <a:off x="6890215" y="3041810"/>
                <a:ext cx="10114" cy="67424"/>
              </a:xfrm>
              <a:custGeom>
                <a:avLst/>
                <a:gdLst>
                  <a:gd name="connsiteX0" fmla="*/ 5057 w 10113"/>
                  <a:gd name="connsiteY0" fmla="*/ 5057 h 67423"/>
                  <a:gd name="connsiteX1" fmla="*/ 5057 w 10113"/>
                  <a:gd name="connsiteY1" fmla="*/ 64727 h 67423"/>
                </a:gdLst>
                <a:ahLst/>
                <a:cxnLst>
                  <a:cxn ang="0">
                    <a:pos x="connsiteX0" y="connsiteY0"/>
                  </a:cxn>
                  <a:cxn ang="0">
                    <a:pos x="connsiteX1" y="connsiteY1"/>
                  </a:cxn>
                </a:cxnLst>
                <a:rect l="l" t="t" r="r" b="b"/>
                <a:pathLst>
                  <a:path w="10113" h="67423">
                    <a:moveTo>
                      <a:pt x="5057" y="5057"/>
                    </a:moveTo>
                    <a:lnTo>
                      <a:pt x="5057" y="64727"/>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55" name="Freeform: Shape 74">
                <a:extLst>
                  <a:ext uri="{FF2B5EF4-FFF2-40B4-BE49-F238E27FC236}">
                    <a16:creationId xmlns:a16="http://schemas.microsoft.com/office/drawing/2014/main" id="{08F2A256-3266-5C43-B0FD-71ABD8C42A75}"/>
                  </a:ext>
                </a:extLst>
              </p:cNvPr>
              <p:cNvSpPr/>
              <p:nvPr/>
            </p:nvSpPr>
            <p:spPr>
              <a:xfrm>
                <a:off x="6761435" y="3041810"/>
                <a:ext cx="10114" cy="67424"/>
              </a:xfrm>
              <a:custGeom>
                <a:avLst/>
                <a:gdLst>
                  <a:gd name="connsiteX0" fmla="*/ 5057 w 10113"/>
                  <a:gd name="connsiteY0" fmla="*/ 5057 h 67423"/>
                  <a:gd name="connsiteX1" fmla="*/ 5057 w 10113"/>
                  <a:gd name="connsiteY1" fmla="*/ 64727 h 67423"/>
                </a:gdLst>
                <a:ahLst/>
                <a:cxnLst>
                  <a:cxn ang="0">
                    <a:pos x="connsiteX0" y="connsiteY0"/>
                  </a:cxn>
                  <a:cxn ang="0">
                    <a:pos x="connsiteX1" y="connsiteY1"/>
                  </a:cxn>
                </a:cxnLst>
                <a:rect l="l" t="t" r="r" b="b"/>
                <a:pathLst>
                  <a:path w="10113" h="67423">
                    <a:moveTo>
                      <a:pt x="5057" y="5057"/>
                    </a:moveTo>
                    <a:lnTo>
                      <a:pt x="5057" y="64727"/>
                    </a:lnTo>
                  </a:path>
                </a:pathLst>
              </a:custGeom>
              <a:ln w="19050" cap="flat">
                <a:solidFill>
                  <a:srgbClr val="527FFF"/>
                </a:solidFill>
                <a:prstDash val="solid"/>
                <a:miter/>
              </a:ln>
            </p:spPr>
            <p:txBody>
              <a:bodyPr rtlCol="0" anchor="ctr"/>
              <a:lstStyle/>
              <a:p>
                <a:pPr defTabSz="548584">
                  <a:defRPr/>
                </a:pPr>
                <a:endParaRPr lang="en-US" sz="1059" dirty="0">
                  <a:solidFill>
                    <a:srgbClr val="FFFFFF"/>
                  </a:solidFill>
                </a:endParaRPr>
              </a:p>
            </p:txBody>
          </p:sp>
          <p:sp>
            <p:nvSpPr>
              <p:cNvPr id="56" name="Freeform: Shape 75">
                <a:extLst>
                  <a:ext uri="{FF2B5EF4-FFF2-40B4-BE49-F238E27FC236}">
                    <a16:creationId xmlns:a16="http://schemas.microsoft.com/office/drawing/2014/main" id="{FA1F5E40-E348-8F41-A99E-C03A9F6F582E}"/>
                  </a:ext>
                </a:extLst>
              </p:cNvPr>
              <p:cNvSpPr/>
              <p:nvPr/>
            </p:nvSpPr>
            <p:spPr>
              <a:xfrm>
                <a:off x="6519046" y="3108223"/>
                <a:ext cx="418029" cy="407915"/>
              </a:xfrm>
              <a:custGeom>
                <a:avLst/>
                <a:gdLst>
                  <a:gd name="connsiteX0" fmla="*/ 5057 w 418028"/>
                  <a:gd name="connsiteY0" fmla="*/ 5394 h 407914"/>
                  <a:gd name="connsiteX1" fmla="*/ 262279 w 418028"/>
                  <a:gd name="connsiteY1" fmla="*/ 369146 h 407914"/>
                  <a:gd name="connsiteX2" fmla="*/ 379934 w 418028"/>
                  <a:gd name="connsiteY2" fmla="*/ 389373 h 407914"/>
                  <a:gd name="connsiteX3" fmla="*/ 379934 w 418028"/>
                  <a:gd name="connsiteY3" fmla="*/ 389373 h 407914"/>
                  <a:gd name="connsiteX4" fmla="*/ 400161 w 418028"/>
                  <a:gd name="connsiteY4" fmla="*/ 271719 h 407914"/>
                  <a:gd name="connsiteX5" fmla="*/ 211711 w 418028"/>
                  <a:gd name="connsiteY5" fmla="*/ 5057 h 40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28" h="407914">
                    <a:moveTo>
                      <a:pt x="5057" y="5394"/>
                    </a:moveTo>
                    <a:lnTo>
                      <a:pt x="262279" y="369146"/>
                    </a:lnTo>
                    <a:cubicBezTo>
                      <a:pt x="289249" y="407241"/>
                      <a:pt x="341840" y="416343"/>
                      <a:pt x="379934" y="389373"/>
                    </a:cubicBezTo>
                    <a:lnTo>
                      <a:pt x="379934" y="389373"/>
                    </a:lnTo>
                    <a:cubicBezTo>
                      <a:pt x="418029" y="362404"/>
                      <a:pt x="427131" y="309813"/>
                      <a:pt x="400161" y="271719"/>
                    </a:cubicBezTo>
                    <a:lnTo>
                      <a:pt x="211711" y="5057"/>
                    </a:lnTo>
                  </a:path>
                </a:pathLst>
              </a:custGeom>
              <a:noFill/>
              <a:ln w="19050" cap="flat">
                <a:solidFill>
                  <a:srgbClr val="FFFFFF"/>
                </a:solidFill>
                <a:prstDash val="solid"/>
                <a:miter/>
              </a:ln>
            </p:spPr>
            <p:txBody>
              <a:bodyPr rtlCol="0" anchor="ctr"/>
              <a:lstStyle/>
              <a:p>
                <a:pPr defTabSz="548584">
                  <a:defRPr/>
                </a:pPr>
                <a:endParaRPr lang="en-US" sz="1059" dirty="0">
                  <a:solidFill>
                    <a:srgbClr val="FFFFFF"/>
                  </a:solidFill>
                </a:endParaRPr>
              </a:p>
            </p:txBody>
          </p:sp>
          <p:sp>
            <p:nvSpPr>
              <p:cNvPr id="57" name="Freeform: Shape 76">
                <a:extLst>
                  <a:ext uri="{FF2B5EF4-FFF2-40B4-BE49-F238E27FC236}">
                    <a16:creationId xmlns:a16="http://schemas.microsoft.com/office/drawing/2014/main" id="{99D88A60-E3A4-F34F-A5C7-EA97D01064A4}"/>
                  </a:ext>
                </a:extLst>
              </p:cNvPr>
              <p:cNvSpPr/>
              <p:nvPr/>
            </p:nvSpPr>
            <p:spPr>
              <a:xfrm>
                <a:off x="6448925" y="2960564"/>
                <a:ext cx="77538" cy="155075"/>
              </a:xfrm>
              <a:custGeom>
                <a:avLst/>
                <a:gdLst>
                  <a:gd name="connsiteX0" fmla="*/ 74166 w 77537"/>
                  <a:gd name="connsiteY0" fmla="*/ 5057 h 155075"/>
                  <a:gd name="connsiteX1" fmla="*/ 5057 w 77537"/>
                  <a:gd name="connsiteY1" fmla="*/ 53939 h 155075"/>
                  <a:gd name="connsiteX2" fmla="*/ 75178 w 77537"/>
                  <a:gd name="connsiteY2" fmla="*/ 153052 h 155075"/>
                </a:gdLst>
                <a:ahLst/>
                <a:cxnLst>
                  <a:cxn ang="0">
                    <a:pos x="connsiteX0" y="connsiteY0"/>
                  </a:cxn>
                  <a:cxn ang="0">
                    <a:pos x="connsiteX1" y="connsiteY1"/>
                  </a:cxn>
                  <a:cxn ang="0">
                    <a:pos x="connsiteX2" y="connsiteY2"/>
                  </a:cxn>
                </a:cxnLst>
                <a:rect l="l" t="t" r="r" b="b"/>
                <a:pathLst>
                  <a:path w="77537" h="155075">
                    <a:moveTo>
                      <a:pt x="74166" y="5057"/>
                    </a:moveTo>
                    <a:lnTo>
                      <a:pt x="5057" y="53939"/>
                    </a:lnTo>
                    <a:lnTo>
                      <a:pt x="75178" y="153052"/>
                    </a:lnTo>
                  </a:path>
                </a:pathLst>
              </a:custGeom>
              <a:noFill/>
              <a:ln w="19050" cap="flat">
                <a:solidFill>
                  <a:srgbClr val="FFFFFF"/>
                </a:solidFill>
                <a:prstDash val="solid"/>
                <a:miter/>
              </a:ln>
            </p:spPr>
            <p:txBody>
              <a:bodyPr rtlCol="0" anchor="ctr"/>
              <a:lstStyle/>
              <a:p>
                <a:pPr defTabSz="548584">
                  <a:defRPr/>
                </a:pPr>
                <a:endParaRPr lang="en-US" sz="1059" dirty="0">
                  <a:solidFill>
                    <a:srgbClr val="FFFFFF"/>
                  </a:solidFill>
                </a:endParaRPr>
              </a:p>
            </p:txBody>
          </p:sp>
          <p:sp>
            <p:nvSpPr>
              <p:cNvPr id="58" name="Freeform: Shape 77">
                <a:extLst>
                  <a:ext uri="{FF2B5EF4-FFF2-40B4-BE49-F238E27FC236}">
                    <a16:creationId xmlns:a16="http://schemas.microsoft.com/office/drawing/2014/main" id="{5D096E1C-CC55-2A40-A7CD-5915C213FAC2}"/>
                  </a:ext>
                </a:extLst>
              </p:cNvPr>
              <p:cNvSpPr/>
              <p:nvPr/>
            </p:nvSpPr>
            <p:spPr>
              <a:xfrm>
                <a:off x="6518034" y="2912019"/>
                <a:ext cx="215757" cy="205643"/>
              </a:xfrm>
              <a:custGeom>
                <a:avLst/>
                <a:gdLst>
                  <a:gd name="connsiteX0" fmla="*/ 5057 w 215756"/>
                  <a:gd name="connsiteY0" fmla="*/ 53602 h 205643"/>
                  <a:gd name="connsiteX1" fmla="*/ 73829 w 215756"/>
                  <a:gd name="connsiteY1" fmla="*/ 5057 h 205643"/>
                  <a:gd name="connsiteX2" fmla="*/ 212723 w 215756"/>
                  <a:gd name="connsiteY2" fmla="*/ 201598 h 205643"/>
                </a:gdLst>
                <a:ahLst/>
                <a:cxnLst>
                  <a:cxn ang="0">
                    <a:pos x="connsiteX0" y="connsiteY0"/>
                  </a:cxn>
                  <a:cxn ang="0">
                    <a:pos x="connsiteX1" y="connsiteY1"/>
                  </a:cxn>
                  <a:cxn ang="0">
                    <a:pos x="connsiteX2" y="connsiteY2"/>
                  </a:cxn>
                </a:cxnLst>
                <a:rect l="l" t="t" r="r" b="b"/>
                <a:pathLst>
                  <a:path w="215756" h="205643">
                    <a:moveTo>
                      <a:pt x="5057" y="53602"/>
                    </a:moveTo>
                    <a:lnTo>
                      <a:pt x="73829" y="5057"/>
                    </a:lnTo>
                    <a:lnTo>
                      <a:pt x="212723" y="201598"/>
                    </a:lnTo>
                  </a:path>
                </a:pathLst>
              </a:custGeom>
              <a:noFill/>
              <a:ln w="19050" cap="flat">
                <a:solidFill>
                  <a:srgbClr val="FFFFFF"/>
                </a:solidFill>
                <a:prstDash val="solid"/>
                <a:miter/>
              </a:ln>
            </p:spPr>
            <p:txBody>
              <a:bodyPr rtlCol="0" anchor="ctr"/>
              <a:lstStyle/>
              <a:p>
                <a:pPr defTabSz="548584">
                  <a:defRPr/>
                </a:pPr>
                <a:endParaRPr lang="en-US" sz="1059" dirty="0">
                  <a:solidFill>
                    <a:srgbClr val="FFFFFF"/>
                  </a:solidFill>
                </a:endParaRPr>
              </a:p>
            </p:txBody>
          </p:sp>
          <p:sp>
            <p:nvSpPr>
              <p:cNvPr id="59" name="Freeform: Shape 78">
                <a:extLst>
                  <a:ext uri="{FF2B5EF4-FFF2-40B4-BE49-F238E27FC236}">
                    <a16:creationId xmlns:a16="http://schemas.microsoft.com/office/drawing/2014/main" id="{7B7D0BE7-BB5D-7148-9D4C-27F4B9428F37}"/>
                  </a:ext>
                </a:extLst>
              </p:cNvPr>
              <p:cNvSpPr/>
              <p:nvPr/>
            </p:nvSpPr>
            <p:spPr>
              <a:xfrm>
                <a:off x="6324865" y="2898197"/>
                <a:ext cx="158446" cy="219128"/>
              </a:xfrm>
              <a:custGeom>
                <a:avLst/>
                <a:gdLst>
                  <a:gd name="connsiteX0" fmla="*/ 153727 w 158446"/>
                  <a:gd name="connsiteY0" fmla="*/ 5057 h 219127"/>
                  <a:gd name="connsiteX1" fmla="*/ 5057 w 158446"/>
                  <a:gd name="connsiteY1" fmla="*/ 215420 h 219127"/>
                </a:gdLst>
                <a:ahLst/>
                <a:cxnLst>
                  <a:cxn ang="0">
                    <a:pos x="connsiteX0" y="connsiteY0"/>
                  </a:cxn>
                  <a:cxn ang="0">
                    <a:pos x="connsiteX1" y="connsiteY1"/>
                  </a:cxn>
                </a:cxnLst>
                <a:rect l="l" t="t" r="r" b="b"/>
                <a:pathLst>
                  <a:path w="158446" h="219127">
                    <a:moveTo>
                      <a:pt x="153727" y="5057"/>
                    </a:moveTo>
                    <a:lnTo>
                      <a:pt x="5057" y="215420"/>
                    </a:lnTo>
                  </a:path>
                </a:pathLst>
              </a:custGeom>
              <a:ln w="19050" cap="flat">
                <a:solidFill>
                  <a:srgbClr val="FFFFFF"/>
                </a:solidFill>
                <a:prstDash val="solid"/>
                <a:miter/>
              </a:ln>
            </p:spPr>
            <p:txBody>
              <a:bodyPr rtlCol="0" anchor="ctr"/>
              <a:lstStyle/>
              <a:p>
                <a:pPr defTabSz="548584">
                  <a:defRPr/>
                </a:pPr>
                <a:endParaRPr lang="en-US" sz="1059" dirty="0">
                  <a:solidFill>
                    <a:srgbClr val="FFFFFF"/>
                  </a:solidFill>
                </a:endParaRPr>
              </a:p>
            </p:txBody>
          </p:sp>
        </p:grpSp>
        <p:sp>
          <p:nvSpPr>
            <p:cNvPr id="28" name="Freeform: Shape 119">
              <a:extLst>
                <a:ext uri="{FF2B5EF4-FFF2-40B4-BE49-F238E27FC236}">
                  <a16:creationId xmlns:a16="http://schemas.microsoft.com/office/drawing/2014/main" id="{1DFC2B0E-92F3-6647-981B-22810E6CCB0F}"/>
                </a:ext>
              </a:extLst>
            </p:cNvPr>
            <p:cNvSpPr/>
            <p:nvPr/>
          </p:nvSpPr>
          <p:spPr>
            <a:xfrm>
              <a:off x="5707501" y="2096245"/>
              <a:ext cx="244009" cy="244009"/>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rgbClr val="527FFF"/>
              </a:solidFill>
              <a:prstDash val="solid"/>
              <a:round/>
            </a:ln>
          </p:spPr>
          <p:txBody>
            <a:bodyPr rtlCol="0" anchor="ctr"/>
            <a:lstStyle/>
            <a:p>
              <a:pPr defTabSz="548584">
                <a:defRPr/>
              </a:pPr>
              <a:endParaRPr lang="en-US" sz="1059" dirty="0">
                <a:solidFill>
                  <a:srgbClr val="FFFFFF"/>
                </a:solidFill>
              </a:endParaRPr>
            </a:p>
          </p:txBody>
        </p:sp>
      </p:grpSp>
      <p:pic>
        <p:nvPicPr>
          <p:cNvPr id="63" name="Picture 62">
            <a:extLst>
              <a:ext uri="{FF2B5EF4-FFF2-40B4-BE49-F238E27FC236}">
                <a16:creationId xmlns:a16="http://schemas.microsoft.com/office/drawing/2014/main" id="{F0A86103-9AC4-D040-870F-EB62C8A5BC2E}"/>
              </a:ext>
            </a:extLst>
          </p:cNvPr>
          <p:cNvPicPr>
            <a:picLocks noChangeAspect="1"/>
          </p:cNvPicPr>
          <p:nvPr/>
        </p:nvPicPr>
        <p:blipFill>
          <a:blip r:embed="rId3">
            <a:lum bright="70000" contrast="-70000"/>
          </a:blip>
          <a:stretch>
            <a:fillRect/>
          </a:stretch>
        </p:blipFill>
        <p:spPr>
          <a:xfrm>
            <a:off x="5198196" y="1823944"/>
            <a:ext cx="2140937" cy="2151640"/>
          </a:xfrm>
          <a:prstGeom prst="rect">
            <a:avLst/>
          </a:prstGeom>
          <a:ln>
            <a:noFill/>
          </a:ln>
        </p:spPr>
      </p:pic>
      <p:grpSp>
        <p:nvGrpSpPr>
          <p:cNvPr id="64" name="Group 63">
            <a:extLst>
              <a:ext uri="{FF2B5EF4-FFF2-40B4-BE49-F238E27FC236}">
                <a16:creationId xmlns:a16="http://schemas.microsoft.com/office/drawing/2014/main" id="{4EB6820E-E7D6-754C-BE42-BA6DD6CA43E6}"/>
              </a:ext>
            </a:extLst>
          </p:cNvPr>
          <p:cNvGrpSpPr/>
          <p:nvPr/>
        </p:nvGrpSpPr>
        <p:grpSpPr>
          <a:xfrm>
            <a:off x="1729592" y="2117473"/>
            <a:ext cx="1020013" cy="1383309"/>
            <a:chOff x="10972630" y="4568831"/>
            <a:chExt cx="558891" cy="748911"/>
          </a:xfrm>
        </p:grpSpPr>
        <p:sp>
          <p:nvSpPr>
            <p:cNvPr id="65" name="Freeform: Shape 217">
              <a:extLst>
                <a:ext uri="{FF2B5EF4-FFF2-40B4-BE49-F238E27FC236}">
                  <a16:creationId xmlns:a16="http://schemas.microsoft.com/office/drawing/2014/main" id="{430A57A2-78B2-6443-924A-D0A67080BBB8}"/>
                </a:ext>
              </a:extLst>
            </p:cNvPr>
            <p:cNvSpPr/>
            <p:nvPr/>
          </p:nvSpPr>
          <p:spPr>
            <a:xfrm>
              <a:off x="10972630" y="4568831"/>
              <a:ext cx="558891" cy="748911"/>
            </a:xfrm>
            <a:custGeom>
              <a:avLst/>
              <a:gdLst>
                <a:gd name="connsiteX0" fmla="*/ 190365 w 273120"/>
                <a:gd name="connsiteY0" fmla="*/ 79751 h 365981"/>
                <a:gd name="connsiteX1" fmla="*/ 228875 w 273120"/>
                <a:gd name="connsiteY1" fmla="*/ 6009 h 365981"/>
                <a:gd name="connsiteX2" fmla="*/ 164965 w 273120"/>
                <a:gd name="connsiteY2" fmla="*/ 16933 h 365981"/>
                <a:gd name="connsiteX3" fmla="*/ 140111 w 273120"/>
                <a:gd name="connsiteY3" fmla="*/ 4097 h 365981"/>
                <a:gd name="connsiteX4" fmla="*/ 114437 w 273120"/>
                <a:gd name="connsiteY4" fmla="*/ 16933 h 365981"/>
                <a:gd name="connsiteX5" fmla="*/ 114437 w 273120"/>
                <a:gd name="connsiteY5" fmla="*/ 16660 h 365981"/>
                <a:gd name="connsiteX6" fmla="*/ 49435 w 273120"/>
                <a:gd name="connsiteY6" fmla="*/ 5189 h 365981"/>
                <a:gd name="connsiteX7" fmla="*/ 86033 w 273120"/>
                <a:gd name="connsiteY7" fmla="*/ 79751 h 365981"/>
                <a:gd name="connsiteX8" fmla="*/ 190365 w 273120"/>
                <a:gd name="connsiteY8" fmla="*/ 79751 h 365981"/>
                <a:gd name="connsiteX9" fmla="*/ 267112 w 273120"/>
                <a:gd name="connsiteY9" fmla="*/ 230241 h 365981"/>
                <a:gd name="connsiteX10" fmla="*/ 188180 w 273120"/>
                <a:gd name="connsiteY10" fmla="*/ 110887 h 365981"/>
                <a:gd name="connsiteX11" fmla="*/ 83848 w 273120"/>
                <a:gd name="connsiteY11" fmla="*/ 111160 h 365981"/>
                <a:gd name="connsiteX12" fmla="*/ 54351 w 273120"/>
                <a:gd name="connsiteY12" fmla="*/ 139018 h 365981"/>
                <a:gd name="connsiteX13" fmla="*/ 267658 w 273120"/>
                <a:gd name="connsiteY13" fmla="*/ 267658 h 365981"/>
                <a:gd name="connsiteX14" fmla="*/ 269024 w 273120"/>
                <a:gd name="connsiteY14" fmla="*/ 249359 h 365981"/>
                <a:gd name="connsiteX15" fmla="*/ 268477 w 273120"/>
                <a:gd name="connsiteY15" fmla="*/ 239527 h 365981"/>
                <a:gd name="connsiteX16" fmla="*/ 21850 w 273120"/>
                <a:gd name="connsiteY16" fmla="*/ 185449 h 365981"/>
                <a:gd name="connsiteX17" fmla="*/ 4097 w 273120"/>
                <a:gd name="connsiteY17" fmla="*/ 249359 h 365981"/>
                <a:gd name="connsiteX18" fmla="*/ 136560 w 273120"/>
                <a:gd name="connsiteY18" fmla="*/ 364343 h 365981"/>
                <a:gd name="connsiteX19" fmla="*/ 264927 w 273120"/>
                <a:gd name="connsiteY19" fmla="*/ 281314 h 365981"/>
                <a:gd name="connsiteX20" fmla="*/ 42334 w 273120"/>
                <a:gd name="connsiteY20" fmla="*/ 153494 h 365981"/>
                <a:gd name="connsiteX21" fmla="*/ 27039 w 273120"/>
                <a:gd name="connsiteY21" fmla="*/ 176163 h 36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120" h="365981">
                  <a:moveTo>
                    <a:pt x="190365" y="79751"/>
                  </a:moveTo>
                  <a:cubicBezTo>
                    <a:pt x="208937" y="40695"/>
                    <a:pt x="228875" y="6009"/>
                    <a:pt x="228875" y="6009"/>
                  </a:cubicBezTo>
                  <a:lnTo>
                    <a:pt x="164965" y="16933"/>
                  </a:lnTo>
                  <a:lnTo>
                    <a:pt x="140111" y="4097"/>
                  </a:lnTo>
                  <a:cubicBezTo>
                    <a:pt x="140111" y="4097"/>
                    <a:pt x="115530" y="16114"/>
                    <a:pt x="114437" y="16933"/>
                  </a:cubicBezTo>
                  <a:lnTo>
                    <a:pt x="114437" y="16660"/>
                  </a:lnTo>
                  <a:lnTo>
                    <a:pt x="49435" y="5189"/>
                  </a:lnTo>
                  <a:cubicBezTo>
                    <a:pt x="49435" y="5189"/>
                    <a:pt x="72650" y="52439"/>
                    <a:pt x="86033" y="79751"/>
                  </a:cubicBezTo>
                  <a:lnTo>
                    <a:pt x="190365" y="79751"/>
                  </a:lnTo>
                  <a:close/>
                  <a:moveTo>
                    <a:pt x="267112" y="230241"/>
                  </a:moveTo>
                  <a:cubicBezTo>
                    <a:pt x="258645" y="185449"/>
                    <a:pt x="224232" y="139018"/>
                    <a:pt x="188180" y="110887"/>
                  </a:cubicBezTo>
                  <a:lnTo>
                    <a:pt x="83848" y="111160"/>
                  </a:lnTo>
                  <a:cubicBezTo>
                    <a:pt x="73743" y="119081"/>
                    <a:pt x="63637" y="128640"/>
                    <a:pt x="54351" y="139018"/>
                  </a:cubicBezTo>
                  <a:moveTo>
                    <a:pt x="267658" y="267658"/>
                  </a:moveTo>
                  <a:cubicBezTo>
                    <a:pt x="268477" y="261649"/>
                    <a:pt x="269024" y="255641"/>
                    <a:pt x="269024" y="249359"/>
                  </a:cubicBezTo>
                  <a:cubicBezTo>
                    <a:pt x="269024" y="246082"/>
                    <a:pt x="268751" y="242804"/>
                    <a:pt x="268477" y="239527"/>
                  </a:cubicBezTo>
                  <a:moveTo>
                    <a:pt x="21850" y="185449"/>
                  </a:moveTo>
                  <a:cubicBezTo>
                    <a:pt x="10925" y="206206"/>
                    <a:pt x="4097" y="228056"/>
                    <a:pt x="4097" y="249359"/>
                  </a:cubicBezTo>
                  <a:cubicBezTo>
                    <a:pt x="4097" y="319278"/>
                    <a:pt x="55990" y="364343"/>
                    <a:pt x="136560" y="364343"/>
                  </a:cubicBezTo>
                  <a:cubicBezTo>
                    <a:pt x="204021" y="364343"/>
                    <a:pt x="251544" y="332661"/>
                    <a:pt x="264927" y="281314"/>
                  </a:cubicBezTo>
                  <a:moveTo>
                    <a:pt x="42334" y="153494"/>
                  </a:moveTo>
                  <a:cubicBezTo>
                    <a:pt x="36871" y="160868"/>
                    <a:pt x="31682" y="168242"/>
                    <a:pt x="27039" y="176163"/>
                  </a:cubicBezTo>
                </a:path>
              </a:pathLst>
            </a:custGeom>
            <a:noFill/>
            <a:ln w="19050" cap="flat">
              <a:solidFill>
                <a:srgbClr val="527FFF"/>
              </a:solidFill>
              <a:prstDash val="solid"/>
              <a:round/>
            </a:ln>
          </p:spPr>
          <p:txBody>
            <a:bodyPr rtlCol="0" anchor="ctr"/>
            <a:lstStyle/>
            <a:p>
              <a:pPr defTabSz="914307">
                <a:defRPr/>
              </a:pPr>
              <a:endParaRPr lang="en-US" sz="1500" dirty="0">
                <a:solidFill>
                  <a:srgbClr val="000000"/>
                </a:solidFill>
                <a:latin typeface="Amazon Ember"/>
              </a:endParaRPr>
            </a:p>
          </p:txBody>
        </p:sp>
        <p:sp>
          <p:nvSpPr>
            <p:cNvPr id="66" name="Freeform: Shape 218">
              <a:extLst>
                <a:ext uri="{FF2B5EF4-FFF2-40B4-BE49-F238E27FC236}">
                  <a16:creationId xmlns:a16="http://schemas.microsoft.com/office/drawing/2014/main" id="{BE1ADFE2-C8E2-5D47-9440-856F7C4E34C3}"/>
                </a:ext>
              </a:extLst>
            </p:cNvPr>
            <p:cNvSpPr/>
            <p:nvPr/>
          </p:nvSpPr>
          <p:spPr>
            <a:xfrm>
              <a:off x="11174391" y="4892988"/>
              <a:ext cx="167666" cy="318568"/>
            </a:xfrm>
            <a:custGeom>
              <a:avLst/>
              <a:gdLst>
                <a:gd name="connsiteX0" fmla="*/ 4097 w 81936"/>
                <a:gd name="connsiteY0" fmla="*/ 114711 h 155678"/>
                <a:gd name="connsiteX1" fmla="*/ 40968 w 81936"/>
                <a:gd name="connsiteY1" fmla="*/ 151582 h 155678"/>
                <a:gd name="connsiteX2" fmla="*/ 77839 w 81936"/>
                <a:gd name="connsiteY2" fmla="*/ 114711 h 155678"/>
                <a:gd name="connsiteX3" fmla="*/ 40968 w 81936"/>
                <a:gd name="connsiteY3" fmla="*/ 77839 h 155678"/>
                <a:gd name="connsiteX4" fmla="*/ 4097 w 81936"/>
                <a:gd name="connsiteY4" fmla="*/ 40968 h 155678"/>
                <a:gd name="connsiteX5" fmla="*/ 40968 w 81936"/>
                <a:gd name="connsiteY5" fmla="*/ 4097 h 155678"/>
                <a:gd name="connsiteX6" fmla="*/ 77839 w 81936"/>
                <a:gd name="connsiteY6" fmla="*/ 40968 h 1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36" h="155678">
                  <a:moveTo>
                    <a:pt x="4097" y="114711"/>
                  </a:moveTo>
                  <a:cubicBezTo>
                    <a:pt x="4097" y="135195"/>
                    <a:pt x="20484" y="151582"/>
                    <a:pt x="40968" y="151582"/>
                  </a:cubicBezTo>
                  <a:cubicBezTo>
                    <a:pt x="61452" y="151582"/>
                    <a:pt x="77839" y="135195"/>
                    <a:pt x="77839" y="114711"/>
                  </a:cubicBezTo>
                  <a:cubicBezTo>
                    <a:pt x="77839" y="94227"/>
                    <a:pt x="61179" y="81117"/>
                    <a:pt x="40968" y="77839"/>
                  </a:cubicBezTo>
                  <a:cubicBezTo>
                    <a:pt x="20757" y="74562"/>
                    <a:pt x="4097" y="61452"/>
                    <a:pt x="4097" y="40968"/>
                  </a:cubicBezTo>
                  <a:cubicBezTo>
                    <a:pt x="4097" y="20484"/>
                    <a:pt x="20484" y="4097"/>
                    <a:pt x="40968" y="4097"/>
                  </a:cubicBezTo>
                  <a:cubicBezTo>
                    <a:pt x="61452" y="4097"/>
                    <a:pt x="77839" y="20484"/>
                    <a:pt x="77839" y="40968"/>
                  </a:cubicBezTo>
                </a:path>
              </a:pathLst>
            </a:custGeom>
            <a:noFill/>
            <a:ln w="19050" cap="flat">
              <a:solidFill>
                <a:schemeClr val="tx1"/>
              </a:solidFill>
              <a:prstDash val="solid"/>
              <a:round/>
            </a:ln>
          </p:spPr>
          <p:txBody>
            <a:bodyPr rtlCol="0" anchor="ctr"/>
            <a:lstStyle/>
            <a:p>
              <a:pPr defTabSz="914307">
                <a:defRPr/>
              </a:pPr>
              <a:endParaRPr lang="en-US" sz="1500" dirty="0">
                <a:solidFill>
                  <a:srgbClr val="000000"/>
                </a:solidFill>
                <a:latin typeface="Amazon Ember"/>
              </a:endParaRPr>
            </a:p>
          </p:txBody>
        </p:sp>
        <p:sp>
          <p:nvSpPr>
            <p:cNvPr id="67" name="Freeform: Shape 219">
              <a:extLst>
                <a:ext uri="{FF2B5EF4-FFF2-40B4-BE49-F238E27FC236}">
                  <a16:creationId xmlns:a16="http://schemas.microsoft.com/office/drawing/2014/main" id="{D861F1AB-9726-0A44-9A61-443B247C6885}"/>
                </a:ext>
              </a:extLst>
            </p:cNvPr>
            <p:cNvSpPr/>
            <p:nvPr/>
          </p:nvSpPr>
          <p:spPr>
            <a:xfrm>
              <a:off x="11257107" y="4858338"/>
              <a:ext cx="16768" cy="396813"/>
            </a:xfrm>
            <a:custGeom>
              <a:avLst/>
              <a:gdLst>
                <a:gd name="connsiteX0" fmla="*/ 4097 w 8193"/>
                <a:gd name="connsiteY0" fmla="*/ 4097 h 193915"/>
                <a:gd name="connsiteX1" fmla="*/ 4097 w 8193"/>
                <a:gd name="connsiteY1" fmla="*/ 192004 h 193915"/>
              </a:gdLst>
              <a:ahLst/>
              <a:cxnLst>
                <a:cxn ang="0">
                  <a:pos x="connsiteX0" y="connsiteY0"/>
                </a:cxn>
                <a:cxn ang="0">
                  <a:pos x="connsiteX1" y="connsiteY1"/>
                </a:cxn>
              </a:cxnLst>
              <a:rect l="l" t="t" r="r" b="b"/>
              <a:pathLst>
                <a:path w="8193" h="193915">
                  <a:moveTo>
                    <a:pt x="4097" y="4097"/>
                  </a:moveTo>
                  <a:lnTo>
                    <a:pt x="4097" y="192004"/>
                  </a:lnTo>
                </a:path>
              </a:pathLst>
            </a:custGeom>
            <a:ln w="19050" cap="flat">
              <a:solidFill>
                <a:schemeClr val="tx1"/>
              </a:solidFill>
              <a:prstDash val="solid"/>
              <a:round/>
            </a:ln>
          </p:spPr>
          <p:txBody>
            <a:bodyPr rtlCol="0" anchor="ctr"/>
            <a:lstStyle/>
            <a:p>
              <a:pPr defTabSz="914307">
                <a:defRPr/>
              </a:pPr>
              <a:endParaRPr lang="en-US" sz="1500" dirty="0">
                <a:solidFill>
                  <a:srgbClr val="000000"/>
                </a:solidFill>
                <a:latin typeface="Amazon Ember"/>
              </a:endParaRPr>
            </a:p>
          </p:txBody>
        </p:sp>
        <p:sp>
          <p:nvSpPr>
            <p:cNvPr id="68" name="Freeform: Shape 220">
              <a:extLst>
                <a:ext uri="{FF2B5EF4-FFF2-40B4-BE49-F238E27FC236}">
                  <a16:creationId xmlns:a16="http://schemas.microsoft.com/office/drawing/2014/main" id="{921677BC-5810-4A45-A70F-8D4A48D88381}"/>
                </a:ext>
              </a:extLst>
            </p:cNvPr>
            <p:cNvSpPr/>
            <p:nvPr/>
          </p:nvSpPr>
          <p:spPr>
            <a:xfrm>
              <a:off x="11124659" y="4709119"/>
              <a:ext cx="402401" cy="61477"/>
            </a:xfrm>
            <a:custGeom>
              <a:avLst/>
              <a:gdLst>
                <a:gd name="connsiteX0" fmla="*/ 4097 w 196646"/>
                <a:gd name="connsiteY0" fmla="*/ 26220 h 30043"/>
                <a:gd name="connsiteX1" fmla="*/ 122904 w 196646"/>
                <a:gd name="connsiteY1" fmla="*/ 26220 h 30043"/>
                <a:gd name="connsiteX2" fmla="*/ 159776 w 196646"/>
                <a:gd name="connsiteY2" fmla="*/ 13656 h 30043"/>
                <a:gd name="connsiteX3" fmla="*/ 193369 w 196646"/>
                <a:gd name="connsiteY3" fmla="*/ 4097 h 30043"/>
              </a:gdLst>
              <a:ahLst/>
              <a:cxnLst>
                <a:cxn ang="0">
                  <a:pos x="connsiteX0" y="connsiteY0"/>
                </a:cxn>
                <a:cxn ang="0">
                  <a:pos x="connsiteX1" y="connsiteY1"/>
                </a:cxn>
                <a:cxn ang="0">
                  <a:pos x="connsiteX2" y="connsiteY2"/>
                </a:cxn>
                <a:cxn ang="0">
                  <a:pos x="connsiteX3" y="connsiteY3"/>
                </a:cxn>
              </a:cxnLst>
              <a:rect l="l" t="t" r="r" b="b"/>
              <a:pathLst>
                <a:path w="196646" h="30043">
                  <a:moveTo>
                    <a:pt x="4097" y="26220"/>
                  </a:moveTo>
                  <a:lnTo>
                    <a:pt x="122904" y="26220"/>
                  </a:lnTo>
                  <a:cubicBezTo>
                    <a:pt x="122904" y="26220"/>
                    <a:pt x="144481" y="-11471"/>
                    <a:pt x="159776" y="13656"/>
                  </a:cubicBezTo>
                  <a:cubicBezTo>
                    <a:pt x="173158" y="35779"/>
                    <a:pt x="193369" y="26220"/>
                    <a:pt x="193369" y="4097"/>
                  </a:cubicBezTo>
                </a:path>
              </a:pathLst>
            </a:custGeom>
            <a:noFill/>
            <a:ln w="19050" cap="flat">
              <a:solidFill>
                <a:schemeClr val="tx1"/>
              </a:solidFill>
              <a:prstDash val="solid"/>
              <a:round/>
            </a:ln>
          </p:spPr>
          <p:txBody>
            <a:bodyPr rtlCol="0" anchor="ctr"/>
            <a:lstStyle/>
            <a:p>
              <a:pPr defTabSz="914307">
                <a:defRPr/>
              </a:pPr>
              <a:endParaRPr lang="en-US" sz="1500" dirty="0">
                <a:solidFill>
                  <a:srgbClr val="000000"/>
                </a:solidFill>
                <a:latin typeface="Amazon Ember"/>
              </a:endParaRPr>
            </a:p>
          </p:txBody>
        </p:sp>
        <p:sp>
          <p:nvSpPr>
            <p:cNvPr id="69" name="Freeform: Shape 221">
              <a:extLst>
                <a:ext uri="{FF2B5EF4-FFF2-40B4-BE49-F238E27FC236}">
                  <a16:creationId xmlns:a16="http://schemas.microsoft.com/office/drawing/2014/main" id="{92C77D7F-1B5A-9D4E-A0A8-AFDE40279F63}"/>
                </a:ext>
              </a:extLst>
            </p:cNvPr>
            <p:cNvSpPr/>
            <p:nvPr/>
          </p:nvSpPr>
          <p:spPr>
            <a:xfrm>
              <a:off x="11404945" y="4757759"/>
              <a:ext cx="122957" cy="117367"/>
            </a:xfrm>
            <a:custGeom>
              <a:avLst/>
              <a:gdLst>
                <a:gd name="connsiteX0" fmla="*/ 4243 w 60086"/>
                <a:gd name="connsiteY0" fmla="*/ 4097 h 57355"/>
                <a:gd name="connsiteX1" fmla="*/ 31829 w 60086"/>
                <a:gd name="connsiteY1" fmla="*/ 22123 h 57355"/>
                <a:gd name="connsiteX2" fmla="*/ 47670 w 60086"/>
                <a:gd name="connsiteY2" fmla="*/ 53258 h 57355"/>
              </a:gdLst>
              <a:ahLst/>
              <a:cxnLst>
                <a:cxn ang="0">
                  <a:pos x="connsiteX0" y="connsiteY0"/>
                </a:cxn>
                <a:cxn ang="0">
                  <a:pos x="connsiteX1" y="connsiteY1"/>
                </a:cxn>
                <a:cxn ang="0">
                  <a:pos x="connsiteX2" y="connsiteY2"/>
                </a:cxn>
              </a:cxnLst>
              <a:rect l="l" t="t" r="r" b="b"/>
              <a:pathLst>
                <a:path w="60086" h="57355">
                  <a:moveTo>
                    <a:pt x="4243" y="4097"/>
                  </a:moveTo>
                  <a:cubicBezTo>
                    <a:pt x="4243" y="4097"/>
                    <a:pt x="420" y="37144"/>
                    <a:pt x="31829" y="22123"/>
                  </a:cubicBezTo>
                  <a:cubicBezTo>
                    <a:pt x="52859" y="12017"/>
                    <a:pt x="65149" y="43153"/>
                    <a:pt x="47670" y="53258"/>
                  </a:cubicBezTo>
                </a:path>
              </a:pathLst>
            </a:custGeom>
            <a:noFill/>
            <a:ln w="19050" cap="flat">
              <a:solidFill>
                <a:schemeClr val="tx1"/>
              </a:solidFill>
              <a:prstDash val="solid"/>
              <a:round/>
            </a:ln>
          </p:spPr>
          <p:txBody>
            <a:bodyPr rtlCol="0" anchor="ctr"/>
            <a:lstStyle/>
            <a:p>
              <a:pPr defTabSz="914307">
                <a:defRPr/>
              </a:pPr>
              <a:endParaRPr lang="en-US" sz="1500" dirty="0">
                <a:solidFill>
                  <a:srgbClr val="000000"/>
                </a:solidFill>
                <a:latin typeface="Amazon Ember"/>
              </a:endParaRPr>
            </a:p>
          </p:txBody>
        </p:sp>
      </p:grpSp>
      <p:sp>
        <p:nvSpPr>
          <p:cNvPr id="3" name="Title 2">
            <a:extLst>
              <a:ext uri="{FF2B5EF4-FFF2-40B4-BE49-F238E27FC236}">
                <a16:creationId xmlns:a16="http://schemas.microsoft.com/office/drawing/2014/main" id="{F1D91DB0-5E68-400A-A6ED-F63C5E2FE18D}"/>
              </a:ext>
            </a:extLst>
          </p:cNvPr>
          <p:cNvSpPr>
            <a:spLocks noGrp="1"/>
          </p:cNvSpPr>
          <p:nvPr>
            <p:ph type="title"/>
          </p:nvPr>
        </p:nvSpPr>
        <p:spPr/>
        <p:txBody>
          <a:bodyPr/>
          <a:lstStyle/>
          <a:p>
            <a:r>
              <a:rPr lang="en-US" dirty="0"/>
              <a:t>Why build applications in the cloud?</a:t>
            </a:r>
            <a:br>
              <a:rPr lang="en-IN" dirty="0"/>
            </a:br>
            <a:endParaRPr lang="en-US" dirty="0"/>
          </a:p>
        </p:txBody>
      </p:sp>
    </p:spTree>
    <p:extLst>
      <p:ext uri="{BB962C8B-B14F-4D97-AF65-F5344CB8AC3E}">
        <p14:creationId xmlns:p14="http://schemas.microsoft.com/office/powerpoint/2010/main" val="361176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58" name="Google Shape;662;p9"/>
          <p:cNvSpPr txBox="1"/>
          <p:nvPr/>
        </p:nvSpPr>
        <p:spPr>
          <a:xfrm>
            <a:off x="4486737" y="5347909"/>
            <a:ext cx="3053268" cy="1000239"/>
          </a:xfrm>
          <a:prstGeom prst="rect">
            <a:avLst/>
          </a:prstGeom>
          <a:noFill/>
          <a:ln>
            <a:noFill/>
          </a:ln>
        </p:spPr>
        <p:txBody>
          <a:bodyPr spcFirstLastPara="1" wrap="square" lIns="0" tIns="38083" rIns="0" bIns="38083" anchor="t" anchorCtr="0">
            <a:spAutoFit/>
          </a:bodyPr>
          <a:lstStyle/>
          <a:p>
            <a:pPr algn="ctr">
              <a:lnSpc>
                <a:spcPct val="150000"/>
              </a:lnSpc>
              <a:buClr>
                <a:srgbClr val="FFFFFF"/>
              </a:buClr>
              <a:buSzPts val="2400"/>
            </a:pPr>
            <a:r>
              <a:rPr lang="en-US" sz="2000" b="1" dirty="0">
                <a:solidFill>
                  <a:schemeClr val="accent1"/>
                </a:solidFill>
                <a:latin typeface="+mj-lt"/>
                <a:cs typeface="Arial"/>
                <a:sym typeface="Arial"/>
              </a:rPr>
              <a:t>Hybrid/edge storage</a:t>
            </a:r>
          </a:p>
          <a:p>
            <a:pPr algn="ctr">
              <a:lnSpc>
                <a:spcPct val="150000"/>
              </a:lnSpc>
              <a:buClr>
                <a:srgbClr val="FFFFFF"/>
              </a:buClr>
              <a:buSzPts val="2400"/>
            </a:pPr>
            <a:r>
              <a:rPr lang="en-US" sz="2000" b="1" dirty="0">
                <a:solidFill>
                  <a:schemeClr val="accent1"/>
                </a:solidFill>
                <a:latin typeface="+mj-lt"/>
                <a:cs typeface="Arial"/>
                <a:sym typeface="Arial"/>
              </a:rPr>
              <a:t>Data movement services</a:t>
            </a:r>
            <a:endParaRPr sz="2000" b="1" dirty="0">
              <a:solidFill>
                <a:schemeClr val="accent1"/>
              </a:solidFill>
              <a:latin typeface="+mj-lt"/>
              <a:cs typeface="Arial"/>
              <a:sym typeface="Arial"/>
            </a:endParaRPr>
          </a:p>
        </p:txBody>
      </p:sp>
      <p:grpSp>
        <p:nvGrpSpPr>
          <p:cNvPr id="76" name="Google Shape;400;p19">
            <a:extLst>
              <a:ext uri="{FF2B5EF4-FFF2-40B4-BE49-F238E27FC236}">
                <a16:creationId xmlns:a16="http://schemas.microsoft.com/office/drawing/2014/main" id="{5C44655C-0578-F948-919A-D2F38FB93654}"/>
              </a:ext>
            </a:extLst>
          </p:cNvPr>
          <p:cNvGrpSpPr/>
          <p:nvPr/>
        </p:nvGrpSpPr>
        <p:grpSpPr>
          <a:xfrm>
            <a:off x="3195873" y="5470189"/>
            <a:ext cx="1285591" cy="878046"/>
            <a:chOff x="1086861" y="6126151"/>
            <a:chExt cx="2498064" cy="1706155"/>
          </a:xfrm>
        </p:grpSpPr>
        <p:sp>
          <p:nvSpPr>
            <p:cNvPr id="77" name="Google Shape;401;p19">
              <a:extLst>
                <a:ext uri="{FF2B5EF4-FFF2-40B4-BE49-F238E27FC236}">
                  <a16:creationId xmlns:a16="http://schemas.microsoft.com/office/drawing/2014/main" id="{2CFFCA2E-A4CF-6443-BCB5-53998769FD0C}"/>
                </a:ext>
              </a:extLst>
            </p:cNvPr>
            <p:cNvSpPr txBox="1"/>
            <p:nvPr/>
          </p:nvSpPr>
          <p:spPr>
            <a:xfrm>
              <a:off x="1086861" y="6965201"/>
              <a:ext cx="2498064" cy="867105"/>
            </a:xfrm>
            <a:prstGeom prst="rect">
              <a:avLst/>
            </a:prstGeom>
            <a:noFill/>
            <a:ln>
              <a:noFill/>
            </a:ln>
          </p:spPr>
          <p:txBody>
            <a:bodyPr spcFirstLastPara="1" wrap="square" lIns="76188" tIns="38083" rIns="76188" bIns="38083" anchor="t" anchorCtr="0">
              <a:spAutoFit/>
            </a:bodyPr>
            <a:lstStyle/>
            <a:p>
              <a:pPr algn="ctr" defTabSz="609576">
                <a:defRPr/>
              </a:pPr>
              <a:r>
                <a:rPr lang="en-US" sz="1200" dirty="0">
                  <a:solidFill>
                    <a:srgbClr val="FFFFFF"/>
                  </a:solidFill>
                  <a:latin typeface="Amazon Ember"/>
                  <a:ea typeface="Arial"/>
                  <a:cs typeface="Arial"/>
                  <a:sym typeface="Arial"/>
                </a:rPr>
                <a:t>AWS Storage Gateway</a:t>
              </a:r>
              <a:endParaRPr sz="1200" dirty="0">
                <a:solidFill>
                  <a:srgbClr val="FFFFFF"/>
                </a:solidFill>
                <a:latin typeface="Amazon Ember"/>
              </a:endParaRPr>
            </a:p>
          </p:txBody>
        </p:sp>
        <p:pic>
          <p:nvPicPr>
            <p:cNvPr id="78" name="Google Shape;402;p19">
              <a:extLst>
                <a:ext uri="{FF2B5EF4-FFF2-40B4-BE49-F238E27FC236}">
                  <a16:creationId xmlns:a16="http://schemas.microsoft.com/office/drawing/2014/main" id="{75861155-8593-FB4F-A350-E569F867885C}"/>
                </a:ext>
              </a:extLst>
            </p:cNvPr>
            <p:cNvPicPr preferRelativeResize="0">
              <a:picLocks noChangeAspect="1"/>
            </p:cNvPicPr>
            <p:nvPr/>
          </p:nvPicPr>
          <p:blipFill>
            <a:blip r:embed="rId3">
              <a:extLst>
                <a:ext uri="{96DAC541-7B7A-43D3-8B79-37D633B846F1}">
                  <asvg:svgBlip xmlns:asvg="http://schemas.microsoft.com/office/drawing/2016/SVG/main" r:embed="rId4"/>
                </a:ext>
              </a:extLst>
            </a:blip>
            <a:srcRect/>
            <a:stretch/>
          </p:blipFill>
          <p:spPr>
            <a:xfrm>
              <a:off x="1885738" y="6126151"/>
              <a:ext cx="888397" cy="888397"/>
            </a:xfrm>
            <a:prstGeom prst="rect">
              <a:avLst/>
            </a:prstGeom>
            <a:noFill/>
            <a:ln>
              <a:noFill/>
            </a:ln>
          </p:spPr>
        </p:pic>
      </p:grpSp>
      <p:grpSp>
        <p:nvGrpSpPr>
          <p:cNvPr id="79" name="Google Shape;403;p19">
            <a:extLst>
              <a:ext uri="{FF2B5EF4-FFF2-40B4-BE49-F238E27FC236}">
                <a16:creationId xmlns:a16="http://schemas.microsoft.com/office/drawing/2014/main" id="{7B4034CF-AB4A-904B-A1E7-D06B05A6A42B}"/>
              </a:ext>
            </a:extLst>
          </p:cNvPr>
          <p:cNvGrpSpPr/>
          <p:nvPr/>
        </p:nvGrpSpPr>
        <p:grpSpPr>
          <a:xfrm>
            <a:off x="2439210" y="5429594"/>
            <a:ext cx="892465" cy="900550"/>
            <a:chOff x="3405511" y="6082396"/>
            <a:chExt cx="1734170" cy="1749879"/>
          </a:xfrm>
        </p:grpSpPr>
        <p:sp>
          <p:nvSpPr>
            <p:cNvPr id="80" name="Google Shape;404;p19">
              <a:extLst>
                <a:ext uri="{FF2B5EF4-FFF2-40B4-BE49-F238E27FC236}">
                  <a16:creationId xmlns:a16="http://schemas.microsoft.com/office/drawing/2014/main" id="{D77E0167-5AD9-8E49-A368-A7F05F7AC0F3}"/>
                </a:ext>
              </a:extLst>
            </p:cNvPr>
            <p:cNvSpPr txBox="1"/>
            <p:nvPr/>
          </p:nvSpPr>
          <p:spPr>
            <a:xfrm>
              <a:off x="3405511" y="6965172"/>
              <a:ext cx="1734170" cy="867103"/>
            </a:xfrm>
            <a:prstGeom prst="rect">
              <a:avLst/>
            </a:prstGeom>
            <a:noFill/>
            <a:ln>
              <a:noFill/>
            </a:ln>
          </p:spPr>
          <p:txBody>
            <a:bodyPr spcFirstLastPara="1" wrap="square" lIns="76188" tIns="38083" rIns="76188" bIns="38083" anchor="t" anchorCtr="0">
              <a:spAutoFit/>
            </a:bodyPr>
            <a:lstStyle/>
            <a:p>
              <a:pPr algn="ctr" defTabSz="609576">
                <a:defRPr/>
              </a:pPr>
              <a:r>
                <a:rPr lang="en-US" sz="1200" dirty="0">
                  <a:solidFill>
                    <a:srgbClr val="FFFFFF"/>
                  </a:solidFill>
                  <a:latin typeface="Amazon Ember"/>
                  <a:ea typeface="Arial"/>
                  <a:cs typeface="Arial"/>
                  <a:sym typeface="Arial"/>
                </a:rPr>
                <a:t>AWS DataSync</a:t>
              </a:r>
              <a:endParaRPr sz="1200" dirty="0">
                <a:solidFill>
                  <a:srgbClr val="FFFFFF"/>
                </a:solidFill>
                <a:latin typeface="Amazon Ember"/>
              </a:endParaRPr>
            </a:p>
          </p:txBody>
        </p:sp>
        <p:pic>
          <p:nvPicPr>
            <p:cNvPr id="81" name="Google Shape;405;p19">
              <a:extLst>
                <a:ext uri="{FF2B5EF4-FFF2-40B4-BE49-F238E27FC236}">
                  <a16:creationId xmlns:a16="http://schemas.microsoft.com/office/drawing/2014/main" id="{9E9EED1D-AD98-6E49-B2E5-1BD49DCD4A62}"/>
                </a:ext>
              </a:extLst>
            </p:cNvPr>
            <p:cNvPicPr preferRelativeResize="0">
              <a:picLocks noChangeAspect="1"/>
            </p:cNvPicPr>
            <p:nvPr/>
          </p:nvPicPr>
          <p:blipFill>
            <a:blip r:embed="rId5">
              <a:extLst>
                <a:ext uri="{96DAC541-7B7A-43D3-8B79-37D633B846F1}">
                  <asvg:svgBlip xmlns:asvg="http://schemas.microsoft.com/office/drawing/2016/SVG/main" r:embed="rId6"/>
                </a:ext>
              </a:extLst>
            </a:blip>
            <a:srcRect/>
            <a:stretch/>
          </p:blipFill>
          <p:spPr>
            <a:xfrm>
              <a:off x="3877964" y="6082396"/>
              <a:ext cx="888397" cy="888396"/>
            </a:xfrm>
            <a:prstGeom prst="rect">
              <a:avLst/>
            </a:prstGeom>
            <a:noFill/>
            <a:ln>
              <a:noFill/>
            </a:ln>
          </p:spPr>
        </p:pic>
      </p:grpSp>
      <p:grpSp>
        <p:nvGrpSpPr>
          <p:cNvPr id="7" name="Group 6">
            <a:extLst>
              <a:ext uri="{FF2B5EF4-FFF2-40B4-BE49-F238E27FC236}">
                <a16:creationId xmlns:a16="http://schemas.microsoft.com/office/drawing/2014/main" id="{6F84797F-95FB-0444-8391-D174A6DABC15}"/>
              </a:ext>
            </a:extLst>
          </p:cNvPr>
          <p:cNvGrpSpPr/>
          <p:nvPr/>
        </p:nvGrpSpPr>
        <p:grpSpPr>
          <a:xfrm>
            <a:off x="1115539" y="1316266"/>
            <a:ext cx="650510" cy="820161"/>
            <a:chOff x="5170103" y="961040"/>
            <a:chExt cx="780612" cy="984194"/>
          </a:xfrm>
        </p:grpSpPr>
        <p:sp>
          <p:nvSpPr>
            <p:cNvPr id="54" name="Google Shape;935;p12"/>
            <p:cNvSpPr txBox="1"/>
            <p:nvPr/>
          </p:nvSpPr>
          <p:spPr>
            <a:xfrm>
              <a:off x="5170103" y="1502036"/>
              <a:ext cx="780612" cy="443198"/>
            </a:xfrm>
            <a:prstGeom prst="rect">
              <a:avLst/>
            </a:prstGeom>
            <a:noFill/>
            <a:ln>
              <a:noFill/>
            </a:ln>
          </p:spPr>
          <p:txBody>
            <a:bodyPr spcFirstLastPara="1" wrap="square" lIns="0" tIns="0" rIns="0" bIns="0" anchor="t" anchorCtr="0">
              <a:spAutoFit/>
            </a:bodyPr>
            <a:lstStyle/>
            <a:p>
              <a:pPr algn="ctr">
                <a:buClr>
                  <a:srgbClr val="FFFFFF"/>
                </a:buClr>
                <a:buSzPts val="1800"/>
              </a:pPr>
              <a:r>
                <a:rPr lang="en-US" sz="1200" dirty="0">
                  <a:solidFill>
                    <a:srgbClr val="FFFFFF"/>
                  </a:solidFill>
                  <a:ea typeface="Arial"/>
                  <a:cs typeface="Arial"/>
                  <a:sym typeface="Arial"/>
                </a:rPr>
                <a:t>AWS  Backup</a:t>
              </a:r>
              <a:endParaRPr sz="1200" dirty="0">
                <a:solidFill>
                  <a:srgbClr val="FFFFFF"/>
                </a:solidFill>
                <a:ea typeface="Arial"/>
                <a:cs typeface="Arial"/>
                <a:sym typeface="Arial"/>
              </a:endParaRPr>
            </a:p>
          </p:txBody>
        </p:sp>
        <p:pic>
          <p:nvPicPr>
            <p:cNvPr id="98" name="Google Shape;397;p19">
              <a:extLst>
                <a:ext uri="{FF2B5EF4-FFF2-40B4-BE49-F238E27FC236}">
                  <a16:creationId xmlns:a16="http://schemas.microsoft.com/office/drawing/2014/main" id="{386B63D8-BB30-724A-A58A-E31CBFEC3093}"/>
                </a:ext>
              </a:extLst>
            </p:cNvPr>
            <p:cNvPicPr preferRelativeResize="0">
              <a:picLocks noChangeAspect="1"/>
            </p:cNvPicPr>
            <p:nvPr/>
          </p:nvPicPr>
          <p:blipFill>
            <a:blip r:embed="rId7">
              <a:extLst>
                <a:ext uri="{96DAC541-7B7A-43D3-8B79-37D633B846F1}">
                  <asvg:svgBlip xmlns:asvg="http://schemas.microsoft.com/office/drawing/2016/SVG/main" r:embed="rId8"/>
                </a:ext>
              </a:extLst>
            </a:blip>
            <a:srcRect/>
            <a:stretch/>
          </p:blipFill>
          <p:spPr>
            <a:xfrm>
              <a:off x="5296049" y="961040"/>
              <a:ext cx="518449" cy="518449"/>
            </a:xfrm>
            <a:prstGeom prst="rect">
              <a:avLst/>
            </a:prstGeom>
            <a:noFill/>
            <a:ln>
              <a:noFill/>
            </a:ln>
          </p:spPr>
        </p:pic>
      </p:grpSp>
      <p:grpSp>
        <p:nvGrpSpPr>
          <p:cNvPr id="8" name="Group 7">
            <a:extLst>
              <a:ext uri="{FF2B5EF4-FFF2-40B4-BE49-F238E27FC236}">
                <a16:creationId xmlns:a16="http://schemas.microsoft.com/office/drawing/2014/main" id="{AC975204-A6E3-1640-9EDD-256885A029DD}"/>
              </a:ext>
            </a:extLst>
          </p:cNvPr>
          <p:cNvGrpSpPr/>
          <p:nvPr/>
        </p:nvGrpSpPr>
        <p:grpSpPr>
          <a:xfrm>
            <a:off x="3775294" y="1316641"/>
            <a:ext cx="1231271" cy="886748"/>
            <a:chOff x="2603774" y="984252"/>
            <a:chExt cx="1477525" cy="1064096"/>
          </a:xfrm>
        </p:grpSpPr>
        <p:sp>
          <p:nvSpPr>
            <p:cNvPr id="60" name="Google Shape;938;p12"/>
            <p:cNvSpPr txBox="1"/>
            <p:nvPr/>
          </p:nvSpPr>
          <p:spPr>
            <a:xfrm>
              <a:off x="2603774" y="1512858"/>
              <a:ext cx="1477525" cy="535490"/>
            </a:xfrm>
            <a:prstGeom prst="rect">
              <a:avLst/>
            </a:prstGeom>
            <a:noFill/>
            <a:ln>
              <a:noFill/>
            </a:ln>
          </p:spPr>
          <p:txBody>
            <a:bodyPr spcFirstLastPara="1" wrap="square" lIns="76188" tIns="38083" rIns="76188" bIns="38083" anchor="t" anchorCtr="0">
              <a:spAutoFit/>
            </a:bodyPr>
            <a:lstStyle/>
            <a:p>
              <a:pPr algn="ctr">
                <a:buClr>
                  <a:srgbClr val="FFFFFF"/>
                </a:buClr>
                <a:buSzPts val="1100"/>
              </a:pPr>
              <a:r>
                <a:rPr lang="en-US" sz="1200" dirty="0">
                  <a:solidFill>
                    <a:srgbClr val="FFFFFF"/>
                  </a:solidFill>
                  <a:ea typeface="Arial"/>
                  <a:cs typeface="Arial"/>
                  <a:sym typeface="Arial"/>
                </a:rPr>
                <a:t>AWS Transfer Family</a:t>
              </a:r>
              <a:endParaRPr sz="1200" dirty="0">
                <a:solidFill>
                  <a:srgbClr val="FFFFFF"/>
                </a:solidFill>
                <a:ea typeface="Arial"/>
                <a:cs typeface="Arial"/>
                <a:sym typeface="Arial"/>
              </a:endParaRPr>
            </a:p>
          </p:txBody>
        </p:sp>
        <p:pic>
          <p:nvPicPr>
            <p:cNvPr id="100" name="Google Shape;1717;p30">
              <a:extLst>
                <a:ext uri="{FF2B5EF4-FFF2-40B4-BE49-F238E27FC236}">
                  <a16:creationId xmlns:a16="http://schemas.microsoft.com/office/drawing/2014/main" id="{C67410AD-EFE8-9D4B-8C49-66DB234E6EF7}"/>
                </a:ext>
              </a:extLst>
            </p:cNvPr>
            <p:cNvPicPr preferRelativeResize="0"/>
            <p:nvPr/>
          </p:nvPicPr>
          <p:blipFill>
            <a:blip r:embed="rId9">
              <a:extLst>
                <a:ext uri="{96DAC541-7B7A-43D3-8B79-37D633B846F1}">
                  <asvg:svgBlip xmlns:asvg="http://schemas.microsoft.com/office/drawing/2016/SVG/main" r:embed="rId10"/>
                </a:ext>
              </a:extLst>
            </a:blip>
            <a:srcRect/>
            <a:stretch/>
          </p:blipFill>
          <p:spPr>
            <a:xfrm>
              <a:off x="3061995" y="984252"/>
              <a:ext cx="528195" cy="528196"/>
            </a:xfrm>
            <a:prstGeom prst="rect">
              <a:avLst/>
            </a:prstGeom>
            <a:noFill/>
            <a:ln>
              <a:noFill/>
            </a:ln>
          </p:spPr>
        </p:pic>
      </p:grpSp>
      <p:grpSp>
        <p:nvGrpSpPr>
          <p:cNvPr id="5" name="Group 4"/>
          <p:cNvGrpSpPr/>
          <p:nvPr/>
        </p:nvGrpSpPr>
        <p:grpSpPr>
          <a:xfrm>
            <a:off x="7650180" y="5450368"/>
            <a:ext cx="1036622" cy="831849"/>
            <a:chOff x="8781742" y="6791457"/>
            <a:chExt cx="1243946" cy="998219"/>
          </a:xfrm>
        </p:grpSpPr>
        <p:sp>
          <p:nvSpPr>
            <p:cNvPr id="48" name="Google Shape;948;p12">
              <a:extLst>
                <a:ext uri="{FF2B5EF4-FFF2-40B4-BE49-F238E27FC236}">
                  <a16:creationId xmlns:a16="http://schemas.microsoft.com/office/drawing/2014/main" id="{161288AE-8E1E-4447-8736-7D0A3E5A2CF8}"/>
                </a:ext>
              </a:extLst>
            </p:cNvPr>
            <p:cNvSpPr txBox="1"/>
            <p:nvPr/>
          </p:nvSpPr>
          <p:spPr>
            <a:xfrm>
              <a:off x="8781742" y="7254185"/>
              <a:ext cx="1243946" cy="535491"/>
            </a:xfrm>
            <a:prstGeom prst="rect">
              <a:avLst/>
            </a:prstGeom>
            <a:noFill/>
            <a:ln>
              <a:noFill/>
            </a:ln>
          </p:spPr>
          <p:txBody>
            <a:bodyPr spcFirstLastPara="1" wrap="square" lIns="76188" tIns="38083" rIns="76188" bIns="38083" anchor="t" anchorCtr="0">
              <a:spAutoFit/>
            </a:bodyPr>
            <a:lstStyle/>
            <a:p>
              <a:pPr algn="ctr">
                <a:buClr>
                  <a:srgbClr val="FFFFFF"/>
                </a:buClr>
                <a:buSzPts val="1800"/>
              </a:pPr>
              <a:r>
                <a:rPr lang="en-US" sz="1200" dirty="0">
                  <a:solidFill>
                    <a:srgbClr val="FFFFFF"/>
                  </a:solidFill>
                  <a:latin typeface="Amazon Ember"/>
                  <a:cs typeface="Arial"/>
                  <a:sym typeface="Arial"/>
                </a:rPr>
                <a:t>AWS </a:t>
              </a:r>
              <a:br>
                <a:rPr lang="en-US" sz="1200" dirty="0">
                  <a:solidFill>
                    <a:srgbClr val="FFFFFF"/>
                  </a:solidFill>
                  <a:latin typeface="Amazon Ember"/>
                  <a:cs typeface="Arial"/>
                  <a:sym typeface="Arial"/>
                </a:rPr>
              </a:br>
              <a:r>
                <a:rPr lang="en-US" sz="1200" dirty="0">
                  <a:solidFill>
                    <a:srgbClr val="FFFFFF"/>
                  </a:solidFill>
                  <a:latin typeface="Amazon Ember"/>
                  <a:cs typeface="Arial"/>
                  <a:sym typeface="Arial"/>
                </a:rPr>
                <a:t>Snow Family</a:t>
              </a:r>
              <a:endParaRPr sz="1200" dirty="0">
                <a:solidFill>
                  <a:srgbClr val="FFFFFF"/>
                </a:solidFill>
                <a:latin typeface="Amazon Ember"/>
                <a:cs typeface="Arial"/>
                <a:sym typeface="Arial"/>
              </a:endParaRPr>
            </a:p>
          </p:txBody>
        </p:sp>
        <p:pic>
          <p:nvPicPr>
            <p:cNvPr id="49" name="Picture 4">
              <a:extLst>
                <a:ext uri="{FF2B5EF4-FFF2-40B4-BE49-F238E27FC236}">
                  <a16:creationId xmlns:a16="http://schemas.microsoft.com/office/drawing/2014/main" id="{7EF7CC35-460A-1E49-9189-DDCD7A68D0D7}"/>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980326" y="6791457"/>
              <a:ext cx="878583" cy="529503"/>
            </a:xfrm>
            <a:prstGeom prst="rect">
              <a:avLst/>
            </a:prstGeom>
          </p:spPr>
        </p:pic>
      </p:grpSp>
      <p:sp>
        <p:nvSpPr>
          <p:cNvPr id="93" name="Rectangle 92">
            <a:extLst>
              <a:ext uri="{FF2B5EF4-FFF2-40B4-BE49-F238E27FC236}">
                <a16:creationId xmlns:a16="http://schemas.microsoft.com/office/drawing/2014/main" id="{9175F263-57AD-124F-BBA0-EC331260CEC2}"/>
              </a:ext>
            </a:extLst>
          </p:cNvPr>
          <p:cNvSpPr/>
          <p:nvPr/>
        </p:nvSpPr>
        <p:spPr>
          <a:xfrm>
            <a:off x="733966" y="1258854"/>
            <a:ext cx="10777692" cy="951118"/>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4" name="Google Shape;662;p9">
            <a:extLst>
              <a:ext uri="{FF2B5EF4-FFF2-40B4-BE49-F238E27FC236}">
                <a16:creationId xmlns:a16="http://schemas.microsoft.com/office/drawing/2014/main" id="{7AF56562-43DC-444F-98B4-9E291CEECF58}"/>
              </a:ext>
            </a:extLst>
          </p:cNvPr>
          <p:cNvSpPr txBox="1"/>
          <p:nvPr/>
        </p:nvSpPr>
        <p:spPr>
          <a:xfrm>
            <a:off x="5348190" y="1503973"/>
            <a:ext cx="1685640" cy="353909"/>
          </a:xfrm>
          <a:prstGeom prst="rect">
            <a:avLst/>
          </a:prstGeom>
          <a:noFill/>
          <a:ln>
            <a:noFill/>
          </a:ln>
        </p:spPr>
        <p:txBody>
          <a:bodyPr spcFirstLastPara="1" wrap="square" lIns="0" tIns="38083" rIns="0" bIns="38083" anchor="t" anchorCtr="0">
            <a:spAutoFit/>
          </a:bodyPr>
          <a:lstStyle/>
          <a:p>
            <a:pPr algn="ctr">
              <a:lnSpc>
                <a:spcPct val="90000"/>
              </a:lnSpc>
              <a:buClr>
                <a:srgbClr val="FFFFFF"/>
              </a:buClr>
              <a:buSzPts val="2400"/>
            </a:pPr>
            <a:r>
              <a:rPr lang="en-US" sz="2000" b="1" dirty="0">
                <a:solidFill>
                  <a:schemeClr val="accent1"/>
                </a:solidFill>
                <a:latin typeface="+mj-lt"/>
                <a:ea typeface="Arial"/>
                <a:cs typeface="Arial"/>
                <a:sym typeface="Arial"/>
              </a:rPr>
              <a:t>Data services</a:t>
            </a:r>
            <a:endParaRPr sz="2667" dirty="0">
              <a:solidFill>
                <a:schemeClr val="accent1"/>
              </a:solidFill>
              <a:latin typeface="+mj-lt"/>
              <a:ea typeface="Arial"/>
              <a:cs typeface="Arial"/>
              <a:sym typeface="Arial"/>
            </a:endParaRPr>
          </a:p>
        </p:txBody>
      </p:sp>
      <p:sp>
        <p:nvSpPr>
          <p:cNvPr id="95" name="Rectangle 94">
            <a:extLst>
              <a:ext uri="{FF2B5EF4-FFF2-40B4-BE49-F238E27FC236}">
                <a16:creationId xmlns:a16="http://schemas.microsoft.com/office/drawing/2014/main" id="{A3D60362-658F-2A46-B295-8AA8BE1EFE62}"/>
              </a:ext>
            </a:extLst>
          </p:cNvPr>
          <p:cNvSpPr/>
          <p:nvPr/>
        </p:nvSpPr>
        <p:spPr>
          <a:xfrm>
            <a:off x="2296982" y="5417820"/>
            <a:ext cx="7653852" cy="97372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 name="TextBox 1">
            <a:extLst>
              <a:ext uri="{FF2B5EF4-FFF2-40B4-BE49-F238E27FC236}">
                <a16:creationId xmlns:a16="http://schemas.microsoft.com/office/drawing/2014/main" id="{08226597-763F-4299-91F2-0C886C1BC569}"/>
              </a:ext>
            </a:extLst>
          </p:cNvPr>
          <p:cNvSpPr txBox="1"/>
          <p:nvPr/>
        </p:nvSpPr>
        <p:spPr>
          <a:xfrm>
            <a:off x="2242927" y="1748307"/>
            <a:ext cx="1226764" cy="461665"/>
          </a:xfrm>
          <a:prstGeom prst="rect">
            <a:avLst/>
          </a:prstGeom>
          <a:noFill/>
        </p:spPr>
        <p:txBody>
          <a:bodyPr wrap="square" rtlCol="0">
            <a:spAutoFit/>
          </a:bodyPr>
          <a:lstStyle/>
          <a:p>
            <a:pPr algn="ctr"/>
            <a:r>
              <a:rPr lang="en-US" sz="1200" dirty="0">
                <a:solidFill>
                  <a:srgbClr val="FFFFFF"/>
                </a:solidFill>
                <a:cs typeface="Arial"/>
              </a:rPr>
              <a:t>Amazon EBS snapshots</a:t>
            </a:r>
          </a:p>
        </p:txBody>
      </p:sp>
      <p:pic>
        <p:nvPicPr>
          <p:cNvPr id="50" name="Graphic 49">
            <a:extLst>
              <a:ext uri="{FF2B5EF4-FFF2-40B4-BE49-F238E27FC236}">
                <a16:creationId xmlns:a16="http://schemas.microsoft.com/office/drawing/2014/main" id="{C38DEA51-2EDE-4E09-BD96-853D0A0E81A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621711" y="1330493"/>
            <a:ext cx="466751" cy="46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52">
            <a:extLst>
              <a:ext uri="{FF2B5EF4-FFF2-40B4-BE49-F238E27FC236}">
                <a16:creationId xmlns:a16="http://schemas.microsoft.com/office/drawing/2014/main" id="{A8C1E710-C280-4AD7-9A6C-5ECAB20310E1}"/>
              </a:ext>
            </a:extLst>
          </p:cNvPr>
          <p:cNvGrpSpPr/>
          <p:nvPr/>
        </p:nvGrpSpPr>
        <p:grpSpPr>
          <a:xfrm>
            <a:off x="1470020" y="2659944"/>
            <a:ext cx="2295714" cy="2238433"/>
            <a:chOff x="550018" y="2408900"/>
            <a:chExt cx="2014694" cy="1964425"/>
          </a:xfrm>
        </p:grpSpPr>
        <p:sp>
          <p:nvSpPr>
            <p:cNvPr id="56" name="Google Shape;646;p9">
              <a:extLst>
                <a:ext uri="{FF2B5EF4-FFF2-40B4-BE49-F238E27FC236}">
                  <a16:creationId xmlns:a16="http://schemas.microsoft.com/office/drawing/2014/main" id="{46D6645B-1ECD-4A3A-A235-751DA00EED4C}"/>
                </a:ext>
              </a:extLst>
            </p:cNvPr>
            <p:cNvSpPr/>
            <p:nvPr/>
          </p:nvSpPr>
          <p:spPr>
            <a:xfrm>
              <a:off x="550018" y="2408900"/>
              <a:ext cx="2014694" cy="1964425"/>
            </a:xfrm>
            <a:prstGeom prst="ellipse">
              <a:avLst/>
            </a:prstGeom>
            <a:solidFill>
              <a:schemeClr val="bg1"/>
            </a:solidFill>
            <a:ln w="19050" cap="flat" cmpd="sng">
              <a:solidFill>
                <a:schemeClr val="accent1"/>
              </a:solidFill>
              <a:prstDash val="solid"/>
              <a:round/>
              <a:headEnd type="none" w="sm" len="sm"/>
              <a:tailEnd type="none" w="sm" len="sm"/>
            </a:ln>
          </p:spPr>
          <p:txBody>
            <a:bodyPr spcFirstLastPara="1" wrap="square" lIns="101583" tIns="50792" rIns="101583" bIns="50792" anchor="ctr" anchorCtr="0">
              <a:noAutofit/>
            </a:bodyPr>
            <a:lstStyle/>
            <a:p>
              <a:pPr algn="ctr">
                <a:buClr>
                  <a:schemeClr val="lt1"/>
                </a:buClr>
                <a:buSzPts val="3200"/>
              </a:pPr>
              <a:endParaRPr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Arial"/>
              </a:endParaRPr>
            </a:p>
          </p:txBody>
        </p:sp>
        <p:sp>
          <p:nvSpPr>
            <p:cNvPr id="62" name="Google Shape;662;p9">
              <a:extLst>
                <a:ext uri="{FF2B5EF4-FFF2-40B4-BE49-F238E27FC236}">
                  <a16:creationId xmlns:a16="http://schemas.microsoft.com/office/drawing/2014/main" id="{56E0C709-8A0B-4AD7-BD79-CCE9F1D23CAC}"/>
                </a:ext>
              </a:extLst>
            </p:cNvPr>
            <p:cNvSpPr txBox="1"/>
            <p:nvPr/>
          </p:nvSpPr>
          <p:spPr>
            <a:xfrm>
              <a:off x="990704" y="2662976"/>
              <a:ext cx="1133322" cy="326209"/>
            </a:xfrm>
            <a:prstGeom prst="rect">
              <a:avLst/>
            </a:prstGeom>
            <a:noFill/>
            <a:ln>
              <a:noFill/>
            </a:ln>
          </p:spPr>
          <p:txBody>
            <a:bodyPr spcFirstLastPara="1" wrap="square" lIns="0" tIns="38083" rIns="0" bIns="38083" anchor="ctr" anchorCtr="0">
              <a:spAutoFit/>
            </a:bodyPr>
            <a:lstStyle/>
            <a:p>
              <a:pPr algn="ctr">
                <a:lnSpc>
                  <a:spcPct val="90000"/>
                </a:lnSpc>
                <a:buClr>
                  <a:srgbClr val="FFFFFF"/>
                </a:buClr>
                <a:buSzPts val="2400"/>
              </a:pPr>
              <a:r>
                <a:rPr lang="en-US" b="1" dirty="0">
                  <a:latin typeface="+mj-lt"/>
                  <a:ea typeface="Amazon Ember" panose="020B0603020204020204" pitchFamily="34" charset="0"/>
                  <a:cs typeface="Amazon Ember" panose="020B0603020204020204" pitchFamily="34" charset="0"/>
                  <a:sym typeface="Arial"/>
                </a:rPr>
                <a:t>Object </a:t>
              </a:r>
            </a:p>
          </p:txBody>
        </p:sp>
        <p:sp>
          <p:nvSpPr>
            <p:cNvPr id="65" name="Google Shape;662;p9">
              <a:extLst>
                <a:ext uri="{FF2B5EF4-FFF2-40B4-BE49-F238E27FC236}">
                  <a16:creationId xmlns:a16="http://schemas.microsoft.com/office/drawing/2014/main" id="{3EB1756A-5E16-4147-B6EF-675184C73C0B}"/>
                </a:ext>
              </a:extLst>
            </p:cNvPr>
            <p:cNvSpPr txBox="1"/>
            <p:nvPr/>
          </p:nvSpPr>
          <p:spPr>
            <a:xfrm>
              <a:off x="914585" y="3530621"/>
              <a:ext cx="1285560" cy="577987"/>
            </a:xfrm>
            <a:prstGeom prst="rect">
              <a:avLst/>
            </a:prstGeom>
            <a:noFill/>
            <a:ln>
              <a:noFill/>
            </a:ln>
          </p:spPr>
          <p:txBody>
            <a:bodyPr spcFirstLastPara="1" wrap="square" lIns="0" tIns="38083" rIns="0" bIns="38083" anchor="ctr" anchorCtr="0">
              <a:spAutoFit/>
            </a:bodyPr>
            <a:lstStyle/>
            <a:p>
              <a:pPr algn="ctr">
                <a:lnSpc>
                  <a:spcPct val="90000"/>
                </a:lnSpc>
                <a:buClr>
                  <a:srgbClr val="FFFFFF"/>
                </a:buClr>
                <a:buSzPts val="2400"/>
              </a:pPr>
              <a:r>
                <a:rPr lang="en-US" sz="1400" dirty="0">
                  <a:ea typeface="Amazon Ember" panose="020B0603020204020204" pitchFamily="34" charset="0"/>
                  <a:cs typeface="Amazon Ember" panose="020B0603020204020204" pitchFamily="34" charset="0"/>
                  <a:sym typeface="Arial"/>
                </a:rPr>
                <a:t>Amazon S3 </a:t>
              </a:r>
            </a:p>
            <a:p>
              <a:pPr algn="ctr">
                <a:lnSpc>
                  <a:spcPct val="90000"/>
                </a:lnSpc>
                <a:buClr>
                  <a:srgbClr val="FFFFFF"/>
                </a:buClr>
                <a:buSzPts val="2400"/>
              </a:pPr>
              <a:r>
                <a:rPr lang="en-US" sz="1400" dirty="0">
                  <a:ea typeface="Amazon Ember" panose="020B0603020204020204" pitchFamily="34" charset="0"/>
                  <a:cs typeface="Amazon Ember" panose="020B0603020204020204" pitchFamily="34" charset="0"/>
                  <a:sym typeface="Arial"/>
                </a:rPr>
                <a:t>and Amazon </a:t>
              </a:r>
              <a:br>
                <a:rPr lang="en-US" sz="1400" dirty="0">
                  <a:ea typeface="Amazon Ember" panose="020B0603020204020204" pitchFamily="34" charset="0"/>
                  <a:cs typeface="Amazon Ember" panose="020B0603020204020204" pitchFamily="34" charset="0"/>
                  <a:sym typeface="Arial"/>
                </a:rPr>
              </a:br>
              <a:r>
                <a:rPr lang="en-US" sz="1400" dirty="0">
                  <a:ea typeface="Amazon Ember" panose="020B0603020204020204" pitchFamily="34" charset="0"/>
                  <a:cs typeface="Amazon Ember" panose="020B0603020204020204" pitchFamily="34" charset="0"/>
                  <a:sym typeface="Arial"/>
                </a:rPr>
                <a:t>S3 Glacier</a:t>
              </a:r>
            </a:p>
          </p:txBody>
        </p:sp>
        <p:pic>
          <p:nvPicPr>
            <p:cNvPr id="66" name="Google Shape;394;p19">
              <a:extLst>
                <a:ext uri="{FF2B5EF4-FFF2-40B4-BE49-F238E27FC236}">
                  <a16:creationId xmlns:a16="http://schemas.microsoft.com/office/drawing/2014/main" id="{89C1D354-663B-49D5-9F38-0232D4DA2E66}"/>
                </a:ext>
              </a:extLst>
            </p:cNvPr>
            <p:cNvPicPr preferRelativeResize="0">
              <a:picLocks noChangeAspect="1"/>
            </p:cNvPicPr>
            <p:nvPr/>
          </p:nvPicPr>
          <p:blipFill>
            <a:blip r:embed="rId15">
              <a:extLst>
                <a:ext uri="{96DAC541-7B7A-43D3-8B79-37D633B846F1}">
                  <asvg:svgBlip xmlns:asvg="http://schemas.microsoft.com/office/drawing/2016/SVG/main" r:embed="rId16"/>
                </a:ext>
              </a:extLst>
            </a:blip>
            <a:srcRect/>
            <a:stretch/>
          </p:blipFill>
          <p:spPr>
            <a:xfrm>
              <a:off x="1264381" y="2979349"/>
              <a:ext cx="585969" cy="585969"/>
            </a:xfrm>
            <a:prstGeom prst="rect">
              <a:avLst/>
            </a:prstGeom>
            <a:noFill/>
            <a:ln>
              <a:noFill/>
            </a:ln>
          </p:spPr>
        </p:pic>
      </p:grpSp>
      <p:grpSp>
        <p:nvGrpSpPr>
          <p:cNvPr id="67" name="Group 66">
            <a:extLst>
              <a:ext uri="{FF2B5EF4-FFF2-40B4-BE49-F238E27FC236}">
                <a16:creationId xmlns:a16="http://schemas.microsoft.com/office/drawing/2014/main" id="{EDEA56A4-B20A-4994-BFD1-A4BECD964F1E}"/>
              </a:ext>
            </a:extLst>
          </p:cNvPr>
          <p:cNvGrpSpPr/>
          <p:nvPr/>
        </p:nvGrpSpPr>
        <p:grpSpPr>
          <a:xfrm>
            <a:off x="5008298" y="2659944"/>
            <a:ext cx="2295714" cy="2238433"/>
            <a:chOff x="3559217" y="2408900"/>
            <a:chExt cx="2014694" cy="1964425"/>
          </a:xfrm>
        </p:grpSpPr>
        <p:sp>
          <p:nvSpPr>
            <p:cNvPr id="71" name="Google Shape;646;p9">
              <a:extLst>
                <a:ext uri="{FF2B5EF4-FFF2-40B4-BE49-F238E27FC236}">
                  <a16:creationId xmlns:a16="http://schemas.microsoft.com/office/drawing/2014/main" id="{0C930055-842C-44C0-8C3A-90A2BF6CE487}"/>
                </a:ext>
              </a:extLst>
            </p:cNvPr>
            <p:cNvSpPr/>
            <p:nvPr/>
          </p:nvSpPr>
          <p:spPr>
            <a:xfrm>
              <a:off x="3559217" y="2408900"/>
              <a:ext cx="2014694" cy="1964425"/>
            </a:xfrm>
            <a:prstGeom prst="ellipse">
              <a:avLst/>
            </a:prstGeom>
            <a:solidFill>
              <a:schemeClr val="bg1"/>
            </a:solidFill>
            <a:ln w="19050" cap="flat" cmpd="sng">
              <a:solidFill>
                <a:schemeClr val="accent1"/>
              </a:solidFill>
              <a:prstDash val="solid"/>
              <a:round/>
              <a:headEnd type="none" w="sm" len="sm"/>
              <a:tailEnd type="none" w="sm" len="sm"/>
            </a:ln>
          </p:spPr>
          <p:txBody>
            <a:bodyPr spcFirstLastPara="1" wrap="square" lIns="101583" tIns="50792" rIns="101583" bIns="50792" anchor="ctr" anchorCtr="0">
              <a:noAutofit/>
            </a:bodyPr>
            <a:lstStyle/>
            <a:p>
              <a:pPr algn="ctr">
                <a:buClr>
                  <a:schemeClr val="lt1"/>
                </a:buClr>
                <a:buSzPts val="3200"/>
              </a:pPr>
              <a:endParaRPr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Arial"/>
              </a:endParaRPr>
            </a:p>
          </p:txBody>
        </p:sp>
        <p:sp>
          <p:nvSpPr>
            <p:cNvPr id="83" name="Google Shape;662;p9">
              <a:extLst>
                <a:ext uri="{FF2B5EF4-FFF2-40B4-BE49-F238E27FC236}">
                  <a16:creationId xmlns:a16="http://schemas.microsoft.com/office/drawing/2014/main" id="{780BED13-3669-4601-8A8C-3294FFDF1FCF}"/>
                </a:ext>
              </a:extLst>
            </p:cNvPr>
            <p:cNvSpPr txBox="1"/>
            <p:nvPr/>
          </p:nvSpPr>
          <p:spPr>
            <a:xfrm>
              <a:off x="3999903" y="2662976"/>
              <a:ext cx="1133322" cy="326209"/>
            </a:xfrm>
            <a:prstGeom prst="rect">
              <a:avLst/>
            </a:prstGeom>
            <a:noFill/>
            <a:ln>
              <a:noFill/>
            </a:ln>
          </p:spPr>
          <p:txBody>
            <a:bodyPr spcFirstLastPara="1" wrap="square" lIns="0" tIns="38083" rIns="0" bIns="38083" anchor="ctr" anchorCtr="0">
              <a:spAutoFit/>
            </a:bodyPr>
            <a:lstStyle/>
            <a:p>
              <a:pPr algn="ctr">
                <a:lnSpc>
                  <a:spcPct val="90000"/>
                </a:lnSpc>
                <a:buClr>
                  <a:srgbClr val="FFFFFF"/>
                </a:buClr>
                <a:buSzPts val="2400"/>
              </a:pPr>
              <a:r>
                <a:rPr lang="en-US" b="1" dirty="0">
                  <a:latin typeface="+mj-lt"/>
                  <a:ea typeface="Amazon Ember" panose="020B0603020204020204" pitchFamily="34" charset="0"/>
                  <a:cs typeface="Amazon Ember" panose="020B0603020204020204" pitchFamily="34" charset="0"/>
                  <a:sym typeface="Arial"/>
                </a:rPr>
                <a:t>Block</a:t>
              </a:r>
            </a:p>
          </p:txBody>
        </p:sp>
        <p:sp>
          <p:nvSpPr>
            <p:cNvPr id="84" name="Google Shape;662;p9">
              <a:extLst>
                <a:ext uri="{FF2B5EF4-FFF2-40B4-BE49-F238E27FC236}">
                  <a16:creationId xmlns:a16="http://schemas.microsoft.com/office/drawing/2014/main" id="{33717515-A43C-4C21-85A3-D6C287C38C48}"/>
                </a:ext>
              </a:extLst>
            </p:cNvPr>
            <p:cNvSpPr txBox="1"/>
            <p:nvPr/>
          </p:nvSpPr>
          <p:spPr>
            <a:xfrm>
              <a:off x="3923784" y="3749380"/>
              <a:ext cx="1285560" cy="270809"/>
            </a:xfrm>
            <a:prstGeom prst="rect">
              <a:avLst/>
            </a:prstGeom>
            <a:noFill/>
            <a:ln>
              <a:noFill/>
            </a:ln>
          </p:spPr>
          <p:txBody>
            <a:bodyPr spcFirstLastPara="1" wrap="square" lIns="0" tIns="38083" rIns="0" bIns="38083" anchor="ctr" anchorCtr="0">
              <a:spAutoFit/>
            </a:bodyPr>
            <a:lstStyle/>
            <a:p>
              <a:pPr algn="ctr">
                <a:lnSpc>
                  <a:spcPct val="90000"/>
                </a:lnSpc>
                <a:buClr>
                  <a:srgbClr val="FFFFFF"/>
                </a:buClr>
                <a:buSzPts val="2400"/>
              </a:pPr>
              <a:r>
                <a:rPr lang="en-US" sz="1400" dirty="0">
                  <a:ea typeface="Amazon Ember" panose="020B0603020204020204" pitchFamily="34" charset="0"/>
                  <a:cs typeface="Amazon Ember" panose="020B0603020204020204" pitchFamily="34" charset="0"/>
                  <a:sym typeface="Arial"/>
                </a:rPr>
                <a:t>Amazon EBS</a:t>
              </a:r>
            </a:p>
          </p:txBody>
        </p:sp>
        <p:pic>
          <p:nvPicPr>
            <p:cNvPr id="87" name="Google Shape;380;p19">
              <a:extLst>
                <a:ext uri="{FF2B5EF4-FFF2-40B4-BE49-F238E27FC236}">
                  <a16:creationId xmlns:a16="http://schemas.microsoft.com/office/drawing/2014/main" id="{CD4A5608-5895-470C-BB32-A19243B0149A}"/>
                </a:ext>
              </a:extLst>
            </p:cNvPr>
            <p:cNvPicPr preferRelativeResize="0">
              <a:picLocks noChangeAspect="1"/>
            </p:cNvPicPr>
            <p:nvPr/>
          </p:nvPicPr>
          <p:blipFill>
            <a:blip r:embed="rId17">
              <a:extLst>
                <a:ext uri="{96DAC541-7B7A-43D3-8B79-37D633B846F1}">
                  <asvg:svgBlip xmlns:asvg="http://schemas.microsoft.com/office/drawing/2016/SVG/main" r:embed="rId18"/>
                </a:ext>
              </a:extLst>
            </a:blip>
            <a:srcRect/>
            <a:stretch/>
          </p:blipFill>
          <p:spPr>
            <a:xfrm>
              <a:off x="4157497" y="2960215"/>
              <a:ext cx="818134" cy="818134"/>
            </a:xfrm>
            <a:prstGeom prst="rect">
              <a:avLst/>
            </a:prstGeom>
            <a:noFill/>
            <a:ln>
              <a:noFill/>
            </a:ln>
          </p:spPr>
        </p:pic>
      </p:grpSp>
      <p:grpSp>
        <p:nvGrpSpPr>
          <p:cNvPr id="96" name="Group 95">
            <a:extLst>
              <a:ext uri="{FF2B5EF4-FFF2-40B4-BE49-F238E27FC236}">
                <a16:creationId xmlns:a16="http://schemas.microsoft.com/office/drawing/2014/main" id="{C46000C2-E1A2-4868-A459-4B6C6CD9275E}"/>
              </a:ext>
            </a:extLst>
          </p:cNvPr>
          <p:cNvGrpSpPr/>
          <p:nvPr/>
        </p:nvGrpSpPr>
        <p:grpSpPr>
          <a:xfrm>
            <a:off x="8546577" y="2659944"/>
            <a:ext cx="2295714" cy="2238433"/>
            <a:chOff x="6690457" y="2408900"/>
            <a:chExt cx="2014694" cy="1964425"/>
          </a:xfrm>
        </p:grpSpPr>
        <p:sp>
          <p:nvSpPr>
            <p:cNvPr id="97" name="Google Shape;646;p9">
              <a:extLst>
                <a:ext uri="{FF2B5EF4-FFF2-40B4-BE49-F238E27FC236}">
                  <a16:creationId xmlns:a16="http://schemas.microsoft.com/office/drawing/2014/main" id="{FD363EEA-C37B-4CDD-A1A2-9118AA734608}"/>
                </a:ext>
              </a:extLst>
            </p:cNvPr>
            <p:cNvSpPr/>
            <p:nvPr/>
          </p:nvSpPr>
          <p:spPr>
            <a:xfrm>
              <a:off x="6690457" y="2408900"/>
              <a:ext cx="2014694" cy="1964425"/>
            </a:xfrm>
            <a:prstGeom prst="ellipse">
              <a:avLst/>
            </a:prstGeom>
            <a:solidFill>
              <a:schemeClr val="bg1"/>
            </a:solidFill>
            <a:ln w="19050" cap="flat" cmpd="sng">
              <a:solidFill>
                <a:schemeClr val="accent1"/>
              </a:solidFill>
              <a:prstDash val="solid"/>
              <a:round/>
              <a:headEnd type="none" w="sm" len="sm"/>
              <a:tailEnd type="none" w="sm" len="sm"/>
            </a:ln>
          </p:spPr>
          <p:txBody>
            <a:bodyPr spcFirstLastPara="1" wrap="square" lIns="101583" tIns="50792" rIns="101583" bIns="50792" anchor="ctr" anchorCtr="0">
              <a:noAutofit/>
            </a:bodyPr>
            <a:lstStyle/>
            <a:p>
              <a:pPr algn="ctr">
                <a:buClr>
                  <a:schemeClr val="lt1"/>
                </a:buClr>
                <a:buSzPts val="3200"/>
              </a:pPr>
              <a:endParaRPr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Arial"/>
              </a:endParaRPr>
            </a:p>
          </p:txBody>
        </p:sp>
        <p:sp>
          <p:nvSpPr>
            <p:cNvPr id="102" name="Google Shape;662;p9">
              <a:extLst>
                <a:ext uri="{FF2B5EF4-FFF2-40B4-BE49-F238E27FC236}">
                  <a16:creationId xmlns:a16="http://schemas.microsoft.com/office/drawing/2014/main" id="{D38B4A34-2BE2-43FE-A610-7804A572FD19}"/>
                </a:ext>
              </a:extLst>
            </p:cNvPr>
            <p:cNvSpPr txBox="1"/>
            <p:nvPr/>
          </p:nvSpPr>
          <p:spPr>
            <a:xfrm>
              <a:off x="7131143" y="2662976"/>
              <a:ext cx="1133322" cy="326209"/>
            </a:xfrm>
            <a:prstGeom prst="rect">
              <a:avLst/>
            </a:prstGeom>
            <a:noFill/>
            <a:ln>
              <a:noFill/>
            </a:ln>
          </p:spPr>
          <p:txBody>
            <a:bodyPr spcFirstLastPara="1" wrap="square" lIns="0" tIns="38083" rIns="0" bIns="38083" anchor="ctr" anchorCtr="0">
              <a:spAutoFit/>
            </a:bodyPr>
            <a:lstStyle/>
            <a:p>
              <a:pPr algn="ctr">
                <a:lnSpc>
                  <a:spcPct val="90000"/>
                </a:lnSpc>
                <a:buClr>
                  <a:srgbClr val="FFFFFF"/>
                </a:buClr>
                <a:buSzPts val="2400"/>
              </a:pPr>
              <a:r>
                <a:rPr lang="en-US" b="1" dirty="0">
                  <a:latin typeface="+mj-lt"/>
                  <a:ea typeface="Amazon Ember" panose="020B0603020204020204" pitchFamily="34" charset="0"/>
                  <a:cs typeface="Amazon Ember" panose="020B0603020204020204" pitchFamily="34" charset="0"/>
                  <a:sym typeface="Arial"/>
                </a:rPr>
                <a:t>File</a:t>
              </a:r>
            </a:p>
          </p:txBody>
        </p:sp>
        <p:grpSp>
          <p:nvGrpSpPr>
            <p:cNvPr id="103" name="Group 102">
              <a:extLst>
                <a:ext uri="{FF2B5EF4-FFF2-40B4-BE49-F238E27FC236}">
                  <a16:creationId xmlns:a16="http://schemas.microsoft.com/office/drawing/2014/main" id="{ED94609A-179C-4718-BCD4-FFDA997244F0}"/>
                </a:ext>
              </a:extLst>
            </p:cNvPr>
            <p:cNvGrpSpPr/>
            <p:nvPr/>
          </p:nvGrpSpPr>
          <p:grpSpPr>
            <a:xfrm>
              <a:off x="6880957" y="3064115"/>
              <a:ext cx="1633695" cy="956074"/>
              <a:chOff x="6917864" y="2960215"/>
              <a:chExt cx="1633695" cy="956074"/>
            </a:xfrm>
          </p:grpSpPr>
          <p:sp>
            <p:nvSpPr>
              <p:cNvPr id="104" name="Google Shape;662;p9">
                <a:extLst>
                  <a:ext uri="{FF2B5EF4-FFF2-40B4-BE49-F238E27FC236}">
                    <a16:creationId xmlns:a16="http://schemas.microsoft.com/office/drawing/2014/main" id="{F2BC0FE6-72BC-4669-8F40-4DE05F217F38}"/>
                  </a:ext>
                </a:extLst>
              </p:cNvPr>
              <p:cNvSpPr txBox="1"/>
              <p:nvPr/>
            </p:nvSpPr>
            <p:spPr>
              <a:xfrm>
                <a:off x="6917864" y="3506981"/>
                <a:ext cx="907876" cy="409308"/>
              </a:xfrm>
              <a:prstGeom prst="rect">
                <a:avLst/>
              </a:prstGeom>
              <a:noFill/>
              <a:ln>
                <a:noFill/>
              </a:ln>
            </p:spPr>
            <p:txBody>
              <a:bodyPr spcFirstLastPara="1" wrap="square" lIns="0" tIns="38083" rIns="0" bIns="38083" anchor="ctr" anchorCtr="0">
                <a:spAutoFit/>
              </a:bodyPr>
              <a:lstStyle/>
              <a:p>
                <a:pPr algn="ctr">
                  <a:lnSpc>
                    <a:spcPct val="90000"/>
                  </a:lnSpc>
                  <a:buClr>
                    <a:srgbClr val="FFFFFF"/>
                  </a:buClr>
                  <a:buSzPts val="2400"/>
                </a:pPr>
                <a:r>
                  <a:rPr lang="en-US" sz="1200" dirty="0">
                    <a:ea typeface="Amazon Ember" panose="020B0603020204020204" pitchFamily="34" charset="0"/>
                    <a:cs typeface="Amazon Ember" panose="020B0603020204020204" pitchFamily="34" charset="0"/>
                    <a:sym typeface="Arial"/>
                  </a:rPr>
                  <a:t>Amazon </a:t>
                </a:r>
                <a:br>
                  <a:rPr lang="en-US" sz="1200" dirty="0">
                    <a:ea typeface="Amazon Ember" panose="020B0603020204020204" pitchFamily="34" charset="0"/>
                    <a:cs typeface="Amazon Ember" panose="020B0603020204020204" pitchFamily="34" charset="0"/>
                    <a:sym typeface="Arial"/>
                  </a:rPr>
                </a:br>
                <a:r>
                  <a:rPr lang="en-US" sz="1200" dirty="0">
                    <a:ea typeface="Amazon Ember" panose="020B0603020204020204" pitchFamily="34" charset="0"/>
                    <a:cs typeface="Amazon Ember" panose="020B0603020204020204" pitchFamily="34" charset="0"/>
                    <a:sym typeface="Arial"/>
                  </a:rPr>
                  <a:t>FSx Family</a:t>
                </a:r>
              </a:p>
            </p:txBody>
          </p:sp>
          <p:sp>
            <p:nvSpPr>
              <p:cNvPr id="105" name="Google Shape;662;p9">
                <a:extLst>
                  <a:ext uri="{FF2B5EF4-FFF2-40B4-BE49-F238E27FC236}">
                    <a16:creationId xmlns:a16="http://schemas.microsoft.com/office/drawing/2014/main" id="{D16A0DAA-96DC-4C5C-A1CC-D1D74B6A0CEB}"/>
                  </a:ext>
                </a:extLst>
              </p:cNvPr>
              <p:cNvSpPr txBox="1"/>
              <p:nvPr/>
            </p:nvSpPr>
            <p:spPr>
              <a:xfrm>
                <a:off x="7890073" y="3506980"/>
                <a:ext cx="661486" cy="409308"/>
              </a:xfrm>
              <a:prstGeom prst="rect">
                <a:avLst/>
              </a:prstGeom>
              <a:noFill/>
              <a:ln>
                <a:noFill/>
              </a:ln>
            </p:spPr>
            <p:txBody>
              <a:bodyPr spcFirstLastPara="1" wrap="square" lIns="0" tIns="38083" rIns="0" bIns="38083" anchor="ctr" anchorCtr="0">
                <a:spAutoFit/>
              </a:bodyPr>
              <a:lstStyle/>
              <a:p>
                <a:pPr algn="ctr">
                  <a:lnSpc>
                    <a:spcPct val="90000"/>
                  </a:lnSpc>
                  <a:buClr>
                    <a:srgbClr val="FFFFFF"/>
                  </a:buClr>
                  <a:buSzPts val="2400"/>
                </a:pPr>
                <a:r>
                  <a:rPr lang="en-US" sz="1200" dirty="0">
                    <a:ea typeface="Amazon Ember" panose="020B0603020204020204" pitchFamily="34" charset="0"/>
                    <a:cs typeface="Amazon Ember" panose="020B0603020204020204" pitchFamily="34" charset="0"/>
                    <a:sym typeface="Arial"/>
                  </a:rPr>
                  <a:t>Amazon EFS</a:t>
                </a:r>
              </a:p>
            </p:txBody>
          </p:sp>
          <p:pic>
            <p:nvPicPr>
              <p:cNvPr id="106" name="Google Shape;843;p11">
                <a:extLst>
                  <a:ext uri="{FF2B5EF4-FFF2-40B4-BE49-F238E27FC236}">
                    <a16:creationId xmlns:a16="http://schemas.microsoft.com/office/drawing/2014/main" id="{3BB2684C-05D3-4DB3-A2FC-8BBEBC021540}"/>
                  </a:ext>
                </a:extLst>
              </p:cNvPr>
              <p:cNvPicPr preferRelativeResize="0"/>
              <p:nvPr/>
            </p:nvPicPr>
            <p:blipFill>
              <a:blip r:embed="rId19">
                <a:extLst>
                  <a:ext uri="{96DAC541-7B7A-43D3-8B79-37D633B846F1}">
                    <asvg:svgBlip xmlns:asvg="http://schemas.microsoft.com/office/drawing/2016/SVG/main" r:embed="rId20"/>
                  </a:ext>
                </a:extLst>
              </a:blip>
              <a:srcRect/>
              <a:stretch/>
            </p:blipFill>
            <p:spPr>
              <a:xfrm>
                <a:off x="7084326" y="2960215"/>
                <a:ext cx="574952" cy="574951"/>
              </a:xfrm>
              <a:prstGeom prst="rect">
                <a:avLst/>
              </a:prstGeom>
              <a:noFill/>
              <a:ln>
                <a:noFill/>
              </a:ln>
            </p:spPr>
          </p:pic>
          <p:pic>
            <p:nvPicPr>
              <p:cNvPr id="107" name="Google Shape;383;p19">
                <a:extLst>
                  <a:ext uri="{FF2B5EF4-FFF2-40B4-BE49-F238E27FC236}">
                    <a16:creationId xmlns:a16="http://schemas.microsoft.com/office/drawing/2014/main" id="{D92474A3-0EAF-4F19-9134-8076716997B6}"/>
                  </a:ext>
                </a:extLst>
              </p:cNvPr>
              <p:cNvPicPr preferRelativeResize="0">
                <a:picLocks noChangeAspect="1"/>
              </p:cNvPicPr>
              <p:nvPr/>
            </p:nvPicPr>
            <p:blipFill>
              <a:blip r:embed="rId21">
                <a:extLst>
                  <a:ext uri="{96DAC541-7B7A-43D3-8B79-37D633B846F1}">
                    <asvg:svgBlip xmlns:asvg="http://schemas.microsoft.com/office/drawing/2016/SVG/main" r:embed="rId22"/>
                  </a:ext>
                </a:extLst>
              </a:blip>
              <a:srcRect/>
              <a:stretch/>
            </p:blipFill>
            <p:spPr>
              <a:xfrm>
                <a:off x="7954509" y="2960215"/>
                <a:ext cx="532615" cy="532615"/>
              </a:xfrm>
              <a:prstGeom prst="rect">
                <a:avLst/>
              </a:prstGeom>
              <a:noFill/>
              <a:ln>
                <a:noFill/>
              </a:ln>
            </p:spPr>
          </p:pic>
        </p:grpSp>
      </p:grpSp>
      <p:sp>
        <p:nvSpPr>
          <p:cNvPr id="61" name="TextBox 23">
            <a:extLst>
              <a:ext uri="{FF2B5EF4-FFF2-40B4-BE49-F238E27FC236}">
                <a16:creationId xmlns:a16="http://schemas.microsoft.com/office/drawing/2014/main" id="{A10FFCC6-0E8E-4542-AFE9-80CA77B97C29}"/>
              </a:ext>
            </a:extLst>
          </p:cNvPr>
          <p:cNvSpPr txBox="1">
            <a:spLocks noChangeArrowheads="1"/>
          </p:cNvSpPr>
          <p:nvPr/>
        </p:nvSpPr>
        <p:spPr bwMode="auto">
          <a:xfrm>
            <a:off x="7079810" y="1726717"/>
            <a:ext cx="13224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eaLnBrk="0" fontAlgn="base" hangingPunct="0">
              <a:spcBef>
                <a:spcPct val="0"/>
              </a:spcBef>
              <a:spcAft>
                <a:spcPct val="0"/>
              </a:spcAft>
              <a:defRPr>
                <a:solidFill>
                  <a:schemeClr val="tx1"/>
                </a:solidFill>
                <a:latin typeface="Amazon Ember" panose="020B0603020204020204" pitchFamily="34" charset="0"/>
              </a:defRPr>
            </a:lvl6pPr>
            <a:lvl7pPr marL="2971800" indent="-228600" eaLnBrk="0" fontAlgn="base" hangingPunct="0">
              <a:spcBef>
                <a:spcPct val="0"/>
              </a:spcBef>
              <a:spcAft>
                <a:spcPct val="0"/>
              </a:spcAft>
              <a:defRPr>
                <a:solidFill>
                  <a:schemeClr val="tx1"/>
                </a:solidFill>
                <a:latin typeface="Amazon Ember" panose="020B0603020204020204" pitchFamily="34" charset="0"/>
              </a:defRPr>
            </a:lvl7pPr>
            <a:lvl8pPr marL="3429000" indent="-228600" eaLnBrk="0" fontAlgn="base" hangingPunct="0">
              <a:spcBef>
                <a:spcPct val="0"/>
              </a:spcBef>
              <a:spcAft>
                <a:spcPct val="0"/>
              </a:spcAft>
              <a:defRPr>
                <a:solidFill>
                  <a:schemeClr val="tx1"/>
                </a:solidFill>
                <a:latin typeface="Amazon Ember" panose="020B0603020204020204" pitchFamily="34" charset="0"/>
              </a:defRPr>
            </a:lvl8pPr>
            <a:lvl9pPr marL="3886200" indent="-228600" eaLnBrk="0" fontAlgn="base" hangingPunct="0">
              <a:spcBef>
                <a:spcPct val="0"/>
              </a:spcBef>
              <a:spcAft>
                <a:spcPct val="0"/>
              </a:spcAft>
              <a:defRPr>
                <a:solidFill>
                  <a:schemeClr val="tx1"/>
                </a:solidFill>
                <a:latin typeface="Amazon Ember" panose="020B0603020204020204" pitchFamily="34" charset="0"/>
              </a:defRPr>
            </a:lvl9pPr>
          </a:lstStyle>
          <a:p>
            <a:pPr algn="ctr"/>
            <a:r>
              <a:rPr lang="en-US" sz="1200" dirty="0">
                <a:solidFill>
                  <a:srgbClr val="FFFFFF"/>
                </a:solidFill>
                <a:latin typeface="+mn-lt"/>
                <a:cs typeface="Arial"/>
              </a:rPr>
              <a:t>Lifecycle management </a:t>
            </a:r>
            <a:endParaRPr lang="en-US" altLang="en-US" sz="1200" dirty="0">
              <a:solidFill>
                <a:srgbClr val="FFFFFF"/>
              </a:solidFill>
              <a:latin typeface="+mn-lt"/>
              <a:cs typeface="Arial"/>
            </a:endParaRPr>
          </a:p>
        </p:txBody>
      </p:sp>
      <p:sp>
        <p:nvSpPr>
          <p:cNvPr id="68" name="TextBox 50">
            <a:extLst>
              <a:ext uri="{FF2B5EF4-FFF2-40B4-BE49-F238E27FC236}">
                <a16:creationId xmlns:a16="http://schemas.microsoft.com/office/drawing/2014/main" id="{6AEE9BA1-6BEF-4669-90DB-A7B86BB0F06B}"/>
              </a:ext>
            </a:extLst>
          </p:cNvPr>
          <p:cNvSpPr txBox="1">
            <a:spLocks noChangeArrowheads="1"/>
          </p:cNvSpPr>
          <p:nvPr/>
        </p:nvSpPr>
        <p:spPr bwMode="auto">
          <a:xfrm>
            <a:off x="9502235" y="1305585"/>
            <a:ext cx="1152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eaLnBrk="0" fontAlgn="base" hangingPunct="0">
              <a:spcBef>
                <a:spcPct val="0"/>
              </a:spcBef>
              <a:spcAft>
                <a:spcPct val="0"/>
              </a:spcAft>
              <a:defRPr>
                <a:solidFill>
                  <a:schemeClr val="tx1"/>
                </a:solidFill>
                <a:latin typeface="Amazon Ember" panose="020B0603020204020204" pitchFamily="34" charset="0"/>
              </a:defRPr>
            </a:lvl6pPr>
            <a:lvl7pPr marL="2971800" indent="-228600" eaLnBrk="0" fontAlgn="base" hangingPunct="0">
              <a:spcBef>
                <a:spcPct val="0"/>
              </a:spcBef>
              <a:spcAft>
                <a:spcPct val="0"/>
              </a:spcAft>
              <a:defRPr>
                <a:solidFill>
                  <a:schemeClr val="tx1"/>
                </a:solidFill>
                <a:latin typeface="Amazon Ember" panose="020B0603020204020204" pitchFamily="34" charset="0"/>
              </a:defRPr>
            </a:lvl7pPr>
            <a:lvl8pPr marL="3429000" indent="-228600" eaLnBrk="0" fontAlgn="base" hangingPunct="0">
              <a:spcBef>
                <a:spcPct val="0"/>
              </a:spcBef>
              <a:spcAft>
                <a:spcPct val="0"/>
              </a:spcAft>
              <a:defRPr>
                <a:solidFill>
                  <a:schemeClr val="tx1"/>
                </a:solidFill>
                <a:latin typeface="Amazon Ember" panose="020B0603020204020204" pitchFamily="34" charset="0"/>
              </a:defRPr>
            </a:lvl8pPr>
            <a:lvl9pPr marL="3886200" indent="-228600" eaLnBrk="0" fontAlgn="base" hangingPunct="0">
              <a:spcBef>
                <a:spcPct val="0"/>
              </a:spcBef>
              <a:spcAft>
                <a:spcPct val="0"/>
              </a:spcAft>
              <a:defRPr>
                <a:solidFill>
                  <a:schemeClr val="tx1"/>
                </a:solidFill>
                <a:latin typeface="Amazon Ember" panose="020B0603020204020204" pitchFamily="34" charset="0"/>
              </a:defRPr>
            </a:lvl9pPr>
          </a:lstStyle>
          <a:p>
            <a:pPr algn="ctr"/>
            <a:r>
              <a:rPr lang="en-US" altLang="en-US" sz="1200" dirty="0">
                <a:solidFill>
                  <a:srgbClr val="FFFFFF"/>
                </a:solidFill>
                <a:latin typeface="+mn-lt"/>
                <a:cs typeface="Arial"/>
              </a:rPr>
              <a:t>Compression and dedupe</a:t>
            </a:r>
          </a:p>
        </p:txBody>
      </p:sp>
      <p:sp>
        <p:nvSpPr>
          <p:cNvPr id="70" name="TextBox 52">
            <a:extLst>
              <a:ext uri="{FF2B5EF4-FFF2-40B4-BE49-F238E27FC236}">
                <a16:creationId xmlns:a16="http://schemas.microsoft.com/office/drawing/2014/main" id="{E5E9FEFC-C95E-4686-941C-F2D8110C9284}"/>
              </a:ext>
            </a:extLst>
          </p:cNvPr>
          <p:cNvSpPr txBox="1">
            <a:spLocks noChangeArrowheads="1"/>
          </p:cNvSpPr>
          <p:nvPr/>
        </p:nvSpPr>
        <p:spPr bwMode="auto">
          <a:xfrm>
            <a:off x="8609303" y="1819050"/>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eaLnBrk="0" fontAlgn="base" hangingPunct="0">
              <a:spcBef>
                <a:spcPct val="0"/>
              </a:spcBef>
              <a:spcAft>
                <a:spcPct val="0"/>
              </a:spcAft>
              <a:defRPr>
                <a:solidFill>
                  <a:schemeClr val="tx1"/>
                </a:solidFill>
                <a:latin typeface="Amazon Ember" panose="020B0603020204020204" pitchFamily="34" charset="0"/>
              </a:defRPr>
            </a:lvl6pPr>
            <a:lvl7pPr marL="2971800" indent="-228600" eaLnBrk="0" fontAlgn="base" hangingPunct="0">
              <a:spcBef>
                <a:spcPct val="0"/>
              </a:spcBef>
              <a:spcAft>
                <a:spcPct val="0"/>
              </a:spcAft>
              <a:defRPr>
                <a:solidFill>
                  <a:schemeClr val="tx1"/>
                </a:solidFill>
                <a:latin typeface="Amazon Ember" panose="020B0603020204020204" pitchFamily="34" charset="0"/>
              </a:defRPr>
            </a:lvl7pPr>
            <a:lvl8pPr marL="3429000" indent="-228600" eaLnBrk="0" fontAlgn="base" hangingPunct="0">
              <a:spcBef>
                <a:spcPct val="0"/>
              </a:spcBef>
              <a:spcAft>
                <a:spcPct val="0"/>
              </a:spcAft>
              <a:defRPr>
                <a:solidFill>
                  <a:schemeClr val="tx1"/>
                </a:solidFill>
                <a:latin typeface="Amazon Ember" panose="020B0603020204020204" pitchFamily="34" charset="0"/>
              </a:defRPr>
            </a:lvl8pPr>
            <a:lvl9pPr marL="3886200" indent="-228600" eaLnBrk="0" fontAlgn="base" hangingPunct="0">
              <a:spcBef>
                <a:spcPct val="0"/>
              </a:spcBef>
              <a:spcAft>
                <a:spcPct val="0"/>
              </a:spcAft>
              <a:defRPr>
                <a:solidFill>
                  <a:schemeClr val="tx1"/>
                </a:solidFill>
                <a:latin typeface="Amazon Ember" panose="020B0603020204020204" pitchFamily="34" charset="0"/>
              </a:defRPr>
            </a:lvl9pPr>
          </a:lstStyle>
          <a:p>
            <a:pPr algn="ctr"/>
            <a:r>
              <a:rPr lang="en-US" altLang="en-US" sz="1200" dirty="0">
                <a:solidFill>
                  <a:srgbClr val="FFFFFF"/>
                </a:solidFill>
                <a:latin typeface="+mn-lt"/>
                <a:cs typeface="Arial"/>
              </a:rPr>
              <a:t>Replication</a:t>
            </a:r>
          </a:p>
        </p:txBody>
      </p:sp>
      <p:grpSp>
        <p:nvGrpSpPr>
          <p:cNvPr id="3" name="Group 2">
            <a:extLst>
              <a:ext uri="{FF2B5EF4-FFF2-40B4-BE49-F238E27FC236}">
                <a16:creationId xmlns:a16="http://schemas.microsoft.com/office/drawing/2014/main" id="{642BE96D-A195-43F3-B56B-7101F39EDE3E}"/>
              </a:ext>
            </a:extLst>
          </p:cNvPr>
          <p:cNvGrpSpPr/>
          <p:nvPr/>
        </p:nvGrpSpPr>
        <p:grpSpPr>
          <a:xfrm>
            <a:off x="8679810" y="5418553"/>
            <a:ext cx="1158875" cy="881627"/>
            <a:chOff x="8979134" y="5711871"/>
            <a:chExt cx="1158875" cy="881627"/>
          </a:xfrm>
        </p:grpSpPr>
        <p:sp>
          <p:nvSpPr>
            <p:cNvPr id="88" name="TextBox 59">
              <a:extLst>
                <a:ext uri="{FF2B5EF4-FFF2-40B4-BE49-F238E27FC236}">
                  <a16:creationId xmlns:a16="http://schemas.microsoft.com/office/drawing/2014/main" id="{267D5AD7-2092-4B1D-B5A4-D7D9D351215E}"/>
                </a:ext>
              </a:extLst>
            </p:cNvPr>
            <p:cNvSpPr txBox="1">
              <a:spLocks noChangeArrowheads="1"/>
            </p:cNvSpPr>
            <p:nvPr/>
          </p:nvSpPr>
          <p:spPr bwMode="auto">
            <a:xfrm>
              <a:off x="8979134" y="6131833"/>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eaLnBrk="0" fontAlgn="base" hangingPunct="0">
                <a:spcBef>
                  <a:spcPct val="0"/>
                </a:spcBef>
                <a:spcAft>
                  <a:spcPct val="0"/>
                </a:spcAft>
                <a:defRPr>
                  <a:solidFill>
                    <a:schemeClr val="tx1"/>
                  </a:solidFill>
                  <a:latin typeface="Amazon Ember" panose="020B0603020204020204" pitchFamily="34" charset="0"/>
                </a:defRPr>
              </a:lvl6pPr>
              <a:lvl7pPr marL="2971800" indent="-228600" eaLnBrk="0" fontAlgn="base" hangingPunct="0">
                <a:spcBef>
                  <a:spcPct val="0"/>
                </a:spcBef>
                <a:spcAft>
                  <a:spcPct val="0"/>
                </a:spcAft>
                <a:defRPr>
                  <a:solidFill>
                    <a:schemeClr val="tx1"/>
                  </a:solidFill>
                  <a:latin typeface="Amazon Ember" panose="020B0603020204020204" pitchFamily="34" charset="0"/>
                </a:defRPr>
              </a:lvl7pPr>
              <a:lvl8pPr marL="3429000" indent="-228600" eaLnBrk="0" fontAlgn="base" hangingPunct="0">
                <a:spcBef>
                  <a:spcPct val="0"/>
                </a:spcBef>
                <a:spcAft>
                  <a:spcPct val="0"/>
                </a:spcAft>
                <a:defRPr>
                  <a:solidFill>
                    <a:schemeClr val="tx1"/>
                  </a:solidFill>
                  <a:latin typeface="Amazon Ember" panose="020B0603020204020204" pitchFamily="34" charset="0"/>
                </a:defRPr>
              </a:lvl8pPr>
              <a:lvl9pPr marL="3886200" indent="-228600" eaLnBrk="0" fontAlgn="base" hangingPunct="0">
                <a:spcBef>
                  <a:spcPct val="0"/>
                </a:spcBef>
                <a:spcAft>
                  <a:spcPct val="0"/>
                </a:spcAft>
                <a:defRPr>
                  <a:solidFill>
                    <a:schemeClr val="tx1"/>
                  </a:solidFill>
                  <a:latin typeface="Amazon Ember" panose="020B0603020204020204" pitchFamily="34" charset="0"/>
                </a:defRPr>
              </a:lvl9pPr>
            </a:lstStyle>
            <a:p>
              <a:pPr algn="ctr" eaLnBrk="1" hangingPunct="1"/>
              <a:r>
                <a:rPr lang="en-US" altLang="en-US" sz="1200" dirty="0">
                  <a:solidFill>
                    <a:srgbClr val="FFFFFF"/>
                  </a:solidFill>
                  <a:latin typeface="Amazon Ember"/>
                  <a:cs typeface="Arial"/>
                </a:rPr>
                <a:t>AWS Outposts</a:t>
              </a:r>
            </a:p>
          </p:txBody>
        </p:sp>
        <p:pic>
          <p:nvPicPr>
            <p:cNvPr id="89" name="Graphic 65">
              <a:extLst>
                <a:ext uri="{FF2B5EF4-FFF2-40B4-BE49-F238E27FC236}">
                  <a16:creationId xmlns:a16="http://schemas.microsoft.com/office/drawing/2014/main" id="{0C532C86-FEA1-455A-A78C-70AC8868BDBB}"/>
                </a:ext>
              </a:extLst>
            </p:cNvPr>
            <p:cNvPicPr>
              <a:picLocks noChangeAspect="1" noChangeArrowheads="1"/>
            </p:cNvPicPr>
            <p:nvPr/>
          </p:nvPicPr>
          <p:blipFill>
            <a:blip r:embed="rId23">
              <a:biLevel thresh="50000"/>
              <a:extLst>
                <a:ext uri="{96DAC541-7B7A-43D3-8B79-37D633B846F1}">
                  <asvg:svgBlip xmlns:asvg="http://schemas.microsoft.com/office/drawing/2016/SVG/main" r:embed="rId24"/>
                </a:ext>
              </a:extLst>
            </a:blip>
            <a:srcRect/>
            <a:stretch/>
          </p:blipFill>
          <p:spPr bwMode="auto">
            <a:xfrm>
              <a:off x="9343678" y="571187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 name="TextBox 52">
            <a:extLst>
              <a:ext uri="{FF2B5EF4-FFF2-40B4-BE49-F238E27FC236}">
                <a16:creationId xmlns:a16="http://schemas.microsoft.com/office/drawing/2014/main" id="{355FAB61-E398-4B2F-82CD-398277694883}"/>
              </a:ext>
            </a:extLst>
          </p:cNvPr>
          <p:cNvSpPr txBox="1">
            <a:spLocks noChangeArrowheads="1"/>
          </p:cNvSpPr>
          <p:nvPr/>
        </p:nvSpPr>
        <p:spPr bwMode="auto">
          <a:xfrm>
            <a:off x="10058400" y="1819050"/>
            <a:ext cx="1442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eaLnBrk="0" fontAlgn="base" hangingPunct="0">
              <a:spcBef>
                <a:spcPct val="0"/>
              </a:spcBef>
              <a:spcAft>
                <a:spcPct val="0"/>
              </a:spcAft>
              <a:defRPr>
                <a:solidFill>
                  <a:schemeClr val="tx1"/>
                </a:solidFill>
                <a:latin typeface="Amazon Ember" panose="020B0603020204020204" pitchFamily="34" charset="0"/>
              </a:defRPr>
            </a:lvl6pPr>
            <a:lvl7pPr marL="2971800" indent="-228600" eaLnBrk="0" fontAlgn="base" hangingPunct="0">
              <a:spcBef>
                <a:spcPct val="0"/>
              </a:spcBef>
              <a:spcAft>
                <a:spcPct val="0"/>
              </a:spcAft>
              <a:defRPr>
                <a:solidFill>
                  <a:schemeClr val="tx1"/>
                </a:solidFill>
                <a:latin typeface="Amazon Ember" panose="020B0603020204020204" pitchFamily="34" charset="0"/>
              </a:defRPr>
            </a:lvl7pPr>
            <a:lvl8pPr marL="3429000" indent="-228600" eaLnBrk="0" fontAlgn="base" hangingPunct="0">
              <a:spcBef>
                <a:spcPct val="0"/>
              </a:spcBef>
              <a:spcAft>
                <a:spcPct val="0"/>
              </a:spcAft>
              <a:defRPr>
                <a:solidFill>
                  <a:schemeClr val="tx1"/>
                </a:solidFill>
                <a:latin typeface="Amazon Ember" panose="020B0603020204020204" pitchFamily="34" charset="0"/>
              </a:defRPr>
            </a:lvl8pPr>
            <a:lvl9pPr marL="3886200" indent="-228600" eaLnBrk="0" fontAlgn="base" hangingPunct="0">
              <a:spcBef>
                <a:spcPct val="0"/>
              </a:spcBef>
              <a:spcAft>
                <a:spcPct val="0"/>
              </a:spcAft>
              <a:defRPr>
                <a:solidFill>
                  <a:schemeClr val="tx1"/>
                </a:solidFill>
                <a:latin typeface="Amazon Ember" panose="020B0603020204020204" pitchFamily="34" charset="0"/>
              </a:defRPr>
            </a:lvl9pPr>
          </a:lstStyle>
          <a:p>
            <a:pPr algn="ctr"/>
            <a:r>
              <a:rPr lang="en-US" altLang="en-US" sz="1200" dirty="0">
                <a:solidFill>
                  <a:srgbClr val="FFFFFF"/>
                </a:solidFill>
                <a:latin typeface="+mn-lt"/>
                <a:cs typeface="Arial"/>
              </a:rPr>
              <a:t>Metrics reporting </a:t>
            </a:r>
          </a:p>
        </p:txBody>
      </p:sp>
      <p:sp>
        <p:nvSpPr>
          <p:cNvPr id="75" name="TextBox 23">
            <a:extLst>
              <a:ext uri="{FF2B5EF4-FFF2-40B4-BE49-F238E27FC236}">
                <a16:creationId xmlns:a16="http://schemas.microsoft.com/office/drawing/2014/main" id="{6FB31E91-EAD4-4A28-95B4-93ECD568B45B}"/>
              </a:ext>
            </a:extLst>
          </p:cNvPr>
          <p:cNvSpPr txBox="1">
            <a:spLocks noChangeArrowheads="1"/>
          </p:cNvSpPr>
          <p:nvPr/>
        </p:nvSpPr>
        <p:spPr bwMode="auto">
          <a:xfrm>
            <a:off x="7969272" y="1309169"/>
            <a:ext cx="13224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eaLnBrk="0" fontAlgn="base" hangingPunct="0">
              <a:spcBef>
                <a:spcPct val="0"/>
              </a:spcBef>
              <a:spcAft>
                <a:spcPct val="0"/>
              </a:spcAft>
              <a:defRPr>
                <a:solidFill>
                  <a:schemeClr val="tx1"/>
                </a:solidFill>
                <a:latin typeface="Amazon Ember" panose="020B0603020204020204" pitchFamily="34" charset="0"/>
              </a:defRPr>
            </a:lvl6pPr>
            <a:lvl7pPr marL="2971800" indent="-228600" eaLnBrk="0" fontAlgn="base" hangingPunct="0">
              <a:spcBef>
                <a:spcPct val="0"/>
              </a:spcBef>
              <a:spcAft>
                <a:spcPct val="0"/>
              </a:spcAft>
              <a:defRPr>
                <a:solidFill>
                  <a:schemeClr val="tx1"/>
                </a:solidFill>
                <a:latin typeface="Amazon Ember" panose="020B0603020204020204" pitchFamily="34" charset="0"/>
              </a:defRPr>
            </a:lvl7pPr>
            <a:lvl8pPr marL="3429000" indent="-228600" eaLnBrk="0" fontAlgn="base" hangingPunct="0">
              <a:spcBef>
                <a:spcPct val="0"/>
              </a:spcBef>
              <a:spcAft>
                <a:spcPct val="0"/>
              </a:spcAft>
              <a:defRPr>
                <a:solidFill>
                  <a:schemeClr val="tx1"/>
                </a:solidFill>
                <a:latin typeface="Amazon Ember" panose="020B0603020204020204" pitchFamily="34" charset="0"/>
              </a:defRPr>
            </a:lvl8pPr>
            <a:lvl9pPr marL="3886200" indent="-228600" eaLnBrk="0" fontAlgn="base" hangingPunct="0">
              <a:spcBef>
                <a:spcPct val="0"/>
              </a:spcBef>
              <a:spcAft>
                <a:spcPct val="0"/>
              </a:spcAft>
              <a:defRPr>
                <a:solidFill>
                  <a:schemeClr val="tx1"/>
                </a:solidFill>
                <a:latin typeface="Amazon Ember" panose="020B0603020204020204" pitchFamily="34" charset="0"/>
              </a:defRPr>
            </a:lvl9pPr>
          </a:lstStyle>
          <a:p>
            <a:pPr algn="ctr"/>
            <a:r>
              <a:rPr lang="en-US" sz="1200" dirty="0">
                <a:solidFill>
                  <a:srgbClr val="FFFFFF"/>
                </a:solidFill>
                <a:latin typeface="+mn-lt"/>
                <a:cs typeface="Arial"/>
              </a:rPr>
              <a:t>Intelligent tiering</a:t>
            </a:r>
            <a:endParaRPr lang="en-US" altLang="en-US" sz="1200" dirty="0">
              <a:solidFill>
                <a:srgbClr val="FFFFFF"/>
              </a:solidFill>
              <a:latin typeface="+mn-lt"/>
              <a:cs typeface="Arial"/>
            </a:endParaRPr>
          </a:p>
        </p:txBody>
      </p:sp>
      <p:sp>
        <p:nvSpPr>
          <p:cNvPr id="55" name="Title 1">
            <a:extLst>
              <a:ext uri="{FF2B5EF4-FFF2-40B4-BE49-F238E27FC236}">
                <a16:creationId xmlns:a16="http://schemas.microsoft.com/office/drawing/2014/main" id="{7477FC55-5A35-4741-A9C1-26DDFD956B6C}"/>
              </a:ext>
            </a:extLst>
          </p:cNvPr>
          <p:cNvSpPr txBox="1">
            <a:spLocks/>
          </p:cNvSpPr>
          <p:nvPr/>
        </p:nvSpPr>
        <p:spPr>
          <a:xfrm>
            <a:off x="266700" y="371476"/>
            <a:ext cx="11658600" cy="640975"/>
          </a:xfrm>
          <a:prstGeom prst="rect">
            <a:avLst/>
          </a:prstGeom>
        </p:spPr>
        <p:txBody>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AWS storage portfolio</a:t>
            </a:r>
          </a:p>
        </p:txBody>
      </p:sp>
      <p:sp>
        <p:nvSpPr>
          <p:cNvPr id="6" name="TextBox 5">
            <a:extLst>
              <a:ext uri="{FF2B5EF4-FFF2-40B4-BE49-F238E27FC236}">
                <a16:creationId xmlns:a16="http://schemas.microsoft.com/office/drawing/2014/main" id="{DD5E7C2B-3E70-4717-B781-A8F925B324A1}"/>
              </a:ext>
            </a:extLst>
          </p:cNvPr>
          <p:cNvSpPr txBox="1"/>
          <p:nvPr/>
        </p:nvSpPr>
        <p:spPr>
          <a:xfrm>
            <a:off x="407123" y="2829068"/>
            <a:ext cx="553998" cy="2301741"/>
          </a:xfrm>
          <a:prstGeom prst="rect">
            <a:avLst/>
          </a:prstGeom>
          <a:noFill/>
        </p:spPr>
        <p:txBody>
          <a:bodyPr vert="eaVert" wrap="square" rtlCol="0">
            <a:spAutoFit/>
          </a:bodyPr>
          <a:lstStyle/>
          <a:p>
            <a:pPr algn="l"/>
            <a:r>
              <a:rPr lang="en-US" sz="2000" b="1" dirty="0">
                <a:solidFill>
                  <a:schemeClr val="accent1"/>
                </a:solidFill>
                <a:latin typeface="+mj-lt"/>
                <a:cs typeface="Arial"/>
              </a:rPr>
              <a:t>Core</a:t>
            </a:r>
            <a:r>
              <a:rPr lang="en-US" sz="2400" b="1" dirty="0"/>
              <a:t>  </a:t>
            </a:r>
            <a:r>
              <a:rPr lang="en-US" sz="2000" b="1" dirty="0">
                <a:solidFill>
                  <a:schemeClr val="accent1"/>
                </a:solidFill>
                <a:latin typeface="+mj-lt"/>
                <a:cs typeface="Arial"/>
              </a:rPr>
              <a:t>services</a:t>
            </a:r>
            <a:r>
              <a:rPr lang="en-US" sz="2400" b="1" dirty="0"/>
              <a:t> </a:t>
            </a:r>
          </a:p>
        </p:txBody>
      </p:sp>
    </p:spTree>
    <p:extLst>
      <p:ext uri="{BB962C8B-B14F-4D97-AF65-F5344CB8AC3E}">
        <p14:creationId xmlns:p14="http://schemas.microsoft.com/office/powerpoint/2010/main" val="623736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p14="http://schemas.microsoft.com/office/powerpoint/2010/main" xmlns:a14="http://schemas.microsoft.com/office/drawing/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a16="http://schemas.microsoft.com/office/drawing/2014/main" id="{16DC6D40-E513-6545-8590-CDE769DF597C}"/>
              </a:ext>
            </a:extLst>
          </p:cNvPr>
          <p:cNvSpPr/>
          <p:nvPr/>
        </p:nvSpPr>
        <p:spPr>
          <a:xfrm>
            <a:off x="1095655" y="1976496"/>
            <a:ext cx="2107958" cy="397620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8">
            <a:extLst>
              <a:ext uri="{FF2B5EF4-FFF2-40B4-BE49-F238E27FC236}">
                <a16:creationId xmlns:a16="http://schemas.microsoft.com/office/drawing/2014/main" id="{B7938D83-1D59-8843-A954-D11BAF2AADD0}"/>
              </a:ext>
            </a:extLst>
          </p:cNvPr>
          <p:cNvSpPr txBox="1">
            <a:spLocks/>
          </p:cNvSpPr>
          <p:nvPr/>
        </p:nvSpPr>
        <p:spPr>
          <a:xfrm>
            <a:off x="269875" y="289511"/>
            <a:ext cx="11652356" cy="899665"/>
          </a:xfrm>
          <a:prstGeom prst="rect">
            <a:avLst/>
          </a:prstGeom>
        </p:spPr>
        <p:txBody>
          <a:bodyPr vert="horz" wrap="square" lIns="182880" tIns="146304" rIns="182880" bIns="146304" rtlCol="0" anchor="t" anchorCtr="0">
            <a:noAutofit/>
          </a:bodyPr>
          <a:lstStyle>
            <a:lvl1pPr algn="l" defTabSz="914400" rtl="0" eaLnBrk="1" latinLnBrk="0" hangingPunct="1">
              <a:lnSpc>
                <a:spcPct val="90000"/>
              </a:lnSpc>
              <a:spcBef>
                <a:spcPct val="0"/>
              </a:spcBef>
              <a:buNone/>
              <a:defRPr lang="en-US" sz="4000" kern="1200">
                <a:solidFill>
                  <a:schemeClr val="tx1"/>
                </a:solidFill>
                <a:latin typeface="+mj-lt"/>
                <a:ea typeface="+mj-ea"/>
                <a:cs typeface="+mj-cs"/>
              </a:defRPr>
            </a:lvl1pPr>
          </a:lstStyle>
          <a:p>
            <a:endParaRPr lang="en-IN" dirty="0"/>
          </a:p>
        </p:txBody>
      </p:sp>
      <p:sp>
        <p:nvSpPr>
          <p:cNvPr id="6" name="Rectangle 5">
            <a:extLst>
              <a:ext uri="{FF2B5EF4-FFF2-40B4-BE49-F238E27FC236}">
                <a16:creationId xmlns:a16="http://schemas.microsoft.com/office/drawing/2014/main" id="{CBF63B5D-0753-B94C-985C-A56BF8BE7943}"/>
              </a:ext>
            </a:extLst>
          </p:cNvPr>
          <p:cNvSpPr/>
          <p:nvPr/>
        </p:nvSpPr>
        <p:spPr>
          <a:xfrm>
            <a:off x="1401690" y="2047939"/>
            <a:ext cx="1495887" cy="400110"/>
          </a:xfrm>
          <a:prstGeom prst="rect">
            <a:avLst/>
          </a:prstGeom>
          <a:noFill/>
        </p:spPr>
        <p:txBody>
          <a:bodyPr wrap="square">
            <a:spAutoFit/>
          </a:bodyPr>
          <a:lstStyle/>
          <a:p>
            <a:pPr algn="ctr" defTabSz="914341" fontAlgn="base">
              <a:spcBef>
                <a:spcPts val="500"/>
              </a:spcBef>
              <a:defRPr/>
            </a:pPr>
            <a:r>
              <a:rPr lang="en-US" sz="2000" b="1" dirty="0"/>
              <a:t>Serverless</a:t>
            </a:r>
            <a:endParaRPr lang="en-US" sz="2000" b="1" dirty="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967C78D1-FA6F-4C56-821B-028DFAF2606E}"/>
              </a:ext>
            </a:extLst>
          </p:cNvPr>
          <p:cNvSpPr>
            <a:spLocks noGrp="1"/>
          </p:cNvSpPr>
          <p:nvPr>
            <p:ph type="title"/>
          </p:nvPr>
        </p:nvSpPr>
        <p:spPr/>
        <p:txBody>
          <a:bodyPr/>
          <a:lstStyle/>
          <a:p>
            <a:r>
              <a:rPr lang="en-US" dirty="0"/>
              <a:t>File storage for modern or new applications</a:t>
            </a:r>
            <a:br>
              <a:rPr lang="en-IN" dirty="0"/>
            </a:br>
            <a:endParaRPr lang="en-US" dirty="0"/>
          </a:p>
        </p:txBody>
      </p:sp>
      <p:pic>
        <p:nvPicPr>
          <p:cNvPr id="39" name="Picture 38">
            <a:extLst>
              <a:ext uri="{FF2B5EF4-FFF2-40B4-BE49-F238E27FC236}">
                <a16:creationId xmlns:a16="http://schemas.microsoft.com/office/drawing/2014/main" id="{70BD350D-FA19-5942-96E9-25B0EAC36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201" y="2572653"/>
            <a:ext cx="812800" cy="812800"/>
          </a:xfrm>
          <a:prstGeom prst="rect">
            <a:avLst/>
          </a:prstGeom>
        </p:spPr>
      </p:pic>
      <p:sp>
        <p:nvSpPr>
          <p:cNvPr id="40" name="TextBox 39">
            <a:extLst>
              <a:ext uri="{FF2B5EF4-FFF2-40B4-BE49-F238E27FC236}">
                <a16:creationId xmlns:a16="http://schemas.microsoft.com/office/drawing/2014/main" id="{37405A09-1B5B-2B4B-B03E-4F7578E17515}"/>
              </a:ext>
            </a:extLst>
          </p:cNvPr>
          <p:cNvSpPr txBox="1"/>
          <p:nvPr/>
        </p:nvSpPr>
        <p:spPr>
          <a:xfrm>
            <a:off x="1095655" y="996439"/>
            <a:ext cx="8957580" cy="738664"/>
          </a:xfrm>
          <a:prstGeom prst="rect">
            <a:avLst/>
          </a:prstGeom>
          <a:noFill/>
        </p:spPr>
        <p:txBody>
          <a:bodyPr wrap="none" lIns="0" tIns="0" rIns="0" bIns="0" rtlCol="0">
            <a:spAutoFit/>
          </a:bodyPr>
          <a:lstStyle/>
          <a:p>
            <a:pPr algn="l"/>
            <a:r>
              <a:rPr lang="en-US" sz="2400" spc="-100" dirty="0"/>
              <a:t>Modern</a:t>
            </a:r>
            <a:r>
              <a:rPr lang="en-US" sz="2400" dirty="0"/>
              <a:t> </a:t>
            </a:r>
            <a:r>
              <a:rPr lang="en-US" sz="2400" spc="-100" dirty="0"/>
              <a:t>applications built on serverless or containers can benefit from </a:t>
            </a:r>
            <a:br>
              <a:rPr lang="en-US" sz="2400" spc="-100" dirty="0"/>
            </a:br>
            <a:r>
              <a:rPr lang="en-US" sz="2400" b="1" spc="-100" dirty="0"/>
              <a:t>persistent</a:t>
            </a:r>
            <a:r>
              <a:rPr lang="en-US" sz="2400" spc="-100" dirty="0"/>
              <a:t>, </a:t>
            </a:r>
            <a:r>
              <a:rPr lang="en-US" sz="2400" b="1" spc="-100" dirty="0"/>
              <a:t>durable</a:t>
            </a:r>
            <a:r>
              <a:rPr lang="en-US" sz="2400" spc="-100" dirty="0"/>
              <a:t>, and scalable shared storage </a:t>
            </a:r>
          </a:p>
        </p:txBody>
      </p:sp>
      <p:pic>
        <p:nvPicPr>
          <p:cNvPr id="42" name="Picture 41">
            <a:extLst>
              <a:ext uri="{FF2B5EF4-FFF2-40B4-BE49-F238E27FC236}">
                <a16:creationId xmlns:a16="http://schemas.microsoft.com/office/drawing/2014/main" id="{5E0E2520-9E10-A848-B9FE-1D1F8705F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673" y="4733220"/>
            <a:ext cx="812800" cy="812800"/>
          </a:xfrm>
          <a:prstGeom prst="rect">
            <a:avLst/>
          </a:prstGeom>
        </p:spPr>
      </p:pic>
      <p:sp>
        <p:nvSpPr>
          <p:cNvPr id="43" name="Rounded Rectangle 42">
            <a:extLst>
              <a:ext uri="{FF2B5EF4-FFF2-40B4-BE49-F238E27FC236}">
                <a16:creationId xmlns:a16="http://schemas.microsoft.com/office/drawing/2014/main" id="{9577BD55-B889-BB4F-86AA-C44E923124ED}"/>
              </a:ext>
            </a:extLst>
          </p:cNvPr>
          <p:cNvSpPr/>
          <p:nvPr/>
        </p:nvSpPr>
        <p:spPr>
          <a:xfrm>
            <a:off x="5146096" y="1879420"/>
            <a:ext cx="4953868" cy="41703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69B1EF-8AD3-3F4F-B5F9-07CFBCBC427F}"/>
              </a:ext>
            </a:extLst>
          </p:cNvPr>
          <p:cNvSpPr/>
          <p:nvPr/>
        </p:nvSpPr>
        <p:spPr>
          <a:xfrm>
            <a:off x="1589722" y="5519320"/>
            <a:ext cx="1096277" cy="276999"/>
          </a:xfrm>
          <a:prstGeom prst="rect">
            <a:avLst/>
          </a:prstGeom>
        </p:spPr>
        <p:txBody>
          <a:bodyPr wrap="square">
            <a:spAutoFit/>
          </a:bodyPr>
          <a:lstStyle/>
          <a:p>
            <a:pPr algn="ctr" defTabSz="457171">
              <a:spcBef>
                <a:spcPts val="600"/>
              </a:spcBef>
              <a:spcAft>
                <a:spcPts val="300"/>
              </a:spcAft>
              <a:defRPr/>
            </a:pPr>
            <a:r>
              <a:rPr lang="en-US" sz="1200" dirty="0"/>
              <a:t>Amazon EFS</a:t>
            </a:r>
          </a:p>
        </p:txBody>
      </p:sp>
      <p:sp>
        <p:nvSpPr>
          <p:cNvPr id="47" name="Rounded Rectangle 46">
            <a:extLst>
              <a:ext uri="{FF2B5EF4-FFF2-40B4-BE49-F238E27FC236}">
                <a16:creationId xmlns:a16="http://schemas.microsoft.com/office/drawing/2014/main" id="{491FC73E-3282-2946-8644-AA31B2AF9B66}"/>
              </a:ext>
            </a:extLst>
          </p:cNvPr>
          <p:cNvSpPr/>
          <p:nvPr/>
        </p:nvSpPr>
        <p:spPr>
          <a:xfrm>
            <a:off x="5767983" y="4267765"/>
            <a:ext cx="2398762" cy="134122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D81122B-BB52-2445-ADE9-978151EFDB19}"/>
              </a:ext>
            </a:extLst>
          </p:cNvPr>
          <p:cNvSpPr/>
          <p:nvPr/>
        </p:nvSpPr>
        <p:spPr>
          <a:xfrm>
            <a:off x="5864058" y="5199904"/>
            <a:ext cx="1096277" cy="276999"/>
          </a:xfrm>
          <a:prstGeom prst="rect">
            <a:avLst/>
          </a:prstGeom>
        </p:spPr>
        <p:txBody>
          <a:bodyPr wrap="square">
            <a:spAutoFit/>
          </a:bodyPr>
          <a:lstStyle/>
          <a:p>
            <a:pPr algn="ctr" defTabSz="457171">
              <a:spcBef>
                <a:spcPts val="600"/>
              </a:spcBef>
              <a:spcAft>
                <a:spcPts val="300"/>
              </a:spcAft>
              <a:defRPr/>
            </a:pPr>
            <a:r>
              <a:rPr lang="en-US" sz="1200" dirty="0"/>
              <a:t>Amazon </a:t>
            </a:r>
            <a:r>
              <a:rPr lang="en-US" sz="1200" dirty="0" err="1"/>
              <a:t>FSx</a:t>
            </a:r>
            <a:endParaRPr lang="en-US" sz="1200" dirty="0"/>
          </a:p>
        </p:txBody>
      </p:sp>
      <p:pic>
        <p:nvPicPr>
          <p:cNvPr id="33" name="Picture 32">
            <a:extLst>
              <a:ext uri="{FF2B5EF4-FFF2-40B4-BE49-F238E27FC236}">
                <a16:creationId xmlns:a16="http://schemas.microsoft.com/office/drawing/2014/main" id="{BCA1D76D-BF43-DB4C-9501-B30988FC37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908" y="2526305"/>
            <a:ext cx="812800" cy="812800"/>
          </a:xfrm>
          <a:prstGeom prst="rect">
            <a:avLst/>
          </a:prstGeom>
        </p:spPr>
      </p:pic>
      <p:pic>
        <p:nvPicPr>
          <p:cNvPr id="35" name="Picture 34">
            <a:extLst>
              <a:ext uri="{FF2B5EF4-FFF2-40B4-BE49-F238E27FC236}">
                <a16:creationId xmlns:a16="http://schemas.microsoft.com/office/drawing/2014/main" id="{D5E93527-4D98-5742-A07F-46B5C6D65C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9789" y="2496343"/>
            <a:ext cx="812800" cy="812800"/>
          </a:xfrm>
          <a:prstGeom prst="rect">
            <a:avLst/>
          </a:prstGeom>
        </p:spPr>
      </p:pic>
      <p:pic>
        <p:nvPicPr>
          <p:cNvPr id="37" name="Picture 36">
            <a:extLst>
              <a:ext uri="{FF2B5EF4-FFF2-40B4-BE49-F238E27FC236}">
                <a16:creationId xmlns:a16="http://schemas.microsoft.com/office/drawing/2014/main" id="{68A97E14-407E-AC43-AAB7-2F162961A2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4556" y="2526305"/>
            <a:ext cx="812800" cy="812800"/>
          </a:xfrm>
          <a:prstGeom prst="rect">
            <a:avLst/>
          </a:prstGeom>
        </p:spPr>
      </p:pic>
      <p:pic>
        <p:nvPicPr>
          <p:cNvPr id="45" name="Picture 44">
            <a:extLst>
              <a:ext uri="{FF2B5EF4-FFF2-40B4-BE49-F238E27FC236}">
                <a16:creationId xmlns:a16="http://schemas.microsoft.com/office/drawing/2014/main" id="{A9F7B326-BCC2-1241-9F6E-C32398C45D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5962" y="4399893"/>
            <a:ext cx="812800" cy="812800"/>
          </a:xfrm>
          <a:prstGeom prst="rect">
            <a:avLst/>
          </a:prstGeom>
        </p:spPr>
      </p:pic>
      <p:pic>
        <p:nvPicPr>
          <p:cNvPr id="46" name="Picture 45">
            <a:extLst>
              <a:ext uri="{FF2B5EF4-FFF2-40B4-BE49-F238E27FC236}">
                <a16:creationId xmlns:a16="http://schemas.microsoft.com/office/drawing/2014/main" id="{AEABBCEE-A1BD-CC49-AC7F-B08BFFAA67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126" y="4416686"/>
            <a:ext cx="812800" cy="812800"/>
          </a:xfrm>
          <a:prstGeom prst="rect">
            <a:avLst/>
          </a:prstGeom>
        </p:spPr>
      </p:pic>
      <p:pic>
        <p:nvPicPr>
          <p:cNvPr id="48" name="Picture 47">
            <a:extLst>
              <a:ext uri="{FF2B5EF4-FFF2-40B4-BE49-F238E27FC236}">
                <a16:creationId xmlns:a16="http://schemas.microsoft.com/office/drawing/2014/main" id="{676037F6-603A-C74B-9538-BF3A3E167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8638" y="4386724"/>
            <a:ext cx="812800" cy="812800"/>
          </a:xfrm>
          <a:prstGeom prst="rect">
            <a:avLst/>
          </a:prstGeom>
        </p:spPr>
      </p:pic>
      <p:sp>
        <p:nvSpPr>
          <p:cNvPr id="49" name="Rectangle 48">
            <a:extLst>
              <a:ext uri="{FF2B5EF4-FFF2-40B4-BE49-F238E27FC236}">
                <a16:creationId xmlns:a16="http://schemas.microsoft.com/office/drawing/2014/main" id="{25A87135-F1A4-4E4F-8218-404D5E132950}"/>
              </a:ext>
            </a:extLst>
          </p:cNvPr>
          <p:cNvSpPr/>
          <p:nvPr/>
        </p:nvSpPr>
        <p:spPr>
          <a:xfrm>
            <a:off x="6951522" y="5208045"/>
            <a:ext cx="1096277" cy="276999"/>
          </a:xfrm>
          <a:prstGeom prst="rect">
            <a:avLst/>
          </a:prstGeom>
        </p:spPr>
        <p:txBody>
          <a:bodyPr wrap="square">
            <a:spAutoFit/>
          </a:bodyPr>
          <a:lstStyle/>
          <a:p>
            <a:pPr algn="ctr" defTabSz="457171">
              <a:spcBef>
                <a:spcPts val="600"/>
              </a:spcBef>
              <a:spcAft>
                <a:spcPts val="300"/>
              </a:spcAft>
              <a:defRPr/>
            </a:pPr>
            <a:r>
              <a:rPr lang="en-US" sz="1200" dirty="0"/>
              <a:t>Amazon EFS</a:t>
            </a:r>
          </a:p>
        </p:txBody>
      </p:sp>
      <p:sp>
        <p:nvSpPr>
          <p:cNvPr id="50" name="Rectangle 49">
            <a:extLst>
              <a:ext uri="{FF2B5EF4-FFF2-40B4-BE49-F238E27FC236}">
                <a16:creationId xmlns:a16="http://schemas.microsoft.com/office/drawing/2014/main" id="{D5D5B97A-1446-3C40-9514-426D01D113C1}"/>
              </a:ext>
            </a:extLst>
          </p:cNvPr>
          <p:cNvSpPr/>
          <p:nvPr/>
        </p:nvSpPr>
        <p:spPr>
          <a:xfrm>
            <a:off x="8493507" y="5203677"/>
            <a:ext cx="1096277" cy="276999"/>
          </a:xfrm>
          <a:prstGeom prst="rect">
            <a:avLst/>
          </a:prstGeom>
        </p:spPr>
        <p:txBody>
          <a:bodyPr wrap="square">
            <a:spAutoFit/>
          </a:bodyPr>
          <a:lstStyle/>
          <a:p>
            <a:pPr algn="ctr" defTabSz="457171">
              <a:spcBef>
                <a:spcPts val="600"/>
              </a:spcBef>
              <a:spcAft>
                <a:spcPts val="300"/>
              </a:spcAft>
              <a:defRPr/>
            </a:pPr>
            <a:r>
              <a:rPr lang="en-US" sz="1200" dirty="0"/>
              <a:t>Amazon EFS</a:t>
            </a:r>
          </a:p>
        </p:txBody>
      </p:sp>
      <p:sp>
        <p:nvSpPr>
          <p:cNvPr id="52" name="Rectangle 51">
            <a:extLst>
              <a:ext uri="{FF2B5EF4-FFF2-40B4-BE49-F238E27FC236}">
                <a16:creationId xmlns:a16="http://schemas.microsoft.com/office/drawing/2014/main" id="{54BB45DB-8671-B940-B1CE-7BE52258956F}"/>
              </a:ext>
            </a:extLst>
          </p:cNvPr>
          <p:cNvSpPr/>
          <p:nvPr/>
        </p:nvSpPr>
        <p:spPr>
          <a:xfrm>
            <a:off x="5767983" y="3318294"/>
            <a:ext cx="1096277" cy="276999"/>
          </a:xfrm>
          <a:prstGeom prst="rect">
            <a:avLst/>
          </a:prstGeom>
        </p:spPr>
        <p:txBody>
          <a:bodyPr wrap="square">
            <a:spAutoFit/>
          </a:bodyPr>
          <a:lstStyle/>
          <a:p>
            <a:pPr algn="ctr" defTabSz="457171">
              <a:spcBef>
                <a:spcPts val="600"/>
              </a:spcBef>
              <a:spcAft>
                <a:spcPts val="300"/>
              </a:spcAft>
              <a:defRPr/>
            </a:pPr>
            <a:r>
              <a:rPr lang="en-US" sz="1200" dirty="0"/>
              <a:t>Amazon EKS</a:t>
            </a:r>
          </a:p>
        </p:txBody>
      </p:sp>
      <p:sp>
        <p:nvSpPr>
          <p:cNvPr id="53" name="Rectangle 52">
            <a:extLst>
              <a:ext uri="{FF2B5EF4-FFF2-40B4-BE49-F238E27FC236}">
                <a16:creationId xmlns:a16="http://schemas.microsoft.com/office/drawing/2014/main" id="{D17913A7-7E8C-7442-9B28-BDE4577F56E2}"/>
              </a:ext>
            </a:extLst>
          </p:cNvPr>
          <p:cNvSpPr/>
          <p:nvPr/>
        </p:nvSpPr>
        <p:spPr>
          <a:xfrm>
            <a:off x="7020477" y="3310570"/>
            <a:ext cx="1096277" cy="276999"/>
          </a:xfrm>
          <a:prstGeom prst="rect">
            <a:avLst/>
          </a:prstGeom>
        </p:spPr>
        <p:txBody>
          <a:bodyPr wrap="square">
            <a:spAutoFit/>
          </a:bodyPr>
          <a:lstStyle/>
          <a:p>
            <a:pPr algn="ctr" defTabSz="457171">
              <a:spcBef>
                <a:spcPts val="600"/>
              </a:spcBef>
              <a:spcAft>
                <a:spcPts val="300"/>
              </a:spcAft>
              <a:defRPr/>
            </a:pPr>
            <a:r>
              <a:rPr lang="en-US" sz="1200" dirty="0"/>
              <a:t>Amazon ECS</a:t>
            </a:r>
          </a:p>
        </p:txBody>
      </p:sp>
      <p:sp>
        <p:nvSpPr>
          <p:cNvPr id="54" name="Rectangle 53">
            <a:extLst>
              <a:ext uri="{FF2B5EF4-FFF2-40B4-BE49-F238E27FC236}">
                <a16:creationId xmlns:a16="http://schemas.microsoft.com/office/drawing/2014/main" id="{E5F08361-B23A-434C-BCBA-A28B838CC00D}"/>
              </a:ext>
            </a:extLst>
          </p:cNvPr>
          <p:cNvSpPr/>
          <p:nvPr/>
        </p:nvSpPr>
        <p:spPr>
          <a:xfrm>
            <a:off x="8478634" y="3280607"/>
            <a:ext cx="1096277" cy="276999"/>
          </a:xfrm>
          <a:prstGeom prst="rect">
            <a:avLst/>
          </a:prstGeom>
        </p:spPr>
        <p:txBody>
          <a:bodyPr wrap="square">
            <a:spAutoFit/>
          </a:bodyPr>
          <a:lstStyle/>
          <a:p>
            <a:pPr algn="ctr" defTabSz="457171">
              <a:spcBef>
                <a:spcPts val="600"/>
              </a:spcBef>
              <a:spcAft>
                <a:spcPts val="300"/>
              </a:spcAft>
              <a:defRPr/>
            </a:pPr>
            <a:r>
              <a:rPr lang="en-US" sz="1200" dirty="0"/>
              <a:t>AWS </a:t>
            </a:r>
            <a:r>
              <a:rPr lang="en-US" sz="1200" dirty="0" err="1"/>
              <a:t>Fargate</a:t>
            </a:r>
            <a:endParaRPr lang="en-US" sz="1200" dirty="0"/>
          </a:p>
        </p:txBody>
      </p:sp>
      <p:sp>
        <p:nvSpPr>
          <p:cNvPr id="55" name="Rectangle 54">
            <a:extLst>
              <a:ext uri="{FF2B5EF4-FFF2-40B4-BE49-F238E27FC236}">
                <a16:creationId xmlns:a16="http://schemas.microsoft.com/office/drawing/2014/main" id="{CD68ED39-C493-7440-8FDF-DD4560205B9F}"/>
              </a:ext>
            </a:extLst>
          </p:cNvPr>
          <p:cNvSpPr/>
          <p:nvPr/>
        </p:nvSpPr>
        <p:spPr>
          <a:xfrm>
            <a:off x="1634477" y="3406814"/>
            <a:ext cx="1187789" cy="276999"/>
          </a:xfrm>
          <a:prstGeom prst="rect">
            <a:avLst/>
          </a:prstGeom>
        </p:spPr>
        <p:txBody>
          <a:bodyPr wrap="square">
            <a:spAutoFit/>
          </a:bodyPr>
          <a:lstStyle/>
          <a:p>
            <a:pPr algn="ctr" defTabSz="457171">
              <a:spcBef>
                <a:spcPts val="600"/>
              </a:spcBef>
              <a:spcAft>
                <a:spcPts val="300"/>
              </a:spcAft>
              <a:defRPr/>
            </a:pPr>
            <a:r>
              <a:rPr lang="en-US" sz="1200" dirty="0"/>
              <a:t>AWS Lambda</a:t>
            </a:r>
          </a:p>
        </p:txBody>
      </p:sp>
      <p:sp>
        <p:nvSpPr>
          <p:cNvPr id="56" name="Down Arrow 55">
            <a:extLst>
              <a:ext uri="{FF2B5EF4-FFF2-40B4-BE49-F238E27FC236}">
                <a16:creationId xmlns:a16="http://schemas.microsoft.com/office/drawing/2014/main" id="{D6BD2945-7B19-834E-9B39-F28CC558FA9C}"/>
              </a:ext>
            </a:extLst>
          </p:cNvPr>
          <p:cNvSpPr/>
          <p:nvPr/>
        </p:nvSpPr>
        <p:spPr>
          <a:xfrm>
            <a:off x="1907317" y="3883999"/>
            <a:ext cx="484632" cy="58591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65B9403-0E6C-CB47-907F-D5381D92B698}"/>
              </a:ext>
            </a:extLst>
          </p:cNvPr>
          <p:cNvSpPr/>
          <p:nvPr/>
        </p:nvSpPr>
        <p:spPr>
          <a:xfrm>
            <a:off x="6939644" y="1949600"/>
            <a:ext cx="1495887" cy="400110"/>
          </a:xfrm>
          <a:prstGeom prst="rect">
            <a:avLst/>
          </a:prstGeom>
          <a:noFill/>
        </p:spPr>
        <p:txBody>
          <a:bodyPr wrap="square">
            <a:spAutoFit/>
          </a:bodyPr>
          <a:lstStyle/>
          <a:p>
            <a:pPr algn="ctr" defTabSz="914341" fontAlgn="base">
              <a:spcBef>
                <a:spcPts val="500"/>
              </a:spcBef>
              <a:defRPr/>
            </a:pPr>
            <a:r>
              <a:rPr lang="en-US" sz="2000" b="1" dirty="0"/>
              <a:t>Containers</a:t>
            </a:r>
            <a:endParaRPr lang="en-US" sz="2000" b="1" dirty="0">
              <a:ea typeface="Amazon Ember" panose="020B0603020204020204" pitchFamily="34" charset="0"/>
              <a:cs typeface="Amazon Ember" panose="020B0603020204020204" pitchFamily="34" charset="0"/>
            </a:endParaRPr>
          </a:p>
        </p:txBody>
      </p:sp>
      <p:sp>
        <p:nvSpPr>
          <p:cNvPr id="59" name="Down Arrow 58">
            <a:extLst>
              <a:ext uri="{FF2B5EF4-FFF2-40B4-BE49-F238E27FC236}">
                <a16:creationId xmlns:a16="http://schemas.microsoft.com/office/drawing/2014/main" id="{17E542EC-1AE1-6740-9009-D63D6C891047}"/>
              </a:ext>
            </a:extLst>
          </p:cNvPr>
          <p:cNvSpPr/>
          <p:nvPr/>
        </p:nvSpPr>
        <p:spPr>
          <a:xfrm>
            <a:off x="6662826" y="3848731"/>
            <a:ext cx="484632" cy="58591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EE6132AE-E4FD-AD4C-9AD3-40B2498634C0}"/>
              </a:ext>
            </a:extLst>
          </p:cNvPr>
          <p:cNvSpPr/>
          <p:nvPr/>
        </p:nvSpPr>
        <p:spPr>
          <a:xfrm>
            <a:off x="8771206" y="3808851"/>
            <a:ext cx="484632" cy="58591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49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1000"/>
                                        <p:tgtEl>
                                          <p:spTgt spid="51"/>
                                        </p:tgtEl>
                                      </p:cBhvr>
                                    </p:animEffect>
                                    <p:anim calcmode="lin" valueType="num">
                                      <p:cBhvr>
                                        <p:cTn id="28" dur="1000" fill="hold"/>
                                        <p:tgtEl>
                                          <p:spTgt spid="51"/>
                                        </p:tgtEl>
                                        <p:attrNameLst>
                                          <p:attrName>ppt_x</p:attrName>
                                        </p:attrNameLst>
                                      </p:cBhvr>
                                      <p:tavLst>
                                        <p:tav tm="0">
                                          <p:val>
                                            <p:strVal val="#ppt_x"/>
                                          </p:val>
                                        </p:tav>
                                        <p:tav tm="100000">
                                          <p:val>
                                            <p:strVal val="#ppt_x"/>
                                          </p:val>
                                        </p:tav>
                                      </p:tavLst>
                                    </p:anim>
                                    <p:anim calcmode="lin" valueType="num">
                                      <p:cBhvr>
                                        <p:cTn id="2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1000"/>
                                        <p:tgtEl>
                                          <p:spTgt spid="59"/>
                                        </p:tgtEl>
                                      </p:cBhvr>
                                    </p:animEffect>
                                    <p:anim calcmode="lin" valueType="num">
                                      <p:cBhvr>
                                        <p:cTn id="51" dur="1000" fill="hold"/>
                                        <p:tgtEl>
                                          <p:spTgt spid="59"/>
                                        </p:tgtEl>
                                        <p:attrNameLst>
                                          <p:attrName>ppt_x</p:attrName>
                                        </p:attrNameLst>
                                      </p:cBhvr>
                                      <p:tavLst>
                                        <p:tav tm="0">
                                          <p:val>
                                            <p:strVal val="#ppt_x"/>
                                          </p:val>
                                        </p:tav>
                                        <p:tav tm="100000">
                                          <p:val>
                                            <p:strVal val="#ppt_x"/>
                                          </p:val>
                                        </p:tav>
                                      </p:tavLst>
                                    </p:anim>
                                    <p:anim calcmode="lin" valueType="num">
                                      <p:cBhvr>
                                        <p:cTn id="52" dur="1000" fill="hold"/>
                                        <p:tgtEl>
                                          <p:spTgt spid="59"/>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1000"/>
                                        <p:tgtEl>
                                          <p:spTgt spid="45"/>
                                        </p:tgtEl>
                                      </p:cBhvr>
                                    </p:animEffect>
                                    <p:anim calcmode="lin" valueType="num">
                                      <p:cBhvr>
                                        <p:cTn id="56" dur="1000" fill="hold"/>
                                        <p:tgtEl>
                                          <p:spTgt spid="45"/>
                                        </p:tgtEl>
                                        <p:attrNameLst>
                                          <p:attrName>ppt_x</p:attrName>
                                        </p:attrNameLst>
                                      </p:cBhvr>
                                      <p:tavLst>
                                        <p:tav tm="0">
                                          <p:val>
                                            <p:strVal val="#ppt_x"/>
                                          </p:val>
                                        </p:tav>
                                        <p:tav tm="100000">
                                          <p:val>
                                            <p:strVal val="#ppt_x"/>
                                          </p:val>
                                        </p:tav>
                                      </p:tavLst>
                                    </p:anim>
                                    <p:anim calcmode="lin" valueType="num">
                                      <p:cBhvr>
                                        <p:cTn id="57" dur="1000" fill="hold"/>
                                        <p:tgtEl>
                                          <p:spTgt spid="45"/>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00"/>
                                        <p:tgtEl>
                                          <p:spTgt spid="46"/>
                                        </p:tgtEl>
                                      </p:cBhvr>
                                    </p:animEffect>
                                    <p:anim calcmode="lin" valueType="num">
                                      <p:cBhvr>
                                        <p:cTn id="61" dur="1000" fill="hold"/>
                                        <p:tgtEl>
                                          <p:spTgt spid="46"/>
                                        </p:tgtEl>
                                        <p:attrNameLst>
                                          <p:attrName>ppt_x</p:attrName>
                                        </p:attrNameLst>
                                      </p:cBhvr>
                                      <p:tavLst>
                                        <p:tav tm="0">
                                          <p:val>
                                            <p:strVal val="#ppt_x"/>
                                          </p:val>
                                        </p:tav>
                                        <p:tav tm="100000">
                                          <p:val>
                                            <p:strVal val="#ppt_x"/>
                                          </p:val>
                                        </p:tav>
                                      </p:tavLst>
                                    </p:anim>
                                    <p:anim calcmode="lin" valueType="num">
                                      <p:cBhvr>
                                        <p:cTn id="62" dur="1000" fill="hold"/>
                                        <p:tgtEl>
                                          <p:spTgt spid="4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1000"/>
                                        <p:tgtEl>
                                          <p:spTgt spid="49"/>
                                        </p:tgtEl>
                                      </p:cBhvr>
                                    </p:animEffect>
                                    <p:anim calcmode="lin" valueType="num">
                                      <p:cBhvr>
                                        <p:cTn id="66" dur="1000" fill="hold"/>
                                        <p:tgtEl>
                                          <p:spTgt spid="49"/>
                                        </p:tgtEl>
                                        <p:attrNameLst>
                                          <p:attrName>ppt_x</p:attrName>
                                        </p:attrNameLst>
                                      </p:cBhvr>
                                      <p:tavLst>
                                        <p:tav tm="0">
                                          <p:val>
                                            <p:strVal val="#ppt_x"/>
                                          </p:val>
                                        </p:tav>
                                        <p:tav tm="100000">
                                          <p:val>
                                            <p:strVal val="#ppt_x"/>
                                          </p:val>
                                        </p:tav>
                                      </p:tavLst>
                                    </p:anim>
                                    <p:anim calcmode="lin" valueType="num">
                                      <p:cBhvr>
                                        <p:cTn id="67" dur="1000" fill="hold"/>
                                        <p:tgtEl>
                                          <p:spTgt spid="49"/>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1000"/>
                                        <p:tgtEl>
                                          <p:spTgt spid="47"/>
                                        </p:tgtEl>
                                      </p:cBhvr>
                                    </p:animEffect>
                                    <p:anim calcmode="lin" valueType="num">
                                      <p:cBhvr>
                                        <p:cTn id="76" dur="1000" fill="hold"/>
                                        <p:tgtEl>
                                          <p:spTgt spid="47"/>
                                        </p:tgtEl>
                                        <p:attrNameLst>
                                          <p:attrName>ppt_x</p:attrName>
                                        </p:attrNameLst>
                                      </p:cBhvr>
                                      <p:tavLst>
                                        <p:tav tm="0">
                                          <p:val>
                                            <p:strVal val="#ppt_x"/>
                                          </p:val>
                                        </p:tav>
                                        <p:tav tm="100000">
                                          <p:val>
                                            <p:strVal val="#ppt_x"/>
                                          </p:val>
                                        </p:tav>
                                      </p:tavLst>
                                    </p:anim>
                                    <p:anim calcmode="lin" valueType="num">
                                      <p:cBhvr>
                                        <p:cTn id="7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fade">
                                      <p:cBhvr>
                                        <p:cTn id="88" dur="1000"/>
                                        <p:tgtEl>
                                          <p:spTgt spid="60"/>
                                        </p:tgtEl>
                                      </p:cBhvr>
                                    </p:animEffect>
                                    <p:anim calcmode="lin" valueType="num">
                                      <p:cBhvr>
                                        <p:cTn id="89" dur="1000" fill="hold"/>
                                        <p:tgtEl>
                                          <p:spTgt spid="60"/>
                                        </p:tgtEl>
                                        <p:attrNameLst>
                                          <p:attrName>ppt_x</p:attrName>
                                        </p:attrNameLst>
                                      </p:cBhvr>
                                      <p:tavLst>
                                        <p:tav tm="0">
                                          <p:val>
                                            <p:strVal val="#ppt_x"/>
                                          </p:val>
                                        </p:tav>
                                        <p:tav tm="100000">
                                          <p:val>
                                            <p:strVal val="#ppt_x"/>
                                          </p:val>
                                        </p:tav>
                                      </p:tavLst>
                                    </p:anim>
                                    <p:anim calcmode="lin" valueType="num">
                                      <p:cBhvr>
                                        <p:cTn id="90" dur="1000" fill="hold"/>
                                        <p:tgtEl>
                                          <p:spTgt spid="60"/>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fade">
                                      <p:cBhvr>
                                        <p:cTn id="98" dur="1000"/>
                                        <p:tgtEl>
                                          <p:spTgt spid="50"/>
                                        </p:tgtEl>
                                      </p:cBhvr>
                                    </p:animEffect>
                                    <p:anim calcmode="lin" valueType="num">
                                      <p:cBhvr>
                                        <p:cTn id="99" dur="1000" fill="hold"/>
                                        <p:tgtEl>
                                          <p:spTgt spid="50"/>
                                        </p:tgtEl>
                                        <p:attrNameLst>
                                          <p:attrName>ppt_x</p:attrName>
                                        </p:attrNameLst>
                                      </p:cBhvr>
                                      <p:tavLst>
                                        <p:tav tm="0">
                                          <p:val>
                                            <p:strVal val="#ppt_x"/>
                                          </p:val>
                                        </p:tav>
                                        <p:tav tm="100000">
                                          <p:val>
                                            <p:strVal val="#ppt_x"/>
                                          </p:val>
                                        </p:tav>
                                      </p:tavLst>
                                    </p:anim>
                                    <p:anim calcmode="lin" valueType="num">
                                      <p:cBhvr>
                                        <p:cTn id="10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6" grpId="0"/>
      <p:bldP spid="43" grpId="0" animBg="1"/>
      <p:bldP spid="51" grpId="0"/>
      <p:bldP spid="47" grpId="0" animBg="1"/>
      <p:bldP spid="20" grpId="0"/>
      <p:bldP spid="49" grpId="0"/>
      <p:bldP spid="50" grpId="0"/>
      <p:bldP spid="52" grpId="0"/>
      <p:bldP spid="53" grpId="0"/>
      <p:bldP spid="54" grpId="0"/>
      <p:bldP spid="55" grpId="0"/>
      <p:bldP spid="56" grpId="0" animBg="1"/>
      <p:bldP spid="58" grpId="0"/>
      <p:bldP spid="59"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745B-4FD8-4AF1-998E-311B5DC3FE15}"/>
              </a:ext>
            </a:extLst>
          </p:cNvPr>
          <p:cNvSpPr>
            <a:spLocks noGrp="1"/>
          </p:cNvSpPr>
          <p:nvPr>
            <p:ph type="title"/>
          </p:nvPr>
        </p:nvSpPr>
        <p:spPr/>
        <p:txBody>
          <a:bodyPr/>
          <a:lstStyle/>
          <a:p>
            <a:r>
              <a:rPr lang="en-US" dirty="0"/>
              <a:t>Cloud-scale storage</a:t>
            </a:r>
          </a:p>
        </p:txBody>
      </p:sp>
      <p:sp>
        <p:nvSpPr>
          <p:cNvPr id="33" name="TextBox 32">
            <a:extLst>
              <a:ext uri="{FF2B5EF4-FFF2-40B4-BE49-F238E27FC236}">
                <a16:creationId xmlns:a16="http://schemas.microsoft.com/office/drawing/2014/main" id="{C2ED0EE8-EE65-974A-84BB-DFFEE93B9BF4}"/>
              </a:ext>
            </a:extLst>
          </p:cNvPr>
          <p:cNvSpPr txBox="1"/>
          <p:nvPr/>
        </p:nvSpPr>
        <p:spPr>
          <a:xfrm>
            <a:off x="610063" y="1099701"/>
            <a:ext cx="8909490" cy="369332"/>
          </a:xfrm>
          <a:prstGeom prst="rect">
            <a:avLst/>
          </a:prstGeom>
          <a:noFill/>
        </p:spPr>
        <p:txBody>
          <a:bodyPr wrap="none" lIns="0" tIns="0" rIns="0" bIns="0" rtlCol="0">
            <a:spAutoFit/>
          </a:bodyPr>
          <a:lstStyle/>
          <a:p>
            <a:pPr algn="l"/>
            <a:r>
              <a:rPr lang="en-US" sz="2400" b="1" spc="-100" dirty="0">
                <a:solidFill>
                  <a:schemeClr val="accent6"/>
                </a:solidFill>
              </a:rPr>
              <a:t>Leverage cloud-scale storage to </a:t>
            </a:r>
            <a:r>
              <a:rPr lang="en-US" sz="2400" b="1" spc="-100" dirty="0"/>
              <a:t>process</a:t>
            </a:r>
            <a:r>
              <a:rPr lang="en-US" sz="2400" b="1" spc="-100" dirty="0">
                <a:solidFill>
                  <a:schemeClr val="accent4"/>
                </a:solidFill>
              </a:rPr>
              <a:t> </a:t>
            </a:r>
            <a:r>
              <a:rPr lang="en-US" sz="2400" b="1" spc="-100" dirty="0"/>
              <a:t>your Amazon S3 data faster</a:t>
            </a:r>
            <a:endParaRPr lang="en-US" sz="2400" spc="-100" dirty="0"/>
          </a:p>
        </p:txBody>
      </p:sp>
      <p:sp>
        <p:nvSpPr>
          <p:cNvPr id="54" name="Rounded Rectangle 53">
            <a:extLst>
              <a:ext uri="{FF2B5EF4-FFF2-40B4-BE49-F238E27FC236}">
                <a16:creationId xmlns:a16="http://schemas.microsoft.com/office/drawing/2014/main" id="{025997DA-80DE-0042-9C52-29D6DB27DEBC}"/>
              </a:ext>
            </a:extLst>
          </p:cNvPr>
          <p:cNvSpPr/>
          <p:nvPr/>
        </p:nvSpPr>
        <p:spPr>
          <a:xfrm>
            <a:off x="910789" y="1826977"/>
            <a:ext cx="2378864" cy="996471"/>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 Amazon S3 datasets faster</a:t>
            </a:r>
          </a:p>
        </p:txBody>
      </p:sp>
      <p:grpSp>
        <p:nvGrpSpPr>
          <p:cNvPr id="71" name="Group 70">
            <a:extLst>
              <a:ext uri="{FF2B5EF4-FFF2-40B4-BE49-F238E27FC236}">
                <a16:creationId xmlns:a16="http://schemas.microsoft.com/office/drawing/2014/main" id="{873D0871-DEF7-144A-B1E0-255A5FABA1FD}"/>
              </a:ext>
            </a:extLst>
          </p:cNvPr>
          <p:cNvGrpSpPr/>
          <p:nvPr/>
        </p:nvGrpSpPr>
        <p:grpSpPr>
          <a:xfrm>
            <a:off x="986188" y="2903797"/>
            <a:ext cx="2303465" cy="3089276"/>
            <a:chOff x="986188" y="2903797"/>
            <a:chExt cx="2303465" cy="3089276"/>
          </a:xfrm>
        </p:grpSpPr>
        <p:grpSp>
          <p:nvGrpSpPr>
            <p:cNvPr id="70" name="Group 69">
              <a:extLst>
                <a:ext uri="{FF2B5EF4-FFF2-40B4-BE49-F238E27FC236}">
                  <a16:creationId xmlns:a16="http://schemas.microsoft.com/office/drawing/2014/main" id="{37991086-2E2D-B94F-A014-39A589EA9053}"/>
                </a:ext>
              </a:extLst>
            </p:cNvPr>
            <p:cNvGrpSpPr/>
            <p:nvPr/>
          </p:nvGrpSpPr>
          <p:grpSpPr>
            <a:xfrm>
              <a:off x="1611061" y="2903797"/>
              <a:ext cx="1118367" cy="1882184"/>
              <a:chOff x="1611061" y="2903797"/>
              <a:chExt cx="1118367" cy="1882184"/>
            </a:xfrm>
          </p:grpSpPr>
          <p:pic>
            <p:nvPicPr>
              <p:cNvPr id="34" name="Picture 33">
                <a:extLst>
                  <a:ext uri="{FF2B5EF4-FFF2-40B4-BE49-F238E27FC236}">
                    <a16:creationId xmlns:a16="http://schemas.microsoft.com/office/drawing/2014/main" id="{05550DED-C17D-724A-9C16-A757DBDD9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148" y="3299562"/>
                <a:ext cx="1097280" cy="1097280"/>
              </a:xfrm>
              <a:prstGeom prst="rect">
                <a:avLst/>
              </a:prstGeom>
            </p:spPr>
          </p:pic>
          <p:sp>
            <p:nvSpPr>
              <p:cNvPr id="39" name="Down Arrow 38">
                <a:extLst>
                  <a:ext uri="{FF2B5EF4-FFF2-40B4-BE49-F238E27FC236}">
                    <a16:creationId xmlns:a16="http://schemas.microsoft.com/office/drawing/2014/main" id="{D9012744-AE9D-414F-AEA2-DB108193C97C}"/>
                  </a:ext>
                </a:extLst>
              </p:cNvPr>
              <p:cNvSpPr/>
              <p:nvPr/>
            </p:nvSpPr>
            <p:spPr>
              <a:xfrm>
                <a:off x="1857905" y="2903797"/>
                <a:ext cx="484632" cy="58591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FD0352B-642E-7746-A76F-82321934E7DF}"/>
                  </a:ext>
                </a:extLst>
              </p:cNvPr>
              <p:cNvSpPr/>
              <p:nvPr/>
            </p:nvSpPr>
            <p:spPr>
              <a:xfrm>
                <a:off x="1611061" y="4324316"/>
                <a:ext cx="1096277" cy="461665"/>
              </a:xfrm>
              <a:prstGeom prst="rect">
                <a:avLst/>
              </a:prstGeom>
            </p:spPr>
            <p:txBody>
              <a:bodyPr wrap="square">
                <a:spAutoFit/>
              </a:bodyPr>
              <a:lstStyle/>
              <a:p>
                <a:pPr algn="ctr" defTabSz="457171">
                  <a:spcBef>
                    <a:spcPts val="600"/>
                  </a:spcBef>
                  <a:spcAft>
                    <a:spcPts val="300"/>
                  </a:spcAft>
                  <a:defRPr/>
                </a:pPr>
                <a:r>
                  <a:rPr lang="en-US" sz="1200" dirty="0"/>
                  <a:t>Amazon </a:t>
                </a:r>
                <a:r>
                  <a:rPr lang="en-US" sz="1200" dirty="0" err="1"/>
                  <a:t>FSx</a:t>
                </a:r>
                <a:br>
                  <a:rPr lang="en-US" sz="1200" dirty="0"/>
                </a:br>
                <a:r>
                  <a:rPr lang="en-US" sz="1200" dirty="0"/>
                  <a:t>for </a:t>
                </a:r>
                <a:r>
                  <a:rPr lang="en-US" sz="1200" dirty="0" err="1">
                    <a:solidFill>
                      <a:schemeClr val="accent6"/>
                    </a:solidFill>
                  </a:rPr>
                  <a:t>Lustre</a:t>
                </a:r>
                <a:endParaRPr lang="en-US" sz="1200" dirty="0">
                  <a:solidFill>
                    <a:schemeClr val="accent6"/>
                  </a:solidFill>
                </a:endParaRPr>
              </a:p>
            </p:txBody>
          </p:sp>
        </p:grpSp>
        <p:sp>
          <p:nvSpPr>
            <p:cNvPr id="57" name="Rounded Rectangle 56">
              <a:extLst>
                <a:ext uri="{FF2B5EF4-FFF2-40B4-BE49-F238E27FC236}">
                  <a16:creationId xmlns:a16="http://schemas.microsoft.com/office/drawing/2014/main" id="{C84A7F28-FD26-A94E-A072-3FFC17E06B8A}"/>
                </a:ext>
              </a:extLst>
            </p:cNvPr>
            <p:cNvSpPr/>
            <p:nvPr/>
          </p:nvSpPr>
          <p:spPr>
            <a:xfrm>
              <a:off x="986188" y="5467494"/>
              <a:ext cx="2303465" cy="525579"/>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Native Amazon S3 integration</a:t>
              </a:r>
            </a:p>
          </p:txBody>
        </p:sp>
        <p:sp>
          <p:nvSpPr>
            <p:cNvPr id="60" name="Down Arrow 59">
              <a:extLst>
                <a:ext uri="{FF2B5EF4-FFF2-40B4-BE49-F238E27FC236}">
                  <a16:creationId xmlns:a16="http://schemas.microsoft.com/office/drawing/2014/main" id="{A19775A3-B113-5549-B576-99AFDFE3BA27}"/>
                </a:ext>
              </a:extLst>
            </p:cNvPr>
            <p:cNvSpPr/>
            <p:nvPr/>
          </p:nvSpPr>
          <p:spPr>
            <a:xfrm>
              <a:off x="1857905" y="4923890"/>
              <a:ext cx="484632" cy="493488"/>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3C22632C-6C25-FA4E-9B06-58BAD75C8577}"/>
              </a:ext>
            </a:extLst>
          </p:cNvPr>
          <p:cNvGrpSpPr/>
          <p:nvPr/>
        </p:nvGrpSpPr>
        <p:grpSpPr>
          <a:xfrm>
            <a:off x="4686144" y="1835664"/>
            <a:ext cx="6717847" cy="3331754"/>
            <a:chOff x="4686144" y="1835664"/>
            <a:chExt cx="6717847" cy="3331754"/>
          </a:xfrm>
        </p:grpSpPr>
        <p:sp>
          <p:nvSpPr>
            <p:cNvPr id="27" name="TextBox 26">
              <a:extLst>
                <a:ext uri="{FF2B5EF4-FFF2-40B4-BE49-F238E27FC236}">
                  <a16:creationId xmlns:a16="http://schemas.microsoft.com/office/drawing/2014/main" id="{D2EA63FC-438F-D143-9278-EDAA1B434706}"/>
                </a:ext>
              </a:extLst>
            </p:cNvPr>
            <p:cNvSpPr txBox="1"/>
            <p:nvPr/>
          </p:nvSpPr>
          <p:spPr>
            <a:xfrm>
              <a:off x="4686144" y="1835665"/>
              <a:ext cx="2819712" cy="1183911"/>
            </a:xfrm>
            <a:prstGeom prst="rect">
              <a:avLst/>
            </a:prstGeom>
            <a:noFill/>
            <a:ln w="19050">
              <a:solidFill>
                <a:schemeClr val="accent6"/>
              </a:solidFill>
            </a:ln>
          </p:spPr>
          <p:txBody>
            <a:bodyPr wrap="square" lIns="219456" tIns="175565" rIns="219456" bIns="175565" rtlCol="0">
              <a:noAutofit/>
            </a:bodyPr>
            <a:lstStyle/>
            <a:p>
              <a:pPr defTabSz="1097168"/>
              <a:r>
                <a:rPr lang="en-US" sz="1400" dirty="0">
                  <a:solidFill>
                    <a:srgbClr val="00A1C9"/>
                  </a:solidFill>
                  <a:latin typeface="Amazon Ember"/>
                </a:rPr>
                <a:t>s3://bucket/file1.txt</a:t>
              </a:r>
            </a:p>
            <a:p>
              <a:pPr defTabSz="1097168"/>
              <a:r>
                <a:rPr lang="en-US" sz="1400" dirty="0">
                  <a:solidFill>
                    <a:srgbClr val="00A1C9"/>
                  </a:solidFill>
                  <a:latin typeface="Amazon Ember"/>
                </a:rPr>
                <a:t>s3://bucket/file2.txt</a:t>
              </a:r>
            </a:p>
            <a:p>
              <a:pPr defTabSz="1097168"/>
              <a:r>
                <a:rPr lang="en-US" sz="1400" dirty="0">
                  <a:solidFill>
                    <a:srgbClr val="00A1C9"/>
                  </a:solidFill>
                  <a:latin typeface="Amazon Ember"/>
                </a:rPr>
                <a:t>s3://bucket/folder1/file3.txt</a:t>
              </a:r>
            </a:p>
            <a:p>
              <a:pPr defTabSz="1097168"/>
              <a:r>
                <a:rPr lang="en-US" sz="1400" dirty="0">
                  <a:solidFill>
                    <a:srgbClr val="00A1C9"/>
                  </a:solidFill>
                  <a:latin typeface="Amazon Ember"/>
                </a:rPr>
                <a:t>s3://bucket/folder2/file4.txt</a:t>
              </a:r>
            </a:p>
          </p:txBody>
        </p:sp>
        <p:cxnSp>
          <p:nvCxnSpPr>
            <p:cNvPr id="28" name="Straight Arrow Connector 27">
              <a:extLst>
                <a:ext uri="{FF2B5EF4-FFF2-40B4-BE49-F238E27FC236}">
                  <a16:creationId xmlns:a16="http://schemas.microsoft.com/office/drawing/2014/main" id="{009AC877-0359-8F42-AB83-496A4E665BBF}"/>
                </a:ext>
              </a:extLst>
            </p:cNvPr>
            <p:cNvCxnSpPr>
              <a:cxnSpLocks/>
              <a:stCxn id="66" idx="0"/>
            </p:cNvCxnSpPr>
            <p:nvPr/>
          </p:nvCxnSpPr>
          <p:spPr>
            <a:xfrm flipV="1">
              <a:off x="6094304" y="3025384"/>
              <a:ext cx="1696" cy="870856"/>
            </a:xfrm>
            <a:prstGeom prst="straightConnector1">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FD56B72-89B7-8841-BD0E-4C247D7B8607}"/>
                </a:ext>
              </a:extLst>
            </p:cNvPr>
            <p:cNvCxnSpPr>
              <a:cxnSpLocks/>
            </p:cNvCxnSpPr>
            <p:nvPr/>
          </p:nvCxnSpPr>
          <p:spPr>
            <a:xfrm flipV="1">
              <a:off x="10220225" y="3019576"/>
              <a:ext cx="0" cy="944405"/>
            </a:xfrm>
            <a:prstGeom prst="straightConnector1">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E817FE-5FA9-AF42-8C9E-834D9912AD5D}"/>
                </a:ext>
              </a:extLst>
            </p:cNvPr>
            <p:cNvCxnSpPr>
              <a:cxnSpLocks/>
            </p:cNvCxnSpPr>
            <p:nvPr/>
          </p:nvCxnSpPr>
          <p:spPr>
            <a:xfrm flipH="1">
              <a:off x="7505856" y="2777201"/>
              <a:ext cx="1502979" cy="0"/>
            </a:xfrm>
            <a:prstGeom prst="straightConnector1">
              <a:avLst/>
            </a:prstGeom>
            <a:ln w="19050">
              <a:solidFill>
                <a:schemeClr val="accent3"/>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0FC0A75-A6AD-3943-827C-D94DA99648D9}"/>
                </a:ext>
              </a:extLst>
            </p:cNvPr>
            <p:cNvCxnSpPr>
              <a:cxnSpLocks/>
            </p:cNvCxnSpPr>
            <p:nvPr/>
          </p:nvCxnSpPr>
          <p:spPr>
            <a:xfrm flipH="1">
              <a:off x="7505856" y="2561213"/>
              <a:ext cx="1513490" cy="0"/>
            </a:xfrm>
            <a:prstGeom prst="straightConnector1">
              <a:avLst/>
            </a:prstGeom>
            <a:ln w="19050">
              <a:solidFill>
                <a:schemeClr val="accent3"/>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3B14DEB-72AE-154A-8656-7E3990C8F476}"/>
                </a:ext>
              </a:extLst>
            </p:cNvPr>
            <p:cNvCxnSpPr>
              <a:cxnSpLocks/>
            </p:cNvCxnSpPr>
            <p:nvPr/>
          </p:nvCxnSpPr>
          <p:spPr>
            <a:xfrm flipH="1">
              <a:off x="7533480" y="2313694"/>
              <a:ext cx="1485866" cy="0"/>
            </a:xfrm>
            <a:prstGeom prst="straightConnector1">
              <a:avLst/>
            </a:prstGeom>
            <a:ln w="19050">
              <a:solidFill>
                <a:schemeClr val="accent3"/>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BF09C9-C83E-1B42-8840-9DBD2DCDA514}"/>
                </a:ext>
              </a:extLst>
            </p:cNvPr>
            <p:cNvCxnSpPr>
              <a:cxnSpLocks/>
            </p:cNvCxnSpPr>
            <p:nvPr/>
          </p:nvCxnSpPr>
          <p:spPr>
            <a:xfrm flipH="1">
              <a:off x="7533480" y="2108217"/>
              <a:ext cx="1485866" cy="0"/>
            </a:xfrm>
            <a:prstGeom prst="straightConnector1">
              <a:avLst/>
            </a:prstGeom>
            <a:ln w="19050">
              <a:solidFill>
                <a:schemeClr val="accent3"/>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C418985-E71D-E645-A0FC-EBF65235D7EC}"/>
                </a:ext>
              </a:extLst>
            </p:cNvPr>
            <p:cNvSpPr txBox="1"/>
            <p:nvPr/>
          </p:nvSpPr>
          <p:spPr>
            <a:xfrm>
              <a:off x="9036459" y="1835664"/>
              <a:ext cx="2367532" cy="1183912"/>
            </a:xfrm>
            <a:prstGeom prst="rect">
              <a:avLst/>
            </a:prstGeom>
            <a:noFill/>
            <a:ln w="19050">
              <a:solidFill>
                <a:schemeClr val="accent6"/>
              </a:solidFill>
            </a:ln>
          </p:spPr>
          <p:txBody>
            <a:bodyPr wrap="square" lIns="219456" tIns="175565" rIns="219456" bIns="175565" rtlCol="0">
              <a:noAutofit/>
            </a:bodyPr>
            <a:lstStyle/>
            <a:p>
              <a:pPr defTabSz="1097168"/>
              <a:r>
                <a:rPr lang="en-US" sz="1400" dirty="0">
                  <a:solidFill>
                    <a:srgbClr val="00A1C9"/>
                  </a:solidFill>
                  <a:latin typeface="Amazon Ember"/>
                </a:rPr>
                <a:t>/file1.txt</a:t>
              </a:r>
            </a:p>
            <a:p>
              <a:pPr defTabSz="1097168"/>
              <a:r>
                <a:rPr lang="en-US" sz="1400" dirty="0">
                  <a:solidFill>
                    <a:srgbClr val="00A1C9"/>
                  </a:solidFill>
                  <a:latin typeface="Amazon Ember"/>
                </a:rPr>
                <a:t>/file2.txt</a:t>
              </a:r>
            </a:p>
            <a:p>
              <a:pPr defTabSz="1097168"/>
              <a:r>
                <a:rPr lang="en-US" sz="1400" dirty="0">
                  <a:solidFill>
                    <a:srgbClr val="00A1C9"/>
                  </a:solidFill>
                  <a:latin typeface="Amazon Ember"/>
                </a:rPr>
                <a:t>/folder1/file3.txt</a:t>
              </a:r>
            </a:p>
            <a:p>
              <a:pPr defTabSz="1097168"/>
              <a:r>
                <a:rPr lang="en-US" sz="1400" dirty="0">
                  <a:solidFill>
                    <a:srgbClr val="00A1C9"/>
                  </a:solidFill>
                  <a:latin typeface="Amazon Ember"/>
                </a:rPr>
                <a:t>/folder2/file4.txt</a:t>
              </a:r>
            </a:p>
          </p:txBody>
        </p:sp>
        <p:cxnSp>
          <p:nvCxnSpPr>
            <p:cNvPr id="42" name="Straight Arrow Connector 41">
              <a:extLst>
                <a:ext uri="{FF2B5EF4-FFF2-40B4-BE49-F238E27FC236}">
                  <a16:creationId xmlns:a16="http://schemas.microsoft.com/office/drawing/2014/main" id="{4CB11173-FE1F-194D-A279-D1D6C7981E8F}"/>
                </a:ext>
              </a:extLst>
            </p:cNvPr>
            <p:cNvCxnSpPr>
              <a:cxnSpLocks/>
            </p:cNvCxnSpPr>
            <p:nvPr/>
          </p:nvCxnSpPr>
          <p:spPr>
            <a:xfrm flipH="1">
              <a:off x="6643029" y="4512621"/>
              <a:ext cx="3048875" cy="0"/>
            </a:xfrm>
            <a:prstGeom prst="straightConnector1">
              <a:avLst/>
            </a:prstGeom>
            <a:ln w="1905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40F32CD3-21A9-784B-9E44-18958E7E2BC4}"/>
                </a:ext>
              </a:extLst>
            </p:cNvPr>
            <p:cNvSpPr/>
            <p:nvPr/>
          </p:nvSpPr>
          <p:spPr bwMode="auto">
            <a:xfrm>
              <a:off x="6710048" y="3781825"/>
              <a:ext cx="2976436" cy="65348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Link </a:t>
              </a:r>
              <a:r>
                <a:rPr lang="en-US" sz="2000" b="1" dirty="0">
                  <a:solidFill>
                    <a:schemeClr val="accent6"/>
                  </a:solidFill>
                  <a:ea typeface="Segoe UI" pitchFamily="34" charset="0"/>
                  <a:cs typeface="Segoe UI" pitchFamily="34" charset="0"/>
                </a:rPr>
                <a:t>one or more Amazon S3 </a:t>
              </a:r>
              <a:r>
                <a:rPr lang="en-US" sz="2000" dirty="0">
                  <a:gradFill>
                    <a:gsLst>
                      <a:gs pos="0">
                        <a:srgbClr val="FFFFFF"/>
                      </a:gs>
                      <a:gs pos="100000">
                        <a:srgbClr val="FFFFFF"/>
                      </a:gs>
                    </a:gsLst>
                    <a:lin ang="5400000" scaled="0"/>
                  </a:gradFill>
                  <a:ea typeface="Segoe UI" pitchFamily="34" charset="0"/>
                  <a:cs typeface="Segoe UI" pitchFamily="34" charset="0"/>
                </a:rPr>
                <a:t>buckets and prefixes</a:t>
              </a:r>
            </a:p>
          </p:txBody>
        </p:sp>
        <p:sp>
          <p:nvSpPr>
            <p:cNvPr id="61" name="Rectangle 60">
              <a:extLst>
                <a:ext uri="{FF2B5EF4-FFF2-40B4-BE49-F238E27FC236}">
                  <a16:creationId xmlns:a16="http://schemas.microsoft.com/office/drawing/2014/main" id="{E59E010A-C8DB-984F-B27A-558331C32B9E}"/>
                </a:ext>
              </a:extLst>
            </p:cNvPr>
            <p:cNvSpPr/>
            <p:nvPr/>
          </p:nvSpPr>
          <p:spPr>
            <a:xfrm>
              <a:off x="5081559" y="4778279"/>
              <a:ext cx="2025491" cy="276999"/>
            </a:xfrm>
            <a:prstGeom prst="rect">
              <a:avLst/>
            </a:prstGeom>
          </p:spPr>
          <p:txBody>
            <a:bodyPr wrap="square">
              <a:spAutoFit/>
            </a:bodyPr>
            <a:lstStyle/>
            <a:p>
              <a:pPr algn="ctr" defTabSz="457171">
                <a:spcBef>
                  <a:spcPts val="600"/>
                </a:spcBef>
                <a:spcAft>
                  <a:spcPts val="300"/>
                </a:spcAft>
              </a:pPr>
              <a:r>
                <a:rPr lang="en-US" sz="1200" dirty="0"/>
                <a:t>Amazon S3</a:t>
              </a:r>
            </a:p>
          </p:txBody>
        </p:sp>
        <p:pic>
          <p:nvPicPr>
            <p:cNvPr id="63" name="Picture 62">
              <a:extLst>
                <a:ext uri="{FF2B5EF4-FFF2-40B4-BE49-F238E27FC236}">
                  <a16:creationId xmlns:a16="http://schemas.microsoft.com/office/drawing/2014/main" id="{AFCF6B41-78AE-DC4A-820A-D69D1CDFD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471" y="3680999"/>
              <a:ext cx="1097280" cy="1097280"/>
            </a:xfrm>
            <a:prstGeom prst="rect">
              <a:avLst/>
            </a:prstGeom>
          </p:spPr>
        </p:pic>
        <p:sp>
          <p:nvSpPr>
            <p:cNvPr id="64" name="Rectangle 63">
              <a:extLst>
                <a:ext uri="{FF2B5EF4-FFF2-40B4-BE49-F238E27FC236}">
                  <a16:creationId xmlns:a16="http://schemas.microsoft.com/office/drawing/2014/main" id="{9FC8DFDD-9299-B549-A944-91EF1542FB2E}"/>
                </a:ext>
              </a:extLst>
            </p:cNvPr>
            <p:cNvSpPr/>
            <p:nvPr/>
          </p:nvSpPr>
          <p:spPr>
            <a:xfrm>
              <a:off x="9765384" y="4705753"/>
              <a:ext cx="1096277" cy="461665"/>
            </a:xfrm>
            <a:prstGeom prst="rect">
              <a:avLst/>
            </a:prstGeom>
          </p:spPr>
          <p:txBody>
            <a:bodyPr wrap="square">
              <a:spAutoFit/>
            </a:bodyPr>
            <a:lstStyle/>
            <a:p>
              <a:pPr algn="ctr" defTabSz="457171">
                <a:spcBef>
                  <a:spcPts val="600"/>
                </a:spcBef>
                <a:spcAft>
                  <a:spcPts val="300"/>
                </a:spcAft>
                <a:defRPr/>
              </a:pPr>
              <a:r>
                <a:rPr lang="en-US" sz="1200" dirty="0"/>
                <a:t>Amazon </a:t>
              </a:r>
              <a:r>
                <a:rPr lang="en-US" sz="1200" dirty="0" err="1"/>
                <a:t>FSx</a:t>
              </a:r>
              <a:br>
                <a:rPr lang="en-US" sz="1200" dirty="0"/>
              </a:br>
              <a:r>
                <a:rPr lang="en-US" sz="1200" dirty="0"/>
                <a:t>for </a:t>
              </a:r>
              <a:r>
                <a:rPr lang="en-US" sz="1200" dirty="0" err="1">
                  <a:solidFill>
                    <a:schemeClr val="accent6"/>
                  </a:solidFill>
                </a:rPr>
                <a:t>Lustre</a:t>
              </a:r>
              <a:endParaRPr lang="en-US" sz="1200" dirty="0">
                <a:solidFill>
                  <a:schemeClr val="accent6"/>
                </a:solidFill>
              </a:endParaRPr>
            </a:p>
          </p:txBody>
        </p:sp>
        <p:pic>
          <p:nvPicPr>
            <p:cNvPr id="66" name="Picture 65">
              <a:extLst>
                <a:ext uri="{FF2B5EF4-FFF2-40B4-BE49-F238E27FC236}">
                  <a16:creationId xmlns:a16="http://schemas.microsoft.com/office/drawing/2014/main" id="{F7896F10-0261-A448-A4C4-8AB6B184C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645" y="3896240"/>
              <a:ext cx="801317" cy="801317"/>
            </a:xfrm>
            <a:prstGeom prst="rect">
              <a:avLst/>
            </a:prstGeom>
          </p:spPr>
        </p:pic>
      </p:grpSp>
    </p:spTree>
    <p:extLst>
      <p:ext uri="{BB962C8B-B14F-4D97-AF65-F5344CB8AC3E}">
        <p14:creationId xmlns:p14="http://schemas.microsoft.com/office/powerpoint/2010/main" val="401021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fill="hold"/>
                                        <p:tgtEl>
                                          <p:spTgt spid="71"/>
                                        </p:tgtEl>
                                        <p:attrNameLst>
                                          <p:attrName>ppt_x</p:attrName>
                                        </p:attrNameLst>
                                      </p:cBhvr>
                                      <p:tavLst>
                                        <p:tav tm="0">
                                          <p:val>
                                            <p:strVal val="#ppt_x"/>
                                          </p:val>
                                        </p:tav>
                                        <p:tav tm="100000">
                                          <p:val>
                                            <p:strVal val="#ppt_x"/>
                                          </p:val>
                                        </p:tav>
                                      </p:tavLst>
                                    </p:anim>
                                    <p:anim calcmode="lin" valueType="num">
                                      <p:cBhvr additive="base">
                                        <p:cTn id="1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DC1C29D5-0363-4DBA-A4D0-AD4D8877703A}"/>
              </a:ext>
            </a:extLst>
          </p:cNvPr>
          <p:cNvGraphicFramePr>
            <a:graphicFrameLocks noGrp="1"/>
          </p:cNvGraphicFramePr>
          <p:nvPr/>
        </p:nvGraphicFramePr>
        <p:xfrm>
          <a:off x="735806" y="3212285"/>
          <a:ext cx="11295063" cy="3099440"/>
        </p:xfrm>
        <a:graphic>
          <a:graphicData uri="http://schemas.openxmlformats.org/drawingml/2006/table">
            <a:tbl>
              <a:tblPr firstRow="1" bandRow="1">
                <a:tableStyleId>{69012ECD-51FC-41F1-AA8D-1B2483CD663E}</a:tableStyleId>
              </a:tblPr>
              <a:tblGrid>
                <a:gridCol w="1952653">
                  <a:extLst>
                    <a:ext uri="{9D8B030D-6E8A-4147-A177-3AD203B41FA5}">
                      <a16:colId xmlns:a16="http://schemas.microsoft.com/office/drawing/2014/main" val="20000"/>
                    </a:ext>
                  </a:extLst>
                </a:gridCol>
                <a:gridCol w="4736461">
                  <a:extLst>
                    <a:ext uri="{9D8B030D-6E8A-4147-A177-3AD203B41FA5}">
                      <a16:colId xmlns:a16="http://schemas.microsoft.com/office/drawing/2014/main" val="20001"/>
                    </a:ext>
                  </a:extLst>
                </a:gridCol>
                <a:gridCol w="4605949">
                  <a:extLst>
                    <a:ext uri="{9D8B030D-6E8A-4147-A177-3AD203B41FA5}">
                      <a16:colId xmlns:a16="http://schemas.microsoft.com/office/drawing/2014/main" val="20002"/>
                    </a:ext>
                  </a:extLst>
                </a:gridCol>
              </a:tblGrid>
              <a:tr h="475285">
                <a:tc>
                  <a:txBody>
                    <a:bodyPr/>
                    <a:lstStyle/>
                    <a:p>
                      <a:endParaRPr lang="en-US" sz="1800" b="0" dirty="0">
                        <a:solidFill>
                          <a:schemeClr val="bg2"/>
                        </a:solidFill>
                      </a:endParaRPr>
                    </a:p>
                  </a:txBody>
                  <a:tcPr marL="152400" marR="76200" marT="38105" marB="38105"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r>
                        <a:rPr lang="en-US" sz="1800" b="0" kern="1200" dirty="0"/>
                        <a:t>Scale up</a:t>
                      </a:r>
                      <a:endParaRPr lang="en-US" sz="1800" b="0" kern="1200" dirty="0">
                        <a:solidFill>
                          <a:schemeClr val="tx1"/>
                        </a:solidFill>
                        <a:latin typeface="+mn-lt"/>
                        <a:ea typeface="+mn-ea"/>
                        <a:cs typeface="+mn-cs"/>
                      </a:endParaRPr>
                    </a:p>
                  </a:txBody>
                  <a:tcPr marL="152400" marR="76200" marT="38105" marB="38105" anchor="ctr"/>
                </a:tc>
                <a:tc>
                  <a:txBody>
                    <a:bodyPr/>
                    <a:lstStyle/>
                    <a:p>
                      <a:r>
                        <a:rPr lang="en-US" sz="1800" b="0" kern="1200" dirty="0"/>
                        <a:t>Scale out</a:t>
                      </a:r>
                      <a:endParaRPr lang="en-US" sz="1800" b="0" kern="1200" dirty="0">
                        <a:solidFill>
                          <a:schemeClr val="tx1"/>
                        </a:solidFill>
                        <a:latin typeface="+mn-lt"/>
                        <a:ea typeface="+mn-ea"/>
                        <a:cs typeface="+mn-cs"/>
                      </a:endParaRPr>
                    </a:p>
                  </a:txBody>
                  <a:tcPr marL="152400" marR="76200" marT="38105" marB="38105" anchor="ctr"/>
                </a:tc>
                <a:extLst>
                  <a:ext uri="{0D108BD9-81ED-4DB2-BD59-A6C34878D82A}">
                    <a16:rowId xmlns:a16="http://schemas.microsoft.com/office/drawing/2014/main" val="10000"/>
                  </a:ext>
                </a:extLst>
              </a:tr>
              <a:tr h="475285">
                <a:tc>
                  <a:txBody>
                    <a:bodyPr/>
                    <a:lstStyle/>
                    <a:p>
                      <a:pPr marL="0" algn="l" defTabSz="1097278" rtl="0" eaLnBrk="1" latinLnBrk="0" hangingPunct="1"/>
                      <a:r>
                        <a:rPr lang="en-US" sz="1800" b="0" kern="1200" dirty="0">
                          <a:solidFill>
                            <a:schemeClr val="accent6"/>
                          </a:solidFill>
                          <a:latin typeface="+mn-lt"/>
                          <a:ea typeface="+mn-ea"/>
                          <a:cs typeface="+mn-cs"/>
                        </a:rPr>
                        <a:t>File systems</a:t>
                      </a:r>
                    </a:p>
                  </a:txBody>
                  <a:tcPr marL="152400" marR="76200" marT="38105" marB="38105"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NetApp ONTAP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Windows 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tx1"/>
                          </a:solidFill>
                          <a:latin typeface="+mn-lt"/>
                          <a:ea typeface="+mn-ea"/>
                          <a:cs typeface="+mn-cs"/>
                        </a:rPr>
                        <a:t>OpenZFS</a:t>
                      </a:r>
                      <a:endParaRPr lang="en-US" sz="1800" kern="1200" dirty="0">
                        <a:solidFill>
                          <a:schemeClr val="tx1"/>
                        </a:solidFill>
                        <a:latin typeface="+mn-lt"/>
                        <a:ea typeface="+mn-ea"/>
                        <a:cs typeface="+mn-cs"/>
                      </a:endParaRPr>
                    </a:p>
                  </a:txBody>
                  <a:tcPr marL="152400" marR="76200" marT="38105" marB="38105" anchor="ctr"/>
                </a:tc>
                <a:tc>
                  <a:txBody>
                    <a:bodyPr/>
                    <a:lstStyle/>
                    <a:p>
                      <a:r>
                        <a:rPr lang="en-US" sz="1800" dirty="0">
                          <a:solidFill>
                            <a:schemeClr val="tx1"/>
                          </a:solidFill>
                        </a:rPr>
                        <a:t>Lustre</a:t>
                      </a:r>
                    </a:p>
                  </a:txBody>
                  <a:tcPr marL="152400" marR="76200" marT="38105" marB="38105" anchor="ctr"/>
                </a:tc>
                <a:extLst>
                  <a:ext uri="{0D108BD9-81ED-4DB2-BD59-A6C34878D82A}">
                    <a16:rowId xmlns:a16="http://schemas.microsoft.com/office/drawing/2014/main" val="10001"/>
                  </a:ext>
                </a:extLst>
              </a:tr>
              <a:tr h="475285">
                <a:tc>
                  <a:txBody>
                    <a:bodyPr/>
                    <a:lstStyle/>
                    <a:p>
                      <a:pPr marL="0" algn="l" defTabSz="1097278" rtl="0" eaLnBrk="1" latinLnBrk="0" hangingPunct="1"/>
                      <a:r>
                        <a:rPr lang="en-US" sz="1800" b="0" kern="1200" dirty="0">
                          <a:solidFill>
                            <a:schemeClr val="accent6"/>
                          </a:solidFill>
                        </a:rPr>
                        <a:t>Benefit</a:t>
                      </a:r>
                      <a:endParaRPr lang="en-US" sz="1800" b="0" kern="1200" dirty="0">
                        <a:solidFill>
                          <a:schemeClr val="accent6"/>
                        </a:solidFill>
                        <a:latin typeface="+mn-lt"/>
                        <a:ea typeface="+mn-ea"/>
                        <a:cs typeface="+mn-cs"/>
                      </a:endParaRPr>
                    </a:p>
                  </a:txBody>
                  <a:tcPr marL="152400" marR="76200" marT="38105" marB="38105"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Highest speed with ultra-low latencies</a:t>
                      </a:r>
                      <a:endParaRPr lang="en-US" sz="1800" dirty="0">
                        <a:solidFill>
                          <a:schemeClr val="bg1"/>
                        </a:solidFill>
                      </a:endParaRPr>
                    </a:p>
                  </a:txBody>
                  <a:tcPr marL="152400" marR="76200" marT="38105" marB="3810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Virtually unlimited scale</a:t>
                      </a:r>
                      <a:endParaRPr lang="en-US" sz="1800" dirty="0">
                        <a:solidFill>
                          <a:schemeClr val="bg1"/>
                        </a:solidFill>
                      </a:endParaRPr>
                    </a:p>
                  </a:txBody>
                  <a:tcPr marL="152400" marR="76200" marT="38105" marB="38105" anchor="ctr"/>
                </a:tc>
                <a:extLst>
                  <a:ext uri="{0D108BD9-81ED-4DB2-BD59-A6C34878D82A}">
                    <a16:rowId xmlns:a16="http://schemas.microsoft.com/office/drawing/2014/main" val="3093333520"/>
                  </a:ext>
                </a:extLst>
              </a:tr>
              <a:tr h="475285">
                <a:tc>
                  <a:txBody>
                    <a:bodyPr/>
                    <a:lstStyle/>
                    <a:p>
                      <a:pPr marL="0" algn="l" defTabSz="1097278" rtl="0" eaLnBrk="1" latinLnBrk="0" hangingPunct="1"/>
                      <a:r>
                        <a:rPr lang="en-US" sz="1800" b="0" kern="1200" dirty="0">
                          <a:solidFill>
                            <a:schemeClr val="accent6"/>
                          </a:solidFill>
                          <a:latin typeface="+mn-lt"/>
                          <a:ea typeface="+mn-ea"/>
                          <a:cs typeface="+mn-cs"/>
                        </a:rPr>
                        <a:t>Access patterns</a:t>
                      </a:r>
                    </a:p>
                  </a:txBody>
                  <a:tcPr marL="152400" marR="76200" marT="38105" marB="38105"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Single-threaded, s</a:t>
                      </a:r>
                      <a:r>
                        <a:rPr lang="en-US" sz="1800" dirty="0">
                          <a:latin typeface="Amazon Ember" panose="020B0603020204020204" pitchFamily="34" charset="0"/>
                          <a:ea typeface="Amazon Ember" panose="020B0603020204020204" pitchFamily="34" charset="0"/>
                          <a:cs typeface="Amazon Ember" panose="020B0603020204020204" pitchFamily="34" charset="0"/>
                        </a:rPr>
                        <a:t>mall file random, metadata-intensive data access patterns</a:t>
                      </a:r>
                    </a:p>
                  </a:txBody>
                  <a:tcPr marL="152400" marR="76200" marT="38105" marB="3810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Multi-threaded, large file sequential, or random data access patterns</a:t>
                      </a:r>
                    </a:p>
                  </a:txBody>
                  <a:tcPr marL="152400" marR="76200" marT="38105" marB="38105" anchor="ctr"/>
                </a:tc>
                <a:extLst>
                  <a:ext uri="{0D108BD9-81ED-4DB2-BD59-A6C34878D82A}">
                    <a16:rowId xmlns:a16="http://schemas.microsoft.com/office/drawing/2014/main" val="3611471035"/>
                  </a:ext>
                </a:extLst>
              </a:tr>
              <a:tr h="475285">
                <a:tc>
                  <a:txBody>
                    <a:bodyPr/>
                    <a:lstStyle/>
                    <a:p>
                      <a:pPr marL="0" algn="l" defTabSz="1097278" rtl="0" eaLnBrk="1" latinLnBrk="0" hangingPunct="1"/>
                      <a:r>
                        <a:rPr lang="en-US" sz="1800" b="0" kern="1200" dirty="0">
                          <a:solidFill>
                            <a:schemeClr val="accent6"/>
                          </a:solidFill>
                          <a:latin typeface="+mn-lt"/>
                          <a:ea typeface="+mn-ea"/>
                          <a:cs typeface="+mn-cs"/>
                        </a:rPr>
                        <a:t>Performance</a:t>
                      </a:r>
                    </a:p>
                  </a:txBody>
                  <a:tcPr marL="152400" marR="76200" marT="38105" marB="38105"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Multiple GB/s throughput, sub-millisecond latencies, and hundreds of thousands IOPS</a:t>
                      </a:r>
                    </a:p>
                  </a:txBody>
                  <a:tcPr marL="152400" marR="76200" marT="38105" marB="3810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100s GB/s throughput, sub-millisecond latencies, and millions of IOPS</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995034947"/>
                  </a:ext>
                </a:extLst>
              </a:tr>
            </a:tbl>
          </a:graphicData>
        </a:graphic>
      </p:graphicFrame>
      <p:grpSp>
        <p:nvGrpSpPr>
          <p:cNvPr id="38" name="Group 37">
            <a:extLst>
              <a:ext uri="{FF2B5EF4-FFF2-40B4-BE49-F238E27FC236}">
                <a16:creationId xmlns:a16="http://schemas.microsoft.com/office/drawing/2014/main" id="{5E428421-5572-4E57-8BF2-09C8622E9A25}"/>
              </a:ext>
            </a:extLst>
          </p:cNvPr>
          <p:cNvGrpSpPr/>
          <p:nvPr/>
        </p:nvGrpSpPr>
        <p:grpSpPr>
          <a:xfrm>
            <a:off x="3085730" y="1552080"/>
            <a:ext cx="1201703" cy="1439071"/>
            <a:chOff x="8517166" y="2391225"/>
            <a:chExt cx="1284741" cy="1538512"/>
          </a:xfrm>
        </p:grpSpPr>
        <p:pic>
          <p:nvPicPr>
            <p:cNvPr id="39" name="Graphic 20">
              <a:extLst>
                <a:ext uri="{FF2B5EF4-FFF2-40B4-BE49-F238E27FC236}">
                  <a16:creationId xmlns:a16="http://schemas.microsoft.com/office/drawing/2014/main" id="{F81ED6D1-9F56-4ADA-8BFC-A02FD7809B7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17166" y="3029855"/>
              <a:ext cx="1284741" cy="899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ight Arrow 30">
              <a:extLst>
                <a:ext uri="{FF2B5EF4-FFF2-40B4-BE49-F238E27FC236}">
                  <a16:creationId xmlns:a16="http://schemas.microsoft.com/office/drawing/2014/main" id="{4231CAEF-3C3B-449A-8862-FE71C46D3EBA}"/>
                </a:ext>
              </a:extLst>
            </p:cNvPr>
            <p:cNvSpPr/>
            <p:nvPr/>
          </p:nvSpPr>
          <p:spPr>
            <a:xfrm rot="16200000">
              <a:off x="8974479" y="2507111"/>
              <a:ext cx="370114" cy="39188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cxnSp>
          <p:nvCxnSpPr>
            <p:cNvPr id="42" name="Straight Connector 41">
              <a:extLst>
                <a:ext uri="{FF2B5EF4-FFF2-40B4-BE49-F238E27FC236}">
                  <a16:creationId xmlns:a16="http://schemas.microsoft.com/office/drawing/2014/main" id="{02C5BC0E-46A1-4618-A3F3-140BEAAD0507}"/>
                </a:ext>
              </a:extLst>
            </p:cNvPr>
            <p:cNvCxnSpPr/>
            <p:nvPr/>
          </p:nvCxnSpPr>
          <p:spPr>
            <a:xfrm>
              <a:off x="8886883" y="2391225"/>
              <a:ext cx="545307"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4F2F9DF2-FF0C-4E9F-875A-6E1606DE17D0}"/>
              </a:ext>
            </a:extLst>
          </p:cNvPr>
          <p:cNvGrpSpPr/>
          <p:nvPr/>
        </p:nvGrpSpPr>
        <p:grpSpPr>
          <a:xfrm>
            <a:off x="7232578" y="1920533"/>
            <a:ext cx="3405665" cy="1070618"/>
            <a:chOff x="3483542" y="3206565"/>
            <a:chExt cx="4086798" cy="1284742"/>
          </a:xfrm>
        </p:grpSpPr>
        <p:grpSp>
          <p:nvGrpSpPr>
            <p:cNvPr id="44" name="Group 43">
              <a:extLst>
                <a:ext uri="{FF2B5EF4-FFF2-40B4-BE49-F238E27FC236}">
                  <a16:creationId xmlns:a16="http://schemas.microsoft.com/office/drawing/2014/main" id="{809C6CE9-813B-441D-8BFB-BC6DB3FE0B31}"/>
                </a:ext>
              </a:extLst>
            </p:cNvPr>
            <p:cNvGrpSpPr/>
            <p:nvPr/>
          </p:nvGrpSpPr>
          <p:grpSpPr>
            <a:xfrm>
              <a:off x="3483542" y="3206565"/>
              <a:ext cx="3521758" cy="1284742"/>
              <a:chOff x="715737" y="2518000"/>
              <a:chExt cx="3521758" cy="1284742"/>
            </a:xfrm>
          </p:grpSpPr>
          <p:pic>
            <p:nvPicPr>
              <p:cNvPr id="46" name="Graphic 20">
                <a:extLst>
                  <a:ext uri="{FF2B5EF4-FFF2-40B4-BE49-F238E27FC236}">
                    <a16:creationId xmlns:a16="http://schemas.microsoft.com/office/drawing/2014/main" id="{1FE9F7AB-B8ED-4250-96B1-ADD0748238E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5737" y="2518001"/>
                <a:ext cx="1284741" cy="128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20">
                <a:extLst>
                  <a:ext uri="{FF2B5EF4-FFF2-40B4-BE49-F238E27FC236}">
                    <a16:creationId xmlns:a16="http://schemas.microsoft.com/office/drawing/2014/main" id="{3D2D30CE-FF14-4CE1-AA99-CEB7D3216C3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21280" y="2518000"/>
                <a:ext cx="1284741" cy="128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20">
                <a:extLst>
                  <a:ext uri="{FF2B5EF4-FFF2-40B4-BE49-F238E27FC236}">
                    <a16:creationId xmlns:a16="http://schemas.microsoft.com/office/drawing/2014/main" id="{B309FF54-0677-442C-A0A0-F71F2782494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91559" y="2518000"/>
                <a:ext cx="1284741" cy="128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ight Arrow 7">
                <a:extLst>
                  <a:ext uri="{FF2B5EF4-FFF2-40B4-BE49-F238E27FC236}">
                    <a16:creationId xmlns:a16="http://schemas.microsoft.com/office/drawing/2014/main" id="{2DFBC963-B938-48CE-A024-AF76BF1B7B1D}"/>
                  </a:ext>
                </a:extLst>
              </p:cNvPr>
              <p:cNvSpPr/>
              <p:nvPr/>
            </p:nvSpPr>
            <p:spPr>
              <a:xfrm>
                <a:off x="3497266" y="2964427"/>
                <a:ext cx="740229" cy="39188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grpSp>
        <p:sp>
          <p:nvSpPr>
            <p:cNvPr id="45" name="TextBox 44">
              <a:extLst>
                <a:ext uri="{FF2B5EF4-FFF2-40B4-BE49-F238E27FC236}">
                  <a16:creationId xmlns:a16="http://schemas.microsoft.com/office/drawing/2014/main" id="{DCA74EAD-6715-45B0-B956-13346C938B06}"/>
                </a:ext>
              </a:extLst>
            </p:cNvPr>
            <p:cNvSpPr txBox="1"/>
            <p:nvPr/>
          </p:nvSpPr>
          <p:spPr>
            <a:xfrm>
              <a:off x="6977485" y="3477326"/>
              <a:ext cx="592855" cy="557153"/>
            </a:xfrm>
            <a:prstGeom prst="rect">
              <a:avLst/>
            </a:prstGeom>
            <a:noFill/>
          </p:spPr>
          <p:txBody>
            <a:bodyPr wrap="none" rtlCol="0">
              <a:spAutoFit/>
            </a:bodyPr>
            <a:lstStyle/>
            <a:p>
              <a:pPr algn="l"/>
              <a:r>
                <a:rPr lang="en-US" sz="241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grpSp>
      <p:sp>
        <p:nvSpPr>
          <p:cNvPr id="16" name="TextBox 15">
            <a:extLst>
              <a:ext uri="{FF2B5EF4-FFF2-40B4-BE49-F238E27FC236}">
                <a16:creationId xmlns:a16="http://schemas.microsoft.com/office/drawing/2014/main" id="{F1A49AED-8790-EB40-BFC4-F2709DC74BF9}"/>
              </a:ext>
            </a:extLst>
          </p:cNvPr>
          <p:cNvSpPr txBox="1"/>
          <p:nvPr/>
        </p:nvSpPr>
        <p:spPr>
          <a:xfrm>
            <a:off x="448806" y="975146"/>
            <a:ext cx="5644174" cy="369332"/>
          </a:xfrm>
          <a:prstGeom prst="rect">
            <a:avLst/>
          </a:prstGeom>
          <a:noFill/>
        </p:spPr>
        <p:txBody>
          <a:bodyPr wrap="none" lIns="0" tIns="0" rIns="0" bIns="0" rtlCol="0">
            <a:spAutoFit/>
          </a:bodyPr>
          <a:lstStyle/>
          <a:p>
            <a:pPr algn="l"/>
            <a:r>
              <a:rPr lang="en-US" sz="2400" b="1" spc="-100" dirty="0">
                <a:solidFill>
                  <a:schemeClr val="accent4"/>
                </a:solidFill>
              </a:rPr>
              <a:t>Choice of scale-up or scale-out file systems</a:t>
            </a:r>
            <a:endParaRPr lang="en-US" sz="2400" spc="-100" dirty="0">
              <a:solidFill>
                <a:schemeClr val="accent4"/>
              </a:solidFill>
            </a:endParaRPr>
          </a:p>
        </p:txBody>
      </p:sp>
      <p:sp>
        <p:nvSpPr>
          <p:cNvPr id="19" name="Title 11">
            <a:extLst>
              <a:ext uri="{FF2B5EF4-FFF2-40B4-BE49-F238E27FC236}">
                <a16:creationId xmlns:a16="http://schemas.microsoft.com/office/drawing/2014/main" id="{8ED8162E-83BC-9E4C-8F2D-AA6C07F70316}"/>
              </a:ext>
            </a:extLst>
          </p:cNvPr>
          <p:cNvSpPr>
            <a:spLocks noGrp="1"/>
          </p:cNvSpPr>
          <p:nvPr>
            <p:ph type="title"/>
          </p:nvPr>
        </p:nvSpPr>
        <p:spPr>
          <a:xfrm>
            <a:off x="269875" y="289511"/>
            <a:ext cx="11652356" cy="899665"/>
          </a:xfrm>
        </p:spPr>
        <p:txBody>
          <a:bodyPr/>
          <a:lstStyle/>
          <a:p>
            <a:r>
              <a:rPr lang="en-US" dirty="0"/>
              <a:t>How customers deploy Amazon FSx</a:t>
            </a:r>
          </a:p>
        </p:txBody>
      </p:sp>
    </p:spTree>
    <p:extLst>
      <p:ext uri="{BB962C8B-B14F-4D97-AF65-F5344CB8AC3E}">
        <p14:creationId xmlns:p14="http://schemas.microsoft.com/office/powerpoint/2010/main" val="85539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1000" fill="hold"/>
                                        <p:tgtEl>
                                          <p:spTgt spid="43"/>
                                        </p:tgtEl>
                                        <p:attrNameLst>
                                          <p:attrName>ppt_w</p:attrName>
                                        </p:attrNameLst>
                                      </p:cBhvr>
                                      <p:tavLst>
                                        <p:tav tm="0">
                                          <p:val>
                                            <p:strVal val="#ppt_w*0.70"/>
                                          </p:val>
                                        </p:tav>
                                        <p:tav tm="100000">
                                          <p:val>
                                            <p:strVal val="#ppt_w"/>
                                          </p:val>
                                        </p:tav>
                                      </p:tavLst>
                                    </p:anim>
                                    <p:anim calcmode="lin" valueType="num">
                                      <p:cBhvr>
                                        <p:cTn id="15" dur="1000" fill="hold"/>
                                        <p:tgtEl>
                                          <p:spTgt spid="43"/>
                                        </p:tgtEl>
                                        <p:attrNameLst>
                                          <p:attrName>ppt_h</p:attrName>
                                        </p:attrNameLst>
                                      </p:cBhvr>
                                      <p:tavLst>
                                        <p:tav tm="0">
                                          <p:val>
                                            <p:strVal val="#ppt_h"/>
                                          </p:val>
                                        </p:tav>
                                        <p:tav tm="100000">
                                          <p:val>
                                            <p:strVal val="#ppt_h"/>
                                          </p:val>
                                        </p:tav>
                                      </p:tavLst>
                                    </p:anim>
                                    <p:animEffect transition="in" filter="fade">
                                      <p:cBhvr>
                                        <p:cTn id="16" dur="10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a:extLst>
              <a:ext uri="{FF2B5EF4-FFF2-40B4-BE49-F238E27FC236}">
                <a16:creationId xmlns:a16="http://schemas.microsoft.com/office/drawing/2014/main" id="{9F099B2F-00CE-2F43-84ED-DFBF47C46C4A}"/>
              </a:ext>
            </a:extLst>
          </p:cNvPr>
          <p:cNvSpPr/>
          <p:nvPr/>
        </p:nvSpPr>
        <p:spPr>
          <a:xfrm>
            <a:off x="3239869" y="2428266"/>
            <a:ext cx="1589528" cy="684016"/>
          </a:xfrm>
          <a:custGeom>
            <a:avLst/>
            <a:gdLst>
              <a:gd name="connsiteX0" fmla="*/ 0 w 2052051"/>
              <a:gd name="connsiteY0" fmla="*/ 0 h 820820"/>
              <a:gd name="connsiteX1" fmla="*/ 1641641 w 2052051"/>
              <a:gd name="connsiteY1" fmla="*/ 0 h 820820"/>
              <a:gd name="connsiteX2" fmla="*/ 2052051 w 2052051"/>
              <a:gd name="connsiteY2" fmla="*/ 410410 h 820820"/>
              <a:gd name="connsiteX3" fmla="*/ 1641641 w 2052051"/>
              <a:gd name="connsiteY3" fmla="*/ 820820 h 820820"/>
              <a:gd name="connsiteX4" fmla="*/ 0 w 2052051"/>
              <a:gd name="connsiteY4" fmla="*/ 820820 h 820820"/>
              <a:gd name="connsiteX5" fmla="*/ 0 w 2052051"/>
              <a:gd name="connsiteY5" fmla="*/ 0 h 8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051" h="820820">
                <a:moveTo>
                  <a:pt x="0" y="0"/>
                </a:moveTo>
                <a:lnTo>
                  <a:pt x="1641641" y="0"/>
                </a:lnTo>
                <a:lnTo>
                  <a:pt x="2052051" y="410410"/>
                </a:lnTo>
                <a:lnTo>
                  <a:pt x="1641641" y="820820"/>
                </a:lnTo>
                <a:lnTo>
                  <a:pt x="0" y="820820"/>
                </a:lnTo>
                <a:lnTo>
                  <a:pt x="0" y="0"/>
                </a:lnTo>
                <a:close/>
              </a:path>
            </a:pathLst>
          </a:cu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231" tIns="31115" rIns="186562" bIns="31115" numCol="1" spcCol="1270" anchor="ctr" anchorCtr="0">
            <a:noAutofit/>
          </a:bodyPr>
          <a:lstStyle/>
          <a:p>
            <a:pPr algn="ctr" defTabSz="518563">
              <a:lnSpc>
                <a:spcPct val="90000"/>
              </a:lnSpc>
              <a:spcBef>
                <a:spcPct val="0"/>
              </a:spcBef>
              <a:spcAft>
                <a:spcPct val="35000"/>
              </a:spcAft>
            </a:pPr>
            <a:r>
              <a:rPr lang="en-US" sz="1167" dirty="0">
                <a:latin typeface="Amazon Ember" panose="020B0603020204020204" pitchFamily="34" charset="0"/>
                <a:ea typeface="Amazon Ember" panose="020B0603020204020204" pitchFamily="34" charset="0"/>
                <a:cs typeface="Amazon Ember" panose="020B0603020204020204" pitchFamily="34" charset="0"/>
              </a:rPr>
              <a:t>Design Specification</a:t>
            </a:r>
          </a:p>
        </p:txBody>
      </p:sp>
      <p:sp>
        <p:nvSpPr>
          <p:cNvPr id="26" name="Freeform 25">
            <a:extLst>
              <a:ext uri="{FF2B5EF4-FFF2-40B4-BE49-F238E27FC236}">
                <a16:creationId xmlns:a16="http://schemas.microsoft.com/office/drawing/2014/main" id="{5A9EF6F1-2E99-644D-A2DE-00F3037F68EB}"/>
              </a:ext>
            </a:extLst>
          </p:cNvPr>
          <p:cNvSpPr/>
          <p:nvPr/>
        </p:nvSpPr>
        <p:spPr>
          <a:xfrm>
            <a:off x="4511491" y="2428266"/>
            <a:ext cx="1589528" cy="684016"/>
          </a:xfrm>
          <a:custGeom>
            <a:avLst/>
            <a:gdLst>
              <a:gd name="connsiteX0" fmla="*/ 0 w 2052051"/>
              <a:gd name="connsiteY0" fmla="*/ 0 h 820820"/>
              <a:gd name="connsiteX1" fmla="*/ 1641641 w 2052051"/>
              <a:gd name="connsiteY1" fmla="*/ 0 h 820820"/>
              <a:gd name="connsiteX2" fmla="*/ 2052051 w 2052051"/>
              <a:gd name="connsiteY2" fmla="*/ 410410 h 820820"/>
              <a:gd name="connsiteX3" fmla="*/ 1641641 w 2052051"/>
              <a:gd name="connsiteY3" fmla="*/ 820820 h 820820"/>
              <a:gd name="connsiteX4" fmla="*/ 0 w 2052051"/>
              <a:gd name="connsiteY4" fmla="*/ 820820 h 820820"/>
              <a:gd name="connsiteX5" fmla="*/ 410410 w 2052051"/>
              <a:gd name="connsiteY5" fmla="*/ 410410 h 820820"/>
              <a:gd name="connsiteX6" fmla="*/ 0 w 2052051"/>
              <a:gd name="connsiteY6" fmla="*/ 0 h 8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51" h="820820">
                <a:moveTo>
                  <a:pt x="0" y="0"/>
                </a:moveTo>
                <a:lnTo>
                  <a:pt x="1641641" y="0"/>
                </a:lnTo>
                <a:lnTo>
                  <a:pt x="2052051" y="410410"/>
                </a:lnTo>
                <a:lnTo>
                  <a:pt x="1641641" y="820820"/>
                </a:lnTo>
                <a:lnTo>
                  <a:pt x="0" y="820820"/>
                </a:lnTo>
                <a:lnTo>
                  <a:pt x="410410" y="410410"/>
                </a:lnTo>
                <a:lnTo>
                  <a:pt x="0" y="0"/>
                </a:lnTo>
                <a:close/>
              </a:path>
            </a:pathLst>
          </a:cu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8682" tIns="31115" rIns="357565" bIns="31115" numCol="1" spcCol="1270" anchor="ctr" anchorCtr="0">
            <a:noAutofit/>
          </a:bodyPr>
          <a:lstStyle/>
          <a:p>
            <a:pPr algn="ctr" defTabSz="518563">
              <a:lnSpc>
                <a:spcPct val="90000"/>
              </a:lnSpc>
              <a:spcBef>
                <a:spcPct val="0"/>
              </a:spcBef>
              <a:spcAft>
                <a:spcPct val="35000"/>
              </a:spcAft>
            </a:pPr>
            <a:r>
              <a:rPr lang="en-US" sz="1167" dirty="0">
                <a:latin typeface="Amazon Ember" panose="020B0603020204020204" pitchFamily="34" charset="0"/>
                <a:ea typeface="Amazon Ember" panose="020B0603020204020204" pitchFamily="34" charset="0"/>
                <a:cs typeface="Amazon Ember" panose="020B0603020204020204" pitchFamily="34" charset="0"/>
              </a:rPr>
              <a:t>Design Verification</a:t>
            </a:r>
          </a:p>
        </p:txBody>
      </p:sp>
      <p:sp>
        <p:nvSpPr>
          <p:cNvPr id="27" name="Freeform 26">
            <a:extLst>
              <a:ext uri="{FF2B5EF4-FFF2-40B4-BE49-F238E27FC236}">
                <a16:creationId xmlns:a16="http://schemas.microsoft.com/office/drawing/2014/main" id="{6B0AFDA7-A4FF-6F4D-A1CD-9F60DEB57FC2}"/>
              </a:ext>
            </a:extLst>
          </p:cNvPr>
          <p:cNvSpPr/>
          <p:nvPr/>
        </p:nvSpPr>
        <p:spPr>
          <a:xfrm>
            <a:off x="5783113" y="2428266"/>
            <a:ext cx="1589528" cy="684016"/>
          </a:xfrm>
          <a:custGeom>
            <a:avLst/>
            <a:gdLst>
              <a:gd name="connsiteX0" fmla="*/ 0 w 2052051"/>
              <a:gd name="connsiteY0" fmla="*/ 0 h 820820"/>
              <a:gd name="connsiteX1" fmla="*/ 1641641 w 2052051"/>
              <a:gd name="connsiteY1" fmla="*/ 0 h 820820"/>
              <a:gd name="connsiteX2" fmla="*/ 2052051 w 2052051"/>
              <a:gd name="connsiteY2" fmla="*/ 410410 h 820820"/>
              <a:gd name="connsiteX3" fmla="*/ 1641641 w 2052051"/>
              <a:gd name="connsiteY3" fmla="*/ 820820 h 820820"/>
              <a:gd name="connsiteX4" fmla="*/ 0 w 2052051"/>
              <a:gd name="connsiteY4" fmla="*/ 820820 h 820820"/>
              <a:gd name="connsiteX5" fmla="*/ 410410 w 2052051"/>
              <a:gd name="connsiteY5" fmla="*/ 410410 h 820820"/>
              <a:gd name="connsiteX6" fmla="*/ 0 w 2052051"/>
              <a:gd name="connsiteY6" fmla="*/ 0 h 8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51" h="820820">
                <a:moveTo>
                  <a:pt x="0" y="0"/>
                </a:moveTo>
                <a:lnTo>
                  <a:pt x="1641641" y="0"/>
                </a:lnTo>
                <a:lnTo>
                  <a:pt x="2052051" y="410410"/>
                </a:lnTo>
                <a:lnTo>
                  <a:pt x="1641641" y="820820"/>
                </a:lnTo>
                <a:lnTo>
                  <a:pt x="0" y="820820"/>
                </a:lnTo>
                <a:lnTo>
                  <a:pt x="410410" y="410410"/>
                </a:lnTo>
                <a:lnTo>
                  <a:pt x="0" y="0"/>
                </a:lnTo>
                <a:close/>
              </a:path>
            </a:pathLst>
          </a:cu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8682" tIns="31115" rIns="357565" bIns="31115" numCol="1" spcCol="1270" anchor="ctr" anchorCtr="0">
            <a:noAutofit/>
          </a:bodyPr>
          <a:lstStyle/>
          <a:p>
            <a:pPr algn="ctr" defTabSz="518563">
              <a:lnSpc>
                <a:spcPct val="90000"/>
              </a:lnSpc>
              <a:spcBef>
                <a:spcPct val="0"/>
              </a:spcBef>
              <a:spcAft>
                <a:spcPct val="35000"/>
              </a:spcAft>
            </a:pPr>
            <a:r>
              <a:rPr lang="en-US" sz="1167" dirty="0">
                <a:latin typeface="Amazon Ember" panose="020B0603020204020204" pitchFamily="34" charset="0"/>
                <a:ea typeface="Amazon Ember" panose="020B0603020204020204" pitchFamily="34" charset="0"/>
                <a:cs typeface="Amazon Ember" panose="020B0603020204020204" pitchFamily="34" charset="0"/>
              </a:rPr>
              <a:t>Synthesis</a:t>
            </a:r>
          </a:p>
        </p:txBody>
      </p:sp>
      <p:sp>
        <p:nvSpPr>
          <p:cNvPr id="28" name="Freeform 27">
            <a:extLst>
              <a:ext uri="{FF2B5EF4-FFF2-40B4-BE49-F238E27FC236}">
                <a16:creationId xmlns:a16="http://schemas.microsoft.com/office/drawing/2014/main" id="{DFB0A457-63C8-8B47-A6A8-ECF3420CA2C1}"/>
              </a:ext>
            </a:extLst>
          </p:cNvPr>
          <p:cNvSpPr/>
          <p:nvPr/>
        </p:nvSpPr>
        <p:spPr>
          <a:xfrm>
            <a:off x="7054735" y="2428266"/>
            <a:ext cx="1589528" cy="684016"/>
          </a:xfrm>
          <a:custGeom>
            <a:avLst/>
            <a:gdLst>
              <a:gd name="connsiteX0" fmla="*/ 0 w 2052051"/>
              <a:gd name="connsiteY0" fmla="*/ 0 h 820820"/>
              <a:gd name="connsiteX1" fmla="*/ 1641641 w 2052051"/>
              <a:gd name="connsiteY1" fmla="*/ 0 h 820820"/>
              <a:gd name="connsiteX2" fmla="*/ 2052051 w 2052051"/>
              <a:gd name="connsiteY2" fmla="*/ 410410 h 820820"/>
              <a:gd name="connsiteX3" fmla="*/ 1641641 w 2052051"/>
              <a:gd name="connsiteY3" fmla="*/ 820820 h 820820"/>
              <a:gd name="connsiteX4" fmla="*/ 0 w 2052051"/>
              <a:gd name="connsiteY4" fmla="*/ 820820 h 820820"/>
              <a:gd name="connsiteX5" fmla="*/ 410410 w 2052051"/>
              <a:gd name="connsiteY5" fmla="*/ 410410 h 820820"/>
              <a:gd name="connsiteX6" fmla="*/ 0 w 2052051"/>
              <a:gd name="connsiteY6" fmla="*/ 0 h 8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51" h="820820">
                <a:moveTo>
                  <a:pt x="0" y="0"/>
                </a:moveTo>
                <a:lnTo>
                  <a:pt x="1641641" y="0"/>
                </a:lnTo>
                <a:lnTo>
                  <a:pt x="2052051" y="410410"/>
                </a:lnTo>
                <a:lnTo>
                  <a:pt x="1641641" y="820820"/>
                </a:lnTo>
                <a:lnTo>
                  <a:pt x="0" y="820820"/>
                </a:lnTo>
                <a:lnTo>
                  <a:pt x="410410" y="410410"/>
                </a:lnTo>
                <a:lnTo>
                  <a:pt x="0" y="0"/>
                </a:lnTo>
                <a:close/>
              </a:path>
            </a:pathLst>
          </a:custGeom>
          <a:solidFill>
            <a:schemeClr val="accent6">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8682" tIns="31115" rIns="357565" bIns="31115" numCol="1" spcCol="1270" anchor="ctr" anchorCtr="0">
            <a:noAutofit/>
          </a:bodyPr>
          <a:lstStyle/>
          <a:p>
            <a:pPr algn="ctr" defTabSz="518563">
              <a:lnSpc>
                <a:spcPct val="90000"/>
              </a:lnSpc>
              <a:spcBef>
                <a:spcPct val="0"/>
              </a:spcBef>
              <a:spcAft>
                <a:spcPct val="35000"/>
              </a:spcAft>
            </a:pPr>
            <a:r>
              <a:rPr lang="en-US" sz="1167" dirty="0">
                <a:latin typeface="Amazon Ember" panose="020B0603020204020204" pitchFamily="34" charset="0"/>
                <a:ea typeface="Amazon Ember" panose="020B0603020204020204" pitchFamily="34" charset="0"/>
                <a:cs typeface="Amazon Ember" panose="020B0603020204020204" pitchFamily="34" charset="0"/>
              </a:rPr>
              <a:t>Physical Layout</a:t>
            </a:r>
          </a:p>
        </p:txBody>
      </p:sp>
      <p:sp>
        <p:nvSpPr>
          <p:cNvPr id="29" name="Freeform 28">
            <a:extLst>
              <a:ext uri="{FF2B5EF4-FFF2-40B4-BE49-F238E27FC236}">
                <a16:creationId xmlns:a16="http://schemas.microsoft.com/office/drawing/2014/main" id="{B65429B8-5F20-C14A-8D7E-FD349D34BB32}"/>
              </a:ext>
            </a:extLst>
          </p:cNvPr>
          <p:cNvSpPr/>
          <p:nvPr/>
        </p:nvSpPr>
        <p:spPr>
          <a:xfrm>
            <a:off x="8326356" y="2428266"/>
            <a:ext cx="1589528" cy="684016"/>
          </a:xfrm>
          <a:custGeom>
            <a:avLst/>
            <a:gdLst>
              <a:gd name="connsiteX0" fmla="*/ 0 w 2052051"/>
              <a:gd name="connsiteY0" fmla="*/ 0 h 820820"/>
              <a:gd name="connsiteX1" fmla="*/ 1641641 w 2052051"/>
              <a:gd name="connsiteY1" fmla="*/ 0 h 820820"/>
              <a:gd name="connsiteX2" fmla="*/ 2052051 w 2052051"/>
              <a:gd name="connsiteY2" fmla="*/ 410410 h 820820"/>
              <a:gd name="connsiteX3" fmla="*/ 1641641 w 2052051"/>
              <a:gd name="connsiteY3" fmla="*/ 820820 h 820820"/>
              <a:gd name="connsiteX4" fmla="*/ 0 w 2052051"/>
              <a:gd name="connsiteY4" fmla="*/ 820820 h 820820"/>
              <a:gd name="connsiteX5" fmla="*/ 410410 w 2052051"/>
              <a:gd name="connsiteY5" fmla="*/ 410410 h 820820"/>
              <a:gd name="connsiteX6" fmla="*/ 0 w 2052051"/>
              <a:gd name="connsiteY6" fmla="*/ 0 h 8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51" h="820820">
                <a:moveTo>
                  <a:pt x="0" y="0"/>
                </a:moveTo>
                <a:lnTo>
                  <a:pt x="1641641" y="0"/>
                </a:lnTo>
                <a:lnTo>
                  <a:pt x="2052051" y="410410"/>
                </a:lnTo>
                <a:lnTo>
                  <a:pt x="1641641" y="820820"/>
                </a:lnTo>
                <a:lnTo>
                  <a:pt x="0" y="820820"/>
                </a:lnTo>
                <a:lnTo>
                  <a:pt x="410410" y="410410"/>
                </a:lnTo>
                <a:lnTo>
                  <a:pt x="0" y="0"/>
                </a:lnTo>
                <a:close/>
              </a:path>
            </a:pathLst>
          </a:custGeom>
          <a:solidFill>
            <a:schemeClr val="accent6">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8682" tIns="31115" rIns="357565" bIns="31115" numCol="1" spcCol="1270" anchor="ctr" anchorCtr="0">
            <a:noAutofit/>
          </a:bodyPr>
          <a:lstStyle/>
          <a:p>
            <a:pPr algn="ctr" defTabSz="518563">
              <a:lnSpc>
                <a:spcPct val="90000"/>
              </a:lnSpc>
              <a:spcBef>
                <a:spcPct val="0"/>
              </a:spcBef>
              <a:spcAft>
                <a:spcPct val="35000"/>
              </a:spcAft>
            </a:pPr>
            <a:r>
              <a:rPr lang="en-US" sz="1167" dirty="0">
                <a:latin typeface="Amazon Ember" panose="020B0603020204020204" pitchFamily="34" charset="0"/>
                <a:ea typeface="Amazon Ember" panose="020B0603020204020204" pitchFamily="34" charset="0"/>
                <a:cs typeface="Amazon Ember" panose="020B0603020204020204" pitchFamily="34" charset="0"/>
              </a:rPr>
              <a:t>Physical Verification</a:t>
            </a:r>
          </a:p>
        </p:txBody>
      </p:sp>
      <p:sp>
        <p:nvSpPr>
          <p:cNvPr id="30" name="Freeform 29">
            <a:extLst>
              <a:ext uri="{FF2B5EF4-FFF2-40B4-BE49-F238E27FC236}">
                <a16:creationId xmlns:a16="http://schemas.microsoft.com/office/drawing/2014/main" id="{089E1E17-3DA3-5E4B-AD52-DB8551A83D7F}"/>
              </a:ext>
            </a:extLst>
          </p:cNvPr>
          <p:cNvSpPr/>
          <p:nvPr/>
        </p:nvSpPr>
        <p:spPr>
          <a:xfrm>
            <a:off x="9597979" y="2428266"/>
            <a:ext cx="1589528" cy="684016"/>
          </a:xfrm>
          <a:custGeom>
            <a:avLst/>
            <a:gdLst>
              <a:gd name="connsiteX0" fmla="*/ 0 w 2052051"/>
              <a:gd name="connsiteY0" fmla="*/ 0 h 820820"/>
              <a:gd name="connsiteX1" fmla="*/ 1641641 w 2052051"/>
              <a:gd name="connsiteY1" fmla="*/ 0 h 820820"/>
              <a:gd name="connsiteX2" fmla="*/ 2052051 w 2052051"/>
              <a:gd name="connsiteY2" fmla="*/ 410410 h 820820"/>
              <a:gd name="connsiteX3" fmla="*/ 1641641 w 2052051"/>
              <a:gd name="connsiteY3" fmla="*/ 820820 h 820820"/>
              <a:gd name="connsiteX4" fmla="*/ 0 w 2052051"/>
              <a:gd name="connsiteY4" fmla="*/ 820820 h 820820"/>
              <a:gd name="connsiteX5" fmla="*/ 410410 w 2052051"/>
              <a:gd name="connsiteY5" fmla="*/ 410410 h 820820"/>
              <a:gd name="connsiteX6" fmla="*/ 0 w 2052051"/>
              <a:gd name="connsiteY6" fmla="*/ 0 h 8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51" h="820820">
                <a:moveTo>
                  <a:pt x="0" y="0"/>
                </a:moveTo>
                <a:lnTo>
                  <a:pt x="1641641" y="0"/>
                </a:lnTo>
                <a:lnTo>
                  <a:pt x="2052051" y="410410"/>
                </a:lnTo>
                <a:lnTo>
                  <a:pt x="1641641" y="820820"/>
                </a:lnTo>
                <a:lnTo>
                  <a:pt x="0" y="820820"/>
                </a:lnTo>
                <a:lnTo>
                  <a:pt x="410410" y="410410"/>
                </a:lnTo>
                <a:lnTo>
                  <a:pt x="0" y="0"/>
                </a:lnTo>
                <a:close/>
              </a:path>
            </a:pathLst>
          </a:custGeom>
          <a:solidFill>
            <a:schemeClr val="accent6">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8682" tIns="31115" rIns="357565" bIns="31115" numCol="1" spcCol="1270" anchor="ctr" anchorCtr="0">
            <a:noAutofit/>
          </a:bodyPr>
          <a:lstStyle/>
          <a:p>
            <a:pPr algn="ctr" defTabSz="518563">
              <a:lnSpc>
                <a:spcPct val="90000"/>
              </a:lnSpc>
              <a:spcBef>
                <a:spcPct val="0"/>
              </a:spcBef>
              <a:spcAft>
                <a:spcPct val="35000"/>
              </a:spcAft>
            </a:pPr>
            <a:r>
              <a:rPr lang="en-US" sz="1167" dirty="0">
                <a:latin typeface="Amazon Ember" panose="020B0603020204020204" pitchFamily="34" charset="0"/>
                <a:ea typeface="Amazon Ember" panose="020B0603020204020204" pitchFamily="34" charset="0"/>
                <a:cs typeface="Amazon Ember" panose="020B0603020204020204" pitchFamily="34" charset="0"/>
              </a:rPr>
              <a:t>Power/ Signal Analysis</a:t>
            </a:r>
          </a:p>
        </p:txBody>
      </p:sp>
      <p:sp>
        <p:nvSpPr>
          <p:cNvPr id="9" name="TextBox 8">
            <a:extLst>
              <a:ext uri="{FF2B5EF4-FFF2-40B4-BE49-F238E27FC236}">
                <a16:creationId xmlns:a16="http://schemas.microsoft.com/office/drawing/2014/main" id="{9AB52DC1-678B-BC46-B68B-951DBC81FD0D}"/>
              </a:ext>
            </a:extLst>
          </p:cNvPr>
          <p:cNvSpPr txBox="1"/>
          <p:nvPr/>
        </p:nvSpPr>
        <p:spPr>
          <a:xfrm>
            <a:off x="3045185" y="1967558"/>
            <a:ext cx="2237792" cy="504818"/>
          </a:xfrm>
          <a:prstGeom prst="rect">
            <a:avLst/>
          </a:prstGeom>
          <a:noFill/>
        </p:spPr>
        <p:txBody>
          <a:bodyPr wrap="none" lIns="152400" tIns="121920" rIns="152400" bIns="121920" rtlCol="0">
            <a:spAutoFit/>
          </a:bodyPr>
          <a:lstStyle/>
          <a:p>
            <a:pPr>
              <a:lnSpc>
                <a:spcPct val="90000"/>
              </a:lnSpc>
              <a:spcAft>
                <a:spcPts val="1500"/>
              </a:spcAft>
            </a:pPr>
            <a:r>
              <a:rPr lang="en-US" sz="18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Front-end design</a:t>
            </a:r>
          </a:p>
        </p:txBody>
      </p:sp>
      <p:sp>
        <p:nvSpPr>
          <p:cNvPr id="70" name="TextBox 69">
            <a:extLst>
              <a:ext uri="{FF2B5EF4-FFF2-40B4-BE49-F238E27FC236}">
                <a16:creationId xmlns:a16="http://schemas.microsoft.com/office/drawing/2014/main" id="{AEB7713C-B2AE-4841-A94D-2348A2511F15}"/>
              </a:ext>
            </a:extLst>
          </p:cNvPr>
          <p:cNvSpPr txBox="1"/>
          <p:nvPr/>
        </p:nvSpPr>
        <p:spPr>
          <a:xfrm>
            <a:off x="6892349" y="1967558"/>
            <a:ext cx="2164054" cy="504818"/>
          </a:xfrm>
          <a:prstGeom prst="rect">
            <a:avLst/>
          </a:prstGeom>
          <a:noFill/>
        </p:spPr>
        <p:txBody>
          <a:bodyPr wrap="none" lIns="152400" tIns="121920" rIns="152400" bIns="121920" rtlCol="0">
            <a:spAutoFit/>
          </a:bodyPr>
          <a:lstStyle/>
          <a:p>
            <a:pPr>
              <a:lnSpc>
                <a:spcPct val="90000"/>
              </a:lnSpc>
              <a:spcAft>
                <a:spcPts val="1500"/>
              </a:spcAft>
            </a:pPr>
            <a:r>
              <a:rPr lang="en-US" sz="1867" b="1"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Back-end design</a:t>
            </a:r>
          </a:p>
        </p:txBody>
      </p:sp>
      <p:cxnSp>
        <p:nvCxnSpPr>
          <p:cNvPr id="45" name="Straight Connector 44">
            <a:extLst>
              <a:ext uri="{FF2B5EF4-FFF2-40B4-BE49-F238E27FC236}">
                <a16:creationId xmlns:a16="http://schemas.microsoft.com/office/drawing/2014/main" id="{2087DD1F-E242-4842-8716-773E6B614BDA}"/>
              </a:ext>
            </a:extLst>
          </p:cNvPr>
          <p:cNvCxnSpPr>
            <a:cxnSpLocks/>
          </p:cNvCxnSpPr>
          <p:nvPr/>
        </p:nvCxnSpPr>
        <p:spPr>
          <a:xfrm>
            <a:off x="7073232" y="3337063"/>
            <a:ext cx="0" cy="290405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AE851E6F-D680-E34B-853B-C654216BD8EA}"/>
              </a:ext>
            </a:extLst>
          </p:cNvPr>
          <p:cNvSpPr txBox="1"/>
          <p:nvPr/>
        </p:nvSpPr>
        <p:spPr>
          <a:xfrm>
            <a:off x="912230" y="2519811"/>
            <a:ext cx="1075615" cy="546368"/>
          </a:xfrm>
          <a:prstGeom prst="rect">
            <a:avLst/>
          </a:prstGeom>
          <a:noFill/>
        </p:spPr>
        <p:txBody>
          <a:bodyPr wrap="none" lIns="152400" tIns="121920" rIns="152400" bIns="121920" rtlCol="0">
            <a:spAutoFit/>
          </a:bodyPr>
          <a:lstStyle/>
          <a:p>
            <a:pPr>
              <a:lnSpc>
                <a:spcPct val="90000"/>
              </a:lnSpc>
              <a:spcAft>
                <a:spcPts val="1500"/>
              </a:spcAft>
            </a:pPr>
            <a:r>
              <a:rPr lang="en-US" sz="2167" b="1" dirty="0">
                <a:latin typeface="Amazon Ember" panose="020B0603020204020204" pitchFamily="34" charset="0"/>
                <a:ea typeface="Amazon Ember" panose="020B0603020204020204" pitchFamily="34" charset="0"/>
                <a:cs typeface="Amazon Ember" panose="020B0603020204020204" pitchFamily="34" charset="0"/>
              </a:rPr>
              <a:t>Phase</a:t>
            </a:r>
          </a:p>
        </p:txBody>
      </p:sp>
      <p:sp>
        <p:nvSpPr>
          <p:cNvPr id="2" name="Rectangle 1">
            <a:extLst>
              <a:ext uri="{FF2B5EF4-FFF2-40B4-BE49-F238E27FC236}">
                <a16:creationId xmlns:a16="http://schemas.microsoft.com/office/drawing/2014/main" id="{F19C2C7F-CB18-DB46-89F1-61D705226D14}"/>
              </a:ext>
            </a:extLst>
          </p:cNvPr>
          <p:cNvSpPr/>
          <p:nvPr/>
        </p:nvSpPr>
        <p:spPr>
          <a:xfrm>
            <a:off x="3239868" y="3312080"/>
            <a:ext cx="3833363" cy="1685077"/>
          </a:xfrm>
          <a:prstGeom prst="rect">
            <a:avLst/>
          </a:prstGeom>
        </p:spPr>
        <p:txBody>
          <a:bodyPr wrap="square">
            <a:spAutoFit/>
          </a:bodyPr>
          <a:lstStyle/>
          <a:p>
            <a:pPr marL="228591" indent="-228591">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High job concurrency</a:t>
            </a:r>
          </a:p>
          <a:p>
            <a:pPr marL="228591" indent="-228591">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Single-threaded</a:t>
            </a:r>
          </a:p>
          <a:p>
            <a:pPr marL="228591" indent="-228591">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Small file random, metadata-intensive</a:t>
            </a:r>
            <a:br>
              <a:rPr lang="en-US" sz="1500" dirty="0">
                <a:latin typeface="Amazon Ember" panose="020B0603020204020204" pitchFamily="34" charset="0"/>
                <a:ea typeface="Amazon Ember" panose="020B0603020204020204" pitchFamily="34" charset="0"/>
                <a:cs typeface="Amazon Ember" panose="020B0603020204020204" pitchFamily="34" charset="0"/>
              </a:rPr>
            </a:br>
            <a:r>
              <a:rPr lang="en-US" sz="1500" dirty="0">
                <a:latin typeface="Amazon Ember" panose="020B0603020204020204" pitchFamily="34" charset="0"/>
                <a:ea typeface="Amazon Ember" panose="020B0603020204020204" pitchFamily="34" charset="0"/>
                <a:cs typeface="Amazon Ember" panose="020B0603020204020204" pitchFamily="34" charset="0"/>
              </a:rPr>
              <a:t>data access patterns</a:t>
            </a:r>
          </a:p>
          <a:p>
            <a:pPr marL="228591" indent="-228591">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Millions of jobs</a:t>
            </a:r>
          </a:p>
          <a:p>
            <a:endParaRPr lang="en-US" sz="15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nSpc>
                <a:spcPct val="90000"/>
              </a:lnSpc>
              <a:spcAft>
                <a:spcPts val="2400"/>
              </a:spcAft>
            </a:pPr>
            <a:endParaRPr lang="en-US" sz="15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97250F0B-3DAA-D641-92D1-DBD59594BFF8}"/>
              </a:ext>
            </a:extLst>
          </p:cNvPr>
          <p:cNvSpPr txBox="1"/>
          <p:nvPr/>
        </p:nvSpPr>
        <p:spPr>
          <a:xfrm>
            <a:off x="7222087" y="3312079"/>
            <a:ext cx="3105454" cy="1477328"/>
          </a:xfrm>
          <a:prstGeom prst="rect">
            <a:avLst/>
          </a:prstGeom>
          <a:noFill/>
        </p:spPr>
        <p:txBody>
          <a:bodyPr wrap="square" rtlCol="0">
            <a:spAutoFit/>
          </a:bodyPr>
          <a:lstStyle/>
          <a:p>
            <a:pPr marL="228591" indent="-228591">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More multi-threading</a:t>
            </a:r>
          </a:p>
          <a:p>
            <a:pPr marL="228591" indent="-228591">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Memory intensive</a:t>
            </a:r>
          </a:p>
          <a:p>
            <a:pPr marL="228591" indent="-228591">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Long run times</a:t>
            </a:r>
          </a:p>
          <a:p>
            <a:pPr marL="228591" indent="-228591">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Large file sequential data </a:t>
            </a:r>
            <a:br>
              <a:rPr lang="en-US" sz="1500" dirty="0">
                <a:latin typeface="Amazon Ember" panose="020B0603020204020204" pitchFamily="34" charset="0"/>
                <a:ea typeface="Amazon Ember" panose="020B0603020204020204" pitchFamily="34" charset="0"/>
                <a:cs typeface="Amazon Ember" panose="020B0603020204020204" pitchFamily="34" charset="0"/>
              </a:rPr>
            </a:br>
            <a:r>
              <a:rPr lang="en-US" sz="1500" dirty="0">
                <a:latin typeface="Amazon Ember" panose="020B0603020204020204" pitchFamily="34" charset="0"/>
                <a:ea typeface="Amazon Ember" panose="020B0603020204020204" pitchFamily="34" charset="0"/>
                <a:cs typeface="Amazon Ember" panose="020B0603020204020204" pitchFamily="34" charset="0"/>
              </a:rPr>
              <a:t>access patterns</a:t>
            </a:r>
          </a:p>
          <a:p>
            <a:endParaRPr lang="en-US" sz="15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Box 38">
            <a:extLst>
              <a:ext uri="{FF2B5EF4-FFF2-40B4-BE49-F238E27FC236}">
                <a16:creationId xmlns:a16="http://schemas.microsoft.com/office/drawing/2014/main" id="{0D44A117-AA83-7D47-9299-6365768D570A}"/>
              </a:ext>
            </a:extLst>
          </p:cNvPr>
          <p:cNvSpPr txBox="1"/>
          <p:nvPr/>
        </p:nvSpPr>
        <p:spPr>
          <a:xfrm>
            <a:off x="912230" y="3284675"/>
            <a:ext cx="1625445" cy="546368"/>
          </a:xfrm>
          <a:prstGeom prst="rect">
            <a:avLst/>
          </a:prstGeom>
          <a:noFill/>
        </p:spPr>
        <p:txBody>
          <a:bodyPr wrap="none" lIns="152400" tIns="121920" rIns="152400" bIns="121920" rtlCol="0">
            <a:spAutoFit/>
          </a:bodyPr>
          <a:lstStyle/>
          <a:p>
            <a:pPr>
              <a:lnSpc>
                <a:spcPct val="90000"/>
              </a:lnSpc>
              <a:spcAft>
                <a:spcPts val="1500"/>
              </a:spcAft>
            </a:pPr>
            <a:r>
              <a:rPr lang="en-US" sz="2167" b="1" dirty="0">
                <a:latin typeface="Amazon Ember" panose="020B0603020204020204" pitchFamily="34" charset="0"/>
                <a:ea typeface="Amazon Ember" panose="020B0603020204020204" pitchFamily="34" charset="0"/>
                <a:cs typeface="Amazon Ember" panose="020B0603020204020204" pitchFamily="34" charset="0"/>
              </a:rPr>
              <a:t>Attributes</a:t>
            </a:r>
          </a:p>
        </p:txBody>
      </p:sp>
      <p:sp>
        <p:nvSpPr>
          <p:cNvPr id="47" name="TextBox 46">
            <a:extLst>
              <a:ext uri="{FF2B5EF4-FFF2-40B4-BE49-F238E27FC236}">
                <a16:creationId xmlns:a16="http://schemas.microsoft.com/office/drawing/2014/main" id="{28C8346D-674F-6146-A35B-E689F59C874D}"/>
              </a:ext>
            </a:extLst>
          </p:cNvPr>
          <p:cNvSpPr txBox="1"/>
          <p:nvPr/>
        </p:nvSpPr>
        <p:spPr>
          <a:xfrm>
            <a:off x="912230" y="4937882"/>
            <a:ext cx="2132951" cy="846514"/>
          </a:xfrm>
          <a:prstGeom prst="rect">
            <a:avLst/>
          </a:prstGeom>
          <a:noFill/>
        </p:spPr>
        <p:txBody>
          <a:bodyPr wrap="square" lIns="152400" tIns="121920" rIns="152400" bIns="121920" rtlCol="0">
            <a:spAutoFit/>
          </a:bodyPr>
          <a:lstStyle/>
          <a:p>
            <a:pPr>
              <a:lnSpc>
                <a:spcPct val="90000"/>
              </a:lnSpc>
              <a:spcAft>
                <a:spcPts val="1500"/>
              </a:spcAft>
            </a:pPr>
            <a:r>
              <a:rPr lang="en-US" sz="2167" b="1" dirty="0">
                <a:latin typeface="Amazon Ember" panose="020B0603020204020204" pitchFamily="34" charset="0"/>
                <a:ea typeface="Amazon Ember" panose="020B0603020204020204" pitchFamily="34" charset="0"/>
                <a:cs typeface="Amazon Ember" panose="020B0603020204020204" pitchFamily="34" charset="0"/>
              </a:rPr>
              <a:t>Typical </a:t>
            </a:r>
            <a:r>
              <a:rPr lang="en-US" sz="2167" b="1" dirty="0" err="1">
                <a:latin typeface="Amazon Ember" panose="020B0603020204020204" pitchFamily="34" charset="0"/>
                <a:ea typeface="Amazon Ember" panose="020B0603020204020204" pitchFamily="34" charset="0"/>
                <a:cs typeface="Amazon Ember" panose="020B0603020204020204" pitchFamily="34" charset="0"/>
              </a:rPr>
              <a:t>FSx</a:t>
            </a:r>
            <a:r>
              <a:rPr lang="en-US" sz="2167" b="1" dirty="0">
                <a:latin typeface="Amazon Ember" panose="020B0603020204020204" pitchFamily="34" charset="0"/>
                <a:ea typeface="Amazon Ember" panose="020B0603020204020204" pitchFamily="34" charset="0"/>
                <a:cs typeface="Amazon Ember" panose="020B0603020204020204" pitchFamily="34" charset="0"/>
              </a:rPr>
              <a:t> deployment</a:t>
            </a:r>
          </a:p>
        </p:txBody>
      </p:sp>
      <p:sp>
        <p:nvSpPr>
          <p:cNvPr id="52" name="Rectangle 51">
            <a:extLst>
              <a:ext uri="{FF2B5EF4-FFF2-40B4-BE49-F238E27FC236}">
                <a16:creationId xmlns:a16="http://schemas.microsoft.com/office/drawing/2014/main" id="{64EF8683-D712-8F40-AC5D-A5DAB470DDB1}"/>
              </a:ext>
            </a:extLst>
          </p:cNvPr>
          <p:cNvSpPr/>
          <p:nvPr/>
        </p:nvSpPr>
        <p:spPr>
          <a:xfrm>
            <a:off x="3239868" y="4965287"/>
            <a:ext cx="3833363" cy="861967"/>
          </a:xfrm>
          <a:prstGeom prst="rect">
            <a:avLst/>
          </a:prstGeom>
        </p:spPr>
        <p:txBody>
          <a:bodyPr wrap="square">
            <a:spAutoFit/>
          </a:bodyPr>
          <a:lstStyle/>
          <a:p>
            <a:r>
              <a:rPr lang="en-US" sz="1667" dirty="0">
                <a:latin typeface="Amazon Ember" panose="020B0603020204020204" pitchFamily="34" charset="0"/>
                <a:ea typeface="Amazon Ember" panose="020B0603020204020204" pitchFamily="34" charset="0"/>
                <a:cs typeface="Amazon Ember" panose="020B0603020204020204" pitchFamily="34" charset="0"/>
              </a:rPr>
              <a:t>Lift-and-shift from what you’re familiar with on prem</a:t>
            </a:r>
          </a:p>
          <a:p>
            <a:r>
              <a:rPr lang="en-US" sz="1667" dirty="0">
                <a:latin typeface="Amazon Ember" panose="020B0603020204020204" pitchFamily="34" charset="0"/>
                <a:ea typeface="Amazon Ember" panose="020B0603020204020204" pitchFamily="34" charset="0"/>
                <a:cs typeface="Amazon Ember" panose="020B0603020204020204" pitchFamily="34" charset="0"/>
              </a:rPr>
              <a:t>(NetApp, </a:t>
            </a:r>
            <a:r>
              <a:rPr lang="en-US" sz="1667" dirty="0" err="1">
                <a:latin typeface="Amazon Ember" panose="020B0603020204020204" pitchFamily="34" charset="0"/>
                <a:ea typeface="Amazon Ember" panose="020B0603020204020204" pitchFamily="34" charset="0"/>
                <a:cs typeface="Amazon Ember" panose="020B0603020204020204" pitchFamily="34" charset="0"/>
              </a:rPr>
              <a:t>OpenZFS</a:t>
            </a:r>
            <a:r>
              <a:rPr lang="en-US" sz="1667"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12" name="Title 11">
            <a:extLst>
              <a:ext uri="{FF2B5EF4-FFF2-40B4-BE49-F238E27FC236}">
                <a16:creationId xmlns:a16="http://schemas.microsoft.com/office/drawing/2014/main" id="{C4D7D593-6893-1645-B76C-5CA8B563417A}"/>
              </a:ext>
            </a:extLst>
          </p:cNvPr>
          <p:cNvSpPr>
            <a:spLocks noGrp="1"/>
          </p:cNvSpPr>
          <p:nvPr>
            <p:ph type="title"/>
          </p:nvPr>
        </p:nvSpPr>
        <p:spPr/>
        <p:txBody>
          <a:bodyPr/>
          <a:lstStyle/>
          <a:p>
            <a:r>
              <a:rPr lang="en-US" dirty="0"/>
              <a:t>How electronic design automation (EDA) customers deploy Amazon FSx</a:t>
            </a:r>
          </a:p>
        </p:txBody>
      </p:sp>
      <p:sp>
        <p:nvSpPr>
          <p:cNvPr id="23" name="Rectangle 22">
            <a:extLst>
              <a:ext uri="{FF2B5EF4-FFF2-40B4-BE49-F238E27FC236}">
                <a16:creationId xmlns:a16="http://schemas.microsoft.com/office/drawing/2014/main" id="{2FB29CE7-3CD5-014F-A304-3C8A463DA93B}"/>
              </a:ext>
            </a:extLst>
          </p:cNvPr>
          <p:cNvSpPr/>
          <p:nvPr/>
        </p:nvSpPr>
        <p:spPr>
          <a:xfrm>
            <a:off x="7204438" y="4958414"/>
            <a:ext cx="3833363" cy="605422"/>
          </a:xfrm>
          <a:prstGeom prst="rect">
            <a:avLst/>
          </a:prstGeom>
        </p:spPr>
        <p:txBody>
          <a:bodyPr wrap="square">
            <a:spAutoFit/>
          </a:bodyPr>
          <a:lstStyle/>
          <a:p>
            <a:r>
              <a:rPr lang="en-US" sz="1667" dirty="0">
                <a:latin typeface="Amazon Ember" panose="020B0603020204020204" pitchFamily="34" charset="0"/>
                <a:ea typeface="Amazon Ember" panose="020B0603020204020204" pitchFamily="34" charset="0"/>
                <a:cs typeface="Amazon Ember" panose="020B0603020204020204" pitchFamily="34" charset="0"/>
              </a:rPr>
              <a:t>Migrate to the highest-scale solution (</a:t>
            </a:r>
            <a:r>
              <a:rPr lang="en-US" sz="1667" dirty="0" err="1">
                <a:latin typeface="Amazon Ember" panose="020B0603020204020204" pitchFamily="34" charset="0"/>
                <a:ea typeface="Amazon Ember" panose="020B0603020204020204" pitchFamily="34" charset="0"/>
                <a:cs typeface="Amazon Ember" panose="020B0603020204020204" pitchFamily="34" charset="0"/>
              </a:rPr>
              <a:t>Lustre</a:t>
            </a:r>
            <a:r>
              <a:rPr lang="en-US" sz="1667"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3" name="Rectangle 2">
            <a:extLst>
              <a:ext uri="{FF2B5EF4-FFF2-40B4-BE49-F238E27FC236}">
                <a16:creationId xmlns:a16="http://schemas.microsoft.com/office/drawing/2014/main" id="{704E8504-3D18-1747-B613-6347F506D97E}"/>
              </a:ext>
            </a:extLst>
          </p:cNvPr>
          <p:cNvSpPr/>
          <p:nvPr/>
        </p:nvSpPr>
        <p:spPr>
          <a:xfrm>
            <a:off x="824459" y="4799001"/>
            <a:ext cx="10518098" cy="1154803"/>
          </a:xfrm>
          <a:prstGeom prst="rect">
            <a:avLst/>
          </a:prstGeom>
          <a:noFill/>
          <a:ln>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Tree>
    <p:extLst>
      <p:ext uri="{BB962C8B-B14F-4D97-AF65-F5344CB8AC3E}">
        <p14:creationId xmlns:p14="http://schemas.microsoft.com/office/powerpoint/2010/main" val="18994670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C7573A2-BFC6-42F3-B8A6-564C315B3C5D}"/>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272" t="14318" r="272" b="1730"/>
          <a:stretch/>
        </p:blipFill>
        <p:spPr>
          <a:xfrm>
            <a:off x="0" y="-1385"/>
            <a:ext cx="12192000" cy="6860771"/>
          </a:xfrm>
          <a:prstGeom prst="rect">
            <a:avLst/>
          </a:prstGeom>
          <a:solidFill>
            <a:schemeClr val="bg1"/>
          </a:solidFill>
        </p:spPr>
      </p:pic>
      <p:sp>
        <p:nvSpPr>
          <p:cNvPr id="71" name="Rectangle 70">
            <a:extLst>
              <a:ext uri="{FF2B5EF4-FFF2-40B4-BE49-F238E27FC236}">
                <a16:creationId xmlns:a16="http://schemas.microsoft.com/office/drawing/2014/main" id="{C68FF4E1-1322-476E-AF30-5053249B2E4D}"/>
              </a:ext>
            </a:extLst>
          </p:cNvPr>
          <p:cNvSpPr/>
          <p:nvPr/>
        </p:nvSpPr>
        <p:spPr bwMode="auto">
          <a:xfrm flipH="1">
            <a:off x="-1" y="0"/>
            <a:ext cx="12192001" cy="6858000"/>
          </a:xfrm>
          <a:prstGeom prst="rect">
            <a:avLst/>
          </a:prstGeom>
          <a:gradFill>
            <a:gsLst>
              <a:gs pos="19000">
                <a:schemeClr val="bg1">
                  <a:alpha val="40000"/>
                </a:schemeClr>
              </a:gs>
              <a:gs pos="96000">
                <a:schemeClr val="bg1">
                  <a:alpha val="70000"/>
                </a:schemeClr>
              </a:gs>
              <a:gs pos="47000">
                <a:schemeClr val="bg1">
                  <a:alpha val="63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marL="0" marR="0" lvl="0" indent="0" algn="ctr" defTabSz="777029" rtl="0" eaLnBrk="0" fontAlgn="base" latinLnBrk="0" hangingPunct="0">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noFill/>
              <a:effectLst/>
              <a:uLnTx/>
              <a:uFillTx/>
              <a:latin typeface="Amazon Ember"/>
              <a:ea typeface="+mn-ea"/>
              <a:cs typeface="Amazon Ember" panose="020B0603020204020204" pitchFamily="34" charset="0"/>
            </a:endParaRPr>
          </a:p>
        </p:txBody>
      </p:sp>
      <p:sp>
        <p:nvSpPr>
          <p:cNvPr id="72" name="TextBox 71">
            <a:extLst>
              <a:ext uri="{FF2B5EF4-FFF2-40B4-BE49-F238E27FC236}">
                <a16:creationId xmlns:a16="http://schemas.microsoft.com/office/drawing/2014/main" id="{0ED47FA5-9856-47BD-B074-7ADF097D9B25}"/>
              </a:ext>
            </a:extLst>
          </p:cNvPr>
          <p:cNvSpPr txBox="1"/>
          <p:nvPr/>
        </p:nvSpPr>
        <p:spPr>
          <a:xfrm>
            <a:off x="381000" y="1997395"/>
            <a:ext cx="6745372" cy="911019"/>
          </a:xfrm>
          <a:prstGeom prst="rect">
            <a:avLst/>
          </a:prstGeom>
          <a:noFill/>
        </p:spPr>
        <p:txBody>
          <a:bodyPr wrap="square" lIns="274320" tIns="121920" rIns="0" bIns="121920" rtlCol="0" anchor="ctr" anchorCtr="0">
            <a:spAutoFit/>
          </a:bodyPr>
          <a:lstStyle/>
          <a:p>
            <a:pPr lvl="0" defTabSz="914099" eaLnBrk="0" fontAlgn="base" hangingPunct="0">
              <a:lnSpc>
                <a:spcPct val="90000"/>
              </a:lnSpc>
              <a:spcBef>
                <a:spcPct val="0"/>
              </a:spcBef>
              <a:spcAft>
                <a:spcPts val="900"/>
              </a:spcAft>
              <a:defRPr/>
            </a:pPr>
            <a:r>
              <a:rPr lang="en-US" sz="2400" dirty="0">
                <a:latin typeface="Amazon Ember" panose="020B0603020204020204" pitchFamily="34" charset="0"/>
              </a:rPr>
              <a:t>Data science platform for genomics neuroscience, R&amp;D, and drug discovery</a:t>
            </a:r>
          </a:p>
        </p:txBody>
      </p:sp>
      <p:cxnSp>
        <p:nvCxnSpPr>
          <p:cNvPr id="73" name="Straight Connector 72">
            <a:extLst>
              <a:ext uri="{FF2B5EF4-FFF2-40B4-BE49-F238E27FC236}">
                <a16:creationId xmlns:a16="http://schemas.microsoft.com/office/drawing/2014/main" id="{72CF6BEF-8DD6-4B51-81C3-77157168613B}"/>
              </a:ext>
            </a:extLst>
          </p:cNvPr>
          <p:cNvCxnSpPr>
            <a:cxnSpLocks/>
          </p:cNvCxnSpPr>
          <p:nvPr/>
        </p:nvCxnSpPr>
        <p:spPr>
          <a:xfrm>
            <a:off x="381001" y="2041425"/>
            <a:ext cx="0" cy="822960"/>
          </a:xfrm>
          <a:prstGeom prst="line">
            <a:avLst/>
          </a:prstGeom>
          <a:ln w="19050" cap="rnd">
            <a:gradFill>
              <a:gsLst>
                <a:gs pos="0">
                  <a:schemeClr val="accent5"/>
                </a:gs>
                <a:gs pos="41000">
                  <a:schemeClr val="accent2"/>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B6FDD82-108A-4919-800C-B0E014017058}"/>
              </a:ext>
            </a:extLst>
          </p:cNvPr>
          <p:cNvSpPr txBox="1"/>
          <p:nvPr/>
        </p:nvSpPr>
        <p:spPr>
          <a:xfrm>
            <a:off x="381000" y="3387900"/>
            <a:ext cx="7269480" cy="911019"/>
          </a:xfrm>
          <a:prstGeom prst="rect">
            <a:avLst/>
          </a:prstGeom>
          <a:noFill/>
        </p:spPr>
        <p:txBody>
          <a:bodyPr wrap="square" lIns="274320" tIns="121920" rIns="0" bIns="121920" rtlCol="0" anchor="ctr" anchorCtr="0">
            <a:spAutoFit/>
          </a:bodyPr>
          <a:lstStyle/>
          <a:p>
            <a:pPr lvl="0" defTabSz="914099" eaLnBrk="0" fontAlgn="base" hangingPunct="0">
              <a:lnSpc>
                <a:spcPct val="90000"/>
              </a:lnSpc>
              <a:spcBef>
                <a:spcPct val="0"/>
              </a:spcBef>
              <a:spcAft>
                <a:spcPts val="900"/>
              </a:spcAft>
              <a:defRPr/>
            </a:pPr>
            <a:r>
              <a:rPr lang="en-US" sz="2400" dirty="0">
                <a:latin typeface="Amazon Ember" panose="020B0603020204020204" pitchFamily="34" charset="0"/>
              </a:rPr>
              <a:t>Faster time to insights with access to new datasets, and </a:t>
            </a:r>
            <a:r>
              <a:rPr lang="en-US" sz="2400" dirty="0">
                <a:solidFill>
                  <a:schemeClr val="accent6"/>
                </a:solidFill>
                <a:latin typeface="+mj-lt"/>
              </a:rPr>
              <a:t>reduced analysis time by 35%</a:t>
            </a:r>
          </a:p>
        </p:txBody>
      </p:sp>
      <p:cxnSp>
        <p:nvCxnSpPr>
          <p:cNvPr id="76" name="Straight Connector 75">
            <a:extLst>
              <a:ext uri="{FF2B5EF4-FFF2-40B4-BE49-F238E27FC236}">
                <a16:creationId xmlns:a16="http://schemas.microsoft.com/office/drawing/2014/main" id="{8B8A38FF-CB4E-40DE-9431-FECEC092ED09}"/>
              </a:ext>
            </a:extLst>
          </p:cNvPr>
          <p:cNvCxnSpPr>
            <a:cxnSpLocks/>
          </p:cNvCxnSpPr>
          <p:nvPr/>
        </p:nvCxnSpPr>
        <p:spPr>
          <a:xfrm>
            <a:off x="381001" y="3487329"/>
            <a:ext cx="0" cy="822960"/>
          </a:xfrm>
          <a:prstGeom prst="line">
            <a:avLst/>
          </a:prstGeom>
          <a:ln w="19050" cap="rnd">
            <a:gradFill>
              <a:gsLst>
                <a:gs pos="0">
                  <a:schemeClr val="accent5"/>
                </a:gs>
                <a:gs pos="41000">
                  <a:schemeClr val="accent2"/>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5D317D7-DE4F-41AA-8E1E-2004A3B2A922}"/>
              </a:ext>
            </a:extLst>
          </p:cNvPr>
          <p:cNvSpPr txBox="1"/>
          <p:nvPr/>
        </p:nvSpPr>
        <p:spPr>
          <a:xfrm>
            <a:off x="380999" y="4778405"/>
            <a:ext cx="6995159" cy="1243417"/>
          </a:xfrm>
          <a:prstGeom prst="rect">
            <a:avLst/>
          </a:prstGeom>
          <a:noFill/>
        </p:spPr>
        <p:txBody>
          <a:bodyPr wrap="square" lIns="274320" tIns="121920" rIns="0" bIns="121920" rtlCol="0" anchor="ctr" anchorCtr="0">
            <a:spAutoFit/>
          </a:bodyPr>
          <a:lstStyle/>
          <a:p>
            <a:pPr lvl="0" defTabSz="914099" eaLnBrk="0" fontAlgn="base" hangingPunct="0">
              <a:lnSpc>
                <a:spcPct val="90000"/>
              </a:lnSpc>
              <a:spcBef>
                <a:spcPct val="0"/>
              </a:spcBef>
              <a:spcAft>
                <a:spcPts val="900"/>
              </a:spcAft>
              <a:defRPr/>
            </a:pPr>
            <a:r>
              <a:rPr lang="en-US" sz="2400" dirty="0">
                <a:latin typeface="Amazon Ember" panose="020B0603020204020204" pitchFamily="34" charset="0"/>
              </a:rPr>
              <a:t>Reduced costs by </a:t>
            </a:r>
            <a:r>
              <a:rPr lang="en-US" sz="2400" dirty="0">
                <a:solidFill>
                  <a:schemeClr val="accent6"/>
                </a:solidFill>
                <a:latin typeface="+mj-lt"/>
              </a:rPr>
              <a:t>37%</a:t>
            </a:r>
            <a:r>
              <a:rPr lang="en-US" sz="2400" dirty="0">
                <a:solidFill>
                  <a:schemeClr val="accent1"/>
                </a:solidFill>
                <a:latin typeface="+mj-lt"/>
              </a:rPr>
              <a:t> </a:t>
            </a:r>
            <a:r>
              <a:rPr lang="en-US" sz="2400" dirty="0">
                <a:latin typeface="Amazon Ember" panose="020B0603020204020204" pitchFamily="34" charset="0"/>
              </a:rPr>
              <a:t>using </a:t>
            </a:r>
            <a:r>
              <a:rPr lang="en-US" sz="2400" b="1" dirty="0">
                <a:solidFill>
                  <a:schemeClr val="accent6"/>
                </a:solidFill>
                <a:latin typeface="+mj-lt"/>
              </a:rPr>
              <a:t>Amazon EFS </a:t>
            </a:r>
            <a:r>
              <a:rPr lang="en-US" sz="2400" dirty="0">
                <a:solidFill>
                  <a:schemeClr val="accent6"/>
                </a:solidFill>
                <a:latin typeface="+mj-lt"/>
              </a:rPr>
              <a:t>Lifecycle Management</a:t>
            </a:r>
            <a:r>
              <a:rPr lang="en-US" sz="2400" dirty="0">
                <a:solidFill>
                  <a:schemeClr val="accent1"/>
                </a:solidFill>
                <a:latin typeface="+mj-lt"/>
              </a:rPr>
              <a:t> </a:t>
            </a:r>
            <a:r>
              <a:rPr lang="en-US" sz="2400" dirty="0">
                <a:latin typeface="Amazon Ember" panose="020B0603020204020204" pitchFamily="34" charset="0"/>
              </a:rPr>
              <a:t>and Amazon EFS </a:t>
            </a:r>
            <a:r>
              <a:rPr lang="en-US" sz="2400" dirty="0">
                <a:solidFill>
                  <a:schemeClr val="accent6"/>
                </a:solidFill>
                <a:latin typeface="+mj-lt"/>
              </a:rPr>
              <a:t>One</a:t>
            </a:r>
            <a:r>
              <a:rPr lang="en-US" sz="2400" dirty="0">
                <a:solidFill>
                  <a:schemeClr val="accent6"/>
                </a:solidFill>
                <a:latin typeface="Amazon Ember" panose="020B0603020204020204" pitchFamily="34" charset="0"/>
              </a:rPr>
              <a:t> </a:t>
            </a:r>
            <a:r>
              <a:rPr lang="en-US" sz="2400" dirty="0">
                <a:solidFill>
                  <a:schemeClr val="accent6"/>
                </a:solidFill>
                <a:latin typeface="+mj-lt"/>
              </a:rPr>
              <a:t>Zone</a:t>
            </a:r>
            <a:r>
              <a:rPr lang="en-US" sz="2400" dirty="0">
                <a:latin typeface="Amazon Ember" panose="020B0603020204020204" pitchFamily="34" charset="0"/>
              </a:rPr>
              <a:t> lower-cost storage classes</a:t>
            </a:r>
          </a:p>
        </p:txBody>
      </p:sp>
      <p:cxnSp>
        <p:nvCxnSpPr>
          <p:cNvPr id="78" name="Straight Connector 77">
            <a:extLst>
              <a:ext uri="{FF2B5EF4-FFF2-40B4-BE49-F238E27FC236}">
                <a16:creationId xmlns:a16="http://schemas.microsoft.com/office/drawing/2014/main" id="{B74F276B-CBDA-43D4-B9A5-CEA238FF2ADB}"/>
              </a:ext>
            </a:extLst>
          </p:cNvPr>
          <p:cNvCxnSpPr>
            <a:cxnSpLocks/>
          </p:cNvCxnSpPr>
          <p:nvPr/>
        </p:nvCxnSpPr>
        <p:spPr>
          <a:xfrm>
            <a:off x="381001" y="4933233"/>
            <a:ext cx="0" cy="822960"/>
          </a:xfrm>
          <a:prstGeom prst="line">
            <a:avLst/>
          </a:prstGeom>
          <a:ln w="19050" cap="rnd">
            <a:gradFill>
              <a:gsLst>
                <a:gs pos="0">
                  <a:schemeClr val="accent5"/>
                </a:gs>
                <a:gs pos="41000">
                  <a:schemeClr val="accent2"/>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1E28848E-7DC2-4FEF-BB86-0CE4038157E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8829189" y="3952249"/>
            <a:ext cx="3074942" cy="564617"/>
          </a:xfrm>
          <a:prstGeom prst="rect">
            <a:avLst/>
          </a:prstGeom>
        </p:spPr>
      </p:pic>
      <p:sp>
        <p:nvSpPr>
          <p:cNvPr id="37" name="TextBox 36">
            <a:extLst>
              <a:ext uri="{FF2B5EF4-FFF2-40B4-BE49-F238E27FC236}">
                <a16:creationId xmlns:a16="http://schemas.microsoft.com/office/drawing/2014/main" id="{44DF997D-3A17-4882-B3D7-B8AF49B9989E}"/>
              </a:ext>
            </a:extLst>
          </p:cNvPr>
          <p:cNvSpPr txBox="1"/>
          <p:nvPr/>
        </p:nvSpPr>
        <p:spPr>
          <a:xfrm>
            <a:off x="380998" y="429321"/>
            <a:ext cx="8722359" cy="1354217"/>
          </a:xfrm>
          <a:prstGeom prst="rect">
            <a:avLst/>
          </a:prstGeom>
          <a:noFill/>
        </p:spPr>
        <p:txBody>
          <a:bodyPr wrap="square" lIns="274320" tIns="121920" rIns="0" bIns="121920" rtlCol="0" anchor="ctr" anchorCtr="0">
            <a:spAutoFit/>
          </a:bodyPr>
          <a:lstStyle/>
          <a:p>
            <a:pPr lvl="0" defTabSz="914099" eaLnBrk="0" fontAlgn="base" hangingPunct="0">
              <a:lnSpc>
                <a:spcPct val="90000"/>
              </a:lnSpc>
              <a:spcBef>
                <a:spcPct val="0"/>
              </a:spcBef>
              <a:spcAft>
                <a:spcPts val="900"/>
              </a:spcAft>
              <a:defRPr/>
            </a:pPr>
            <a:r>
              <a:rPr lang="en-US" sz="4400" b="1" dirty="0">
                <a:solidFill>
                  <a:schemeClr val="accent6"/>
                </a:solidFill>
                <a:latin typeface="+mj-lt"/>
              </a:rPr>
              <a:t>Build</a:t>
            </a:r>
            <a:r>
              <a:rPr lang="en-US" sz="3600" dirty="0">
                <a:latin typeface="+mj-lt"/>
              </a:rPr>
              <a:t> new applications in the cloud: Data science</a:t>
            </a:r>
          </a:p>
        </p:txBody>
      </p:sp>
    </p:spTree>
    <p:extLst>
      <p:ext uri="{BB962C8B-B14F-4D97-AF65-F5344CB8AC3E}">
        <p14:creationId xmlns:p14="http://schemas.microsoft.com/office/powerpoint/2010/main" val="210297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arn(outHorizontal)">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42" presetClass="path" presetSubtype="0" decel="100000" fill="hold" grpId="1" nodeType="withEffect">
                                  <p:stCondLst>
                                    <p:cond delay="0"/>
                                  </p:stCondLst>
                                  <p:childTnLst>
                                    <p:animMotion origin="layout" path="M -2.5E-6 1.11111E-6 L -0.03672 1.11111E-6 " pathEditMode="relative" rAng="0" ptsTypes="AA">
                                      <p:cBhvr>
                                        <p:cTn id="12" dur="600" spd="-100000" fill="hold"/>
                                        <p:tgtEl>
                                          <p:spTgt spid="72"/>
                                        </p:tgtEl>
                                        <p:attrNameLst>
                                          <p:attrName>ppt_x</p:attrName>
                                          <p:attrName>ppt_y</p:attrName>
                                        </p:attrNameLst>
                                      </p:cBhvr>
                                      <p:rCtr x="-1836" y="0"/>
                                    </p:animMotion>
                                  </p:childTnLst>
                                </p:cTn>
                              </p:par>
                              <p:par>
                                <p:cTn id="13" presetID="16" presetClass="entr" presetSubtype="42"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500"/>
                                        <p:tgtEl>
                                          <p:spTgt spid="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42" presetClass="path" presetSubtype="0" decel="100000" fill="hold" grpId="1" nodeType="withEffect">
                                  <p:stCondLst>
                                    <p:cond delay="0"/>
                                  </p:stCondLst>
                                  <p:childTnLst>
                                    <p:animMotion origin="layout" path="M 3.125E-6 3.33333E-6 L -0.03672 3.33333E-6 " pathEditMode="relative" rAng="0" ptsTypes="AA">
                                      <p:cBhvr>
                                        <p:cTn id="20" dur="600" spd="-100000" fill="hold"/>
                                        <p:tgtEl>
                                          <p:spTgt spid="75"/>
                                        </p:tgtEl>
                                        <p:attrNameLst>
                                          <p:attrName>ppt_x</p:attrName>
                                          <p:attrName>ppt_y</p:attrName>
                                        </p:attrNameLst>
                                      </p:cBhvr>
                                      <p:rCtr x="-1836" y="0"/>
                                    </p:animMotion>
                                  </p:childTnLst>
                                </p:cTn>
                              </p:par>
                              <p:par>
                                <p:cTn id="21" presetID="16" presetClass="entr" presetSubtype="42"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barn(outHorizontal)">
                                      <p:cBhvr>
                                        <p:cTn id="23" dur="500"/>
                                        <p:tgtEl>
                                          <p:spTgt spid="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fade">
                                      <p:cBhvr>
                                        <p:cTn id="26" dur="500"/>
                                        <p:tgtEl>
                                          <p:spTgt spid="77"/>
                                        </p:tgtEl>
                                      </p:cBhvr>
                                    </p:animEffect>
                                  </p:childTnLst>
                                </p:cTn>
                              </p:par>
                              <p:par>
                                <p:cTn id="27" presetID="42" presetClass="path" presetSubtype="0" decel="100000" fill="hold" grpId="1" nodeType="withEffect">
                                  <p:stCondLst>
                                    <p:cond delay="0"/>
                                  </p:stCondLst>
                                  <p:childTnLst>
                                    <p:animMotion origin="layout" path="M 1.04167E-6 1.48148E-6 L -0.03672 1.48148E-6 " pathEditMode="relative" rAng="0" ptsTypes="AA">
                                      <p:cBhvr>
                                        <p:cTn id="28" dur="600" spd="-100000" fill="hold"/>
                                        <p:tgtEl>
                                          <p:spTgt spid="77"/>
                                        </p:tgtEl>
                                        <p:attrNameLst>
                                          <p:attrName>ppt_x</p:attrName>
                                          <p:attrName>ppt_y</p:attrName>
                                        </p:attrNameLst>
                                      </p:cBhvr>
                                      <p:rCtr x="-1836" y="0"/>
                                    </p:animMotion>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42" presetClass="path" presetSubtype="0" decel="100000" fill="hold" grpId="1" nodeType="withEffect">
                                  <p:stCondLst>
                                    <p:cond delay="0"/>
                                  </p:stCondLst>
                                  <p:childTnLst>
                                    <p:animMotion origin="layout" path="M -2.08333E-7 -2.59259E-6 L -0.03672 -2.59259E-6 " pathEditMode="relative" rAng="0" ptsTypes="AA">
                                      <p:cBhvr>
                                        <p:cTn id="33" dur="600" spd="-100000" fill="hold"/>
                                        <p:tgtEl>
                                          <p:spTgt spid="37"/>
                                        </p:tgtEl>
                                        <p:attrNameLst>
                                          <p:attrName>ppt_x</p:attrName>
                                          <p:attrName>ppt_y</p:attrName>
                                        </p:attrNameLst>
                                      </p:cBhvr>
                                      <p:rCtr x="-1836" y="0"/>
                                    </p:animMotion>
                                  </p:childTnLst>
                                </p:cTn>
                              </p:par>
                              <p:par>
                                <p:cTn id="34" presetID="10" presetClass="entr" presetSubtype="0" fill="hold" nodeType="with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2" grpId="1"/>
      <p:bldP spid="75" grpId="0"/>
      <p:bldP spid="75" grpId="1"/>
      <p:bldP spid="77" grpId="0"/>
      <p:bldP spid="77" grpId="1"/>
      <p:bldP spid="37" grpId="0"/>
      <p:bldP spid="3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ACEA2BF-F821-4274-94BC-E8B4076BCE53}"/>
              </a:ext>
            </a:extLst>
          </p:cNvPr>
          <p:cNvGrpSpPr>
            <a:grpSpLocks noChangeAspect="1"/>
          </p:cNvGrpSpPr>
          <p:nvPr/>
        </p:nvGrpSpPr>
        <p:grpSpPr>
          <a:xfrm>
            <a:off x="3081229" y="1725935"/>
            <a:ext cx="1100770" cy="820602"/>
            <a:chOff x="3448497" y="3010958"/>
            <a:chExt cx="1398956" cy="1042894"/>
          </a:xfrm>
        </p:grpSpPr>
        <p:sp>
          <p:nvSpPr>
            <p:cNvPr id="30" name="Freeform: Shape 240">
              <a:extLst>
                <a:ext uri="{FF2B5EF4-FFF2-40B4-BE49-F238E27FC236}">
                  <a16:creationId xmlns:a16="http://schemas.microsoft.com/office/drawing/2014/main" id="{5A3C89EC-2D5D-4FFC-94E1-828A5E351E90}"/>
                </a:ext>
              </a:extLst>
            </p:cNvPr>
            <p:cNvSpPr/>
            <p:nvPr/>
          </p:nvSpPr>
          <p:spPr>
            <a:xfrm>
              <a:off x="3939253" y="3010958"/>
              <a:ext cx="457118" cy="871114"/>
            </a:xfrm>
            <a:custGeom>
              <a:avLst/>
              <a:gdLst>
                <a:gd name="connsiteX0" fmla="*/ 4957 w 175152"/>
                <a:gd name="connsiteY0" fmla="*/ 80031 h 333780"/>
                <a:gd name="connsiteX1" fmla="*/ 77992 w 175152"/>
                <a:gd name="connsiteY1" fmla="*/ 5013 h 333780"/>
                <a:gd name="connsiteX2" fmla="*/ 157968 w 175152"/>
                <a:gd name="connsiteY2" fmla="*/ 101512 h 333780"/>
                <a:gd name="connsiteX3" fmla="*/ 147723 w 175152"/>
                <a:gd name="connsiteY3" fmla="*/ 330202 h 333780"/>
              </a:gdLst>
              <a:ahLst/>
              <a:cxnLst>
                <a:cxn ang="0">
                  <a:pos x="connsiteX0" y="connsiteY0"/>
                </a:cxn>
                <a:cxn ang="0">
                  <a:pos x="connsiteX1" y="connsiteY1"/>
                </a:cxn>
                <a:cxn ang="0">
                  <a:pos x="connsiteX2" y="connsiteY2"/>
                </a:cxn>
                <a:cxn ang="0">
                  <a:pos x="connsiteX3" y="connsiteY3"/>
                </a:cxn>
              </a:cxnLst>
              <a:rect l="l" t="t" r="r" b="b"/>
              <a:pathLst>
                <a:path w="175152" h="333780">
                  <a:moveTo>
                    <a:pt x="4957" y="80031"/>
                  </a:moveTo>
                  <a:cubicBezTo>
                    <a:pt x="15202" y="53924"/>
                    <a:pt x="38666" y="3031"/>
                    <a:pt x="77992" y="5013"/>
                  </a:cubicBezTo>
                  <a:cubicBezTo>
                    <a:pt x="106413" y="6666"/>
                    <a:pt x="134504" y="27816"/>
                    <a:pt x="157968" y="101512"/>
                  </a:cubicBezTo>
                  <a:cubicBezTo>
                    <a:pt x="174161" y="151745"/>
                    <a:pt x="179448" y="248244"/>
                    <a:pt x="147723" y="330202"/>
                  </a:cubicBezTo>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31" name="Freeform: Shape 241">
              <a:extLst>
                <a:ext uri="{FF2B5EF4-FFF2-40B4-BE49-F238E27FC236}">
                  <a16:creationId xmlns:a16="http://schemas.microsoft.com/office/drawing/2014/main" id="{571FE63A-94AC-47A2-8B49-B7CAEC0C063D}"/>
                </a:ext>
              </a:extLst>
            </p:cNvPr>
            <p:cNvSpPr/>
            <p:nvPr/>
          </p:nvSpPr>
          <p:spPr>
            <a:xfrm>
              <a:off x="3902165" y="3700232"/>
              <a:ext cx="379494" cy="353620"/>
            </a:xfrm>
            <a:custGeom>
              <a:avLst/>
              <a:gdLst>
                <a:gd name="connsiteX0" fmla="*/ 142766 w 145409"/>
                <a:gd name="connsiteY0" fmla="*/ 100465 h 135495"/>
                <a:gd name="connsiteX1" fmla="*/ 93194 w 145409"/>
                <a:gd name="connsiteY1" fmla="*/ 132190 h 135495"/>
                <a:gd name="connsiteX2" fmla="*/ 4957 w 145409"/>
                <a:gd name="connsiteY2" fmla="*/ 4957 h 135495"/>
              </a:gdLst>
              <a:ahLst/>
              <a:cxnLst>
                <a:cxn ang="0">
                  <a:pos x="connsiteX0" y="connsiteY0"/>
                </a:cxn>
                <a:cxn ang="0">
                  <a:pos x="connsiteX1" y="connsiteY1"/>
                </a:cxn>
                <a:cxn ang="0">
                  <a:pos x="connsiteX2" y="connsiteY2"/>
                </a:cxn>
              </a:cxnLst>
              <a:rect l="l" t="t" r="r" b="b"/>
              <a:pathLst>
                <a:path w="145409" h="135495">
                  <a:moveTo>
                    <a:pt x="142766" y="100465"/>
                  </a:moveTo>
                  <a:cubicBezTo>
                    <a:pt x="142766" y="100465"/>
                    <a:pt x="120624" y="132190"/>
                    <a:pt x="93194" y="132190"/>
                  </a:cubicBezTo>
                  <a:cubicBezTo>
                    <a:pt x="80636" y="132190"/>
                    <a:pt x="29082" y="126903"/>
                    <a:pt x="4957" y="4957"/>
                  </a:cubicBezTo>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32" name="Freeform: Shape 242">
              <a:extLst>
                <a:ext uri="{FF2B5EF4-FFF2-40B4-BE49-F238E27FC236}">
                  <a16:creationId xmlns:a16="http://schemas.microsoft.com/office/drawing/2014/main" id="{FA11CF56-093A-4B80-BF2E-4000E8964452}"/>
                </a:ext>
              </a:extLst>
            </p:cNvPr>
            <p:cNvSpPr/>
            <p:nvPr/>
          </p:nvSpPr>
          <p:spPr>
            <a:xfrm>
              <a:off x="3887931" y="3306937"/>
              <a:ext cx="43125" cy="310495"/>
            </a:xfrm>
            <a:custGeom>
              <a:avLst/>
              <a:gdLst>
                <a:gd name="connsiteX0" fmla="*/ 13386 w 16523"/>
                <a:gd name="connsiteY0" fmla="*/ 4957 h 118971"/>
                <a:gd name="connsiteX1" fmla="*/ 5785 w 16523"/>
                <a:gd name="connsiteY1" fmla="*/ 116658 h 118971"/>
              </a:gdLst>
              <a:ahLst/>
              <a:cxnLst>
                <a:cxn ang="0">
                  <a:pos x="connsiteX0" y="connsiteY0"/>
                </a:cxn>
                <a:cxn ang="0">
                  <a:pos x="connsiteX1" y="connsiteY1"/>
                </a:cxn>
              </a:cxnLst>
              <a:rect l="l" t="t" r="r" b="b"/>
              <a:pathLst>
                <a:path w="16523" h="118971">
                  <a:moveTo>
                    <a:pt x="13386" y="4957"/>
                  </a:moveTo>
                  <a:cubicBezTo>
                    <a:pt x="13386" y="4957"/>
                    <a:pt x="1819" y="54859"/>
                    <a:pt x="5785" y="116658"/>
                  </a:cubicBezTo>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33" name="Freeform: Shape 243">
              <a:extLst>
                <a:ext uri="{FF2B5EF4-FFF2-40B4-BE49-F238E27FC236}">
                  <a16:creationId xmlns:a16="http://schemas.microsoft.com/office/drawing/2014/main" id="{5BAB4F5E-BE23-420F-9BEE-1C10BDF3942F}"/>
                </a:ext>
              </a:extLst>
            </p:cNvPr>
            <p:cNvSpPr/>
            <p:nvPr/>
          </p:nvSpPr>
          <p:spPr>
            <a:xfrm>
              <a:off x="3762442" y="3177565"/>
              <a:ext cx="137998" cy="94873"/>
            </a:xfrm>
            <a:custGeom>
              <a:avLst/>
              <a:gdLst>
                <a:gd name="connsiteX0" fmla="*/ 49571 w 52876"/>
                <a:gd name="connsiteY0" fmla="*/ 31395 h 36352"/>
                <a:gd name="connsiteX1" fmla="*/ 4957 w 52876"/>
                <a:gd name="connsiteY1" fmla="*/ 4957 h 36352"/>
              </a:gdLst>
              <a:ahLst/>
              <a:cxnLst>
                <a:cxn ang="0">
                  <a:pos x="connsiteX0" y="connsiteY0"/>
                </a:cxn>
                <a:cxn ang="0">
                  <a:pos x="connsiteX1" y="connsiteY1"/>
                </a:cxn>
              </a:cxnLst>
              <a:rect l="l" t="t" r="r" b="b"/>
              <a:pathLst>
                <a:path w="52876" h="36352">
                  <a:moveTo>
                    <a:pt x="49571" y="31395"/>
                  </a:moveTo>
                  <a:cubicBezTo>
                    <a:pt x="37344" y="27430"/>
                    <a:pt x="17846" y="22472"/>
                    <a:pt x="4957" y="4957"/>
                  </a:cubicBezTo>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34" name="Freeform: Shape 244">
              <a:extLst>
                <a:ext uri="{FF2B5EF4-FFF2-40B4-BE49-F238E27FC236}">
                  <a16:creationId xmlns:a16="http://schemas.microsoft.com/office/drawing/2014/main" id="{0D071A85-2641-46A9-966A-A2A62C2A0DAC}"/>
                </a:ext>
              </a:extLst>
            </p:cNvPr>
            <p:cNvSpPr/>
            <p:nvPr/>
          </p:nvSpPr>
          <p:spPr>
            <a:xfrm>
              <a:off x="3976339" y="3251739"/>
              <a:ext cx="439870" cy="51750"/>
            </a:xfrm>
            <a:custGeom>
              <a:avLst/>
              <a:gdLst>
                <a:gd name="connsiteX0" fmla="*/ 4957 w 168542"/>
                <a:gd name="connsiteY0" fmla="*/ 11236 h 19828"/>
                <a:gd name="connsiteX1" fmla="*/ 164577 w 168542"/>
                <a:gd name="connsiteY1" fmla="*/ 4957 h 19828"/>
              </a:gdLst>
              <a:ahLst/>
              <a:cxnLst>
                <a:cxn ang="0">
                  <a:pos x="connsiteX0" y="connsiteY0"/>
                </a:cxn>
                <a:cxn ang="0">
                  <a:pos x="connsiteX1" y="connsiteY1"/>
                </a:cxn>
              </a:cxnLst>
              <a:rect l="l" t="t" r="r" b="b"/>
              <a:pathLst>
                <a:path w="168542" h="19828">
                  <a:moveTo>
                    <a:pt x="4957" y="11236"/>
                  </a:moveTo>
                  <a:cubicBezTo>
                    <a:pt x="35030" y="14871"/>
                    <a:pt x="91542" y="24125"/>
                    <a:pt x="164577" y="4957"/>
                  </a:cubicBezTo>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35" name="Freeform: Shape 245">
              <a:extLst>
                <a:ext uri="{FF2B5EF4-FFF2-40B4-BE49-F238E27FC236}">
                  <a16:creationId xmlns:a16="http://schemas.microsoft.com/office/drawing/2014/main" id="{7CBF1147-BB93-4324-9310-BAAB1F49C0E7}"/>
                </a:ext>
              </a:extLst>
            </p:cNvPr>
            <p:cNvSpPr/>
            <p:nvPr/>
          </p:nvSpPr>
          <p:spPr>
            <a:xfrm>
              <a:off x="4489522" y="3184466"/>
              <a:ext cx="51750" cy="51750"/>
            </a:xfrm>
            <a:custGeom>
              <a:avLst/>
              <a:gdLst>
                <a:gd name="connsiteX0" fmla="*/ 4957 w 19828"/>
                <a:gd name="connsiteY0" fmla="*/ 16854 h 19828"/>
                <a:gd name="connsiteX1" fmla="*/ 17185 w 19828"/>
                <a:gd name="connsiteY1" fmla="*/ 4957 h 19828"/>
              </a:gdLst>
              <a:ahLst/>
              <a:cxnLst>
                <a:cxn ang="0">
                  <a:pos x="connsiteX0" y="connsiteY0"/>
                </a:cxn>
                <a:cxn ang="0">
                  <a:pos x="connsiteX1" y="connsiteY1"/>
                </a:cxn>
              </a:cxnLst>
              <a:rect l="l" t="t" r="r" b="b"/>
              <a:pathLst>
                <a:path w="19828" h="19828">
                  <a:moveTo>
                    <a:pt x="4957" y="16854"/>
                  </a:moveTo>
                  <a:cubicBezTo>
                    <a:pt x="4957" y="16854"/>
                    <a:pt x="12228" y="13219"/>
                    <a:pt x="17185" y="4957"/>
                  </a:cubicBezTo>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36" name="Freeform: Shape 246">
              <a:extLst>
                <a:ext uri="{FF2B5EF4-FFF2-40B4-BE49-F238E27FC236}">
                  <a16:creationId xmlns:a16="http://schemas.microsoft.com/office/drawing/2014/main" id="{2940F4A2-AA58-4A3A-A211-4789ACDE0F43}"/>
                </a:ext>
              </a:extLst>
            </p:cNvPr>
            <p:cNvSpPr/>
            <p:nvPr/>
          </p:nvSpPr>
          <p:spPr>
            <a:xfrm>
              <a:off x="4268724" y="3520834"/>
              <a:ext cx="250121" cy="25874"/>
            </a:xfrm>
            <a:custGeom>
              <a:avLst/>
              <a:gdLst>
                <a:gd name="connsiteX0" fmla="*/ 90881 w 95838"/>
                <a:gd name="connsiteY0" fmla="*/ 4957 h 9914"/>
                <a:gd name="connsiteX1" fmla="*/ 4957 w 95838"/>
                <a:gd name="connsiteY1" fmla="*/ 5288 h 9914"/>
              </a:gdLst>
              <a:ahLst/>
              <a:cxnLst>
                <a:cxn ang="0">
                  <a:pos x="connsiteX0" y="connsiteY0"/>
                </a:cxn>
                <a:cxn ang="0">
                  <a:pos x="connsiteX1" y="connsiteY1"/>
                </a:cxn>
              </a:cxnLst>
              <a:rect l="l" t="t" r="r" b="b"/>
              <a:pathLst>
                <a:path w="95838" h="9914">
                  <a:moveTo>
                    <a:pt x="90881" y="4957"/>
                  </a:moveTo>
                  <a:lnTo>
                    <a:pt x="4957" y="5288"/>
                  </a:lnTo>
                </a:path>
              </a:pathLst>
            </a:custGeom>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37" name="Freeform: Shape 247">
              <a:extLst>
                <a:ext uri="{FF2B5EF4-FFF2-40B4-BE49-F238E27FC236}">
                  <a16:creationId xmlns:a16="http://schemas.microsoft.com/office/drawing/2014/main" id="{E801018E-AFD7-4104-97ED-B1A5CF6FE7CA}"/>
                </a:ext>
              </a:extLst>
            </p:cNvPr>
            <p:cNvSpPr/>
            <p:nvPr/>
          </p:nvSpPr>
          <p:spPr>
            <a:xfrm>
              <a:off x="3775379" y="3522559"/>
              <a:ext cx="405370" cy="25874"/>
            </a:xfrm>
            <a:custGeom>
              <a:avLst/>
              <a:gdLst>
                <a:gd name="connsiteX0" fmla="*/ 4957 w 155323"/>
                <a:gd name="connsiteY0" fmla="*/ 4957 h 9914"/>
                <a:gd name="connsiteX1" fmla="*/ 153010 w 155323"/>
                <a:gd name="connsiteY1" fmla="*/ 4957 h 9914"/>
              </a:gdLst>
              <a:ahLst/>
              <a:cxnLst>
                <a:cxn ang="0">
                  <a:pos x="connsiteX0" y="connsiteY0"/>
                </a:cxn>
                <a:cxn ang="0">
                  <a:pos x="connsiteX1" y="connsiteY1"/>
                </a:cxn>
              </a:cxnLst>
              <a:rect l="l" t="t" r="r" b="b"/>
              <a:pathLst>
                <a:path w="155323" h="9914">
                  <a:moveTo>
                    <a:pt x="4957" y="4957"/>
                  </a:moveTo>
                  <a:lnTo>
                    <a:pt x="153010" y="4957"/>
                  </a:lnTo>
                </a:path>
              </a:pathLst>
            </a:custGeom>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38" name="Freeform: Shape 248">
              <a:extLst>
                <a:ext uri="{FF2B5EF4-FFF2-40B4-BE49-F238E27FC236}">
                  <a16:creationId xmlns:a16="http://schemas.microsoft.com/office/drawing/2014/main" id="{D779E237-4A63-4B60-96C0-4B4D028B864F}"/>
                </a:ext>
              </a:extLst>
            </p:cNvPr>
            <p:cNvSpPr/>
            <p:nvPr/>
          </p:nvSpPr>
          <p:spPr>
            <a:xfrm>
              <a:off x="3815918" y="3773545"/>
              <a:ext cx="655492" cy="68999"/>
            </a:xfrm>
            <a:custGeom>
              <a:avLst/>
              <a:gdLst>
                <a:gd name="connsiteX0" fmla="*/ 4957 w 251161"/>
                <a:gd name="connsiteY0" fmla="*/ 23464 h 26438"/>
                <a:gd name="connsiteX1" fmla="*/ 125250 w 251161"/>
                <a:gd name="connsiteY1" fmla="*/ 4957 h 26438"/>
                <a:gd name="connsiteX2" fmla="*/ 248848 w 251161"/>
                <a:gd name="connsiteY2" fmla="*/ 23133 h 26438"/>
              </a:gdLst>
              <a:ahLst/>
              <a:cxnLst>
                <a:cxn ang="0">
                  <a:pos x="connsiteX0" y="connsiteY0"/>
                </a:cxn>
                <a:cxn ang="0">
                  <a:pos x="connsiteX1" y="connsiteY1"/>
                </a:cxn>
                <a:cxn ang="0">
                  <a:pos x="connsiteX2" y="connsiteY2"/>
                </a:cxn>
              </a:cxnLst>
              <a:rect l="l" t="t" r="r" b="b"/>
              <a:pathLst>
                <a:path w="251161" h="26438">
                  <a:moveTo>
                    <a:pt x="4957" y="23464"/>
                  </a:moveTo>
                  <a:cubicBezTo>
                    <a:pt x="4957" y="23464"/>
                    <a:pt x="45606" y="4957"/>
                    <a:pt x="125250" y="4957"/>
                  </a:cubicBezTo>
                  <a:cubicBezTo>
                    <a:pt x="156315" y="4957"/>
                    <a:pt x="205226" y="6610"/>
                    <a:pt x="248848" y="23133"/>
                  </a:cubicBezTo>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39" name="Freeform: Shape 249">
              <a:extLst>
                <a:ext uri="{FF2B5EF4-FFF2-40B4-BE49-F238E27FC236}">
                  <a16:creationId xmlns:a16="http://schemas.microsoft.com/office/drawing/2014/main" id="{8803F370-0C64-4A1D-ADF8-B7CF22F074BC}"/>
                </a:ext>
              </a:extLst>
            </p:cNvPr>
            <p:cNvSpPr/>
            <p:nvPr/>
          </p:nvSpPr>
          <p:spPr>
            <a:xfrm>
              <a:off x="3791766" y="3889980"/>
              <a:ext cx="715865" cy="163872"/>
            </a:xfrm>
            <a:custGeom>
              <a:avLst/>
              <a:gdLst>
                <a:gd name="connsiteX0" fmla="*/ 4957 w 274295"/>
                <a:gd name="connsiteY0" fmla="*/ 4957 h 62790"/>
                <a:gd name="connsiteX1" fmla="*/ 135826 w 274295"/>
                <a:gd name="connsiteY1" fmla="*/ 59486 h 62790"/>
                <a:gd name="connsiteX2" fmla="*/ 272312 w 274295"/>
                <a:gd name="connsiteY2" fmla="*/ 6610 h 62790"/>
              </a:gdLst>
              <a:ahLst/>
              <a:cxnLst>
                <a:cxn ang="0">
                  <a:pos x="connsiteX0" y="connsiteY0"/>
                </a:cxn>
                <a:cxn ang="0">
                  <a:pos x="connsiteX1" y="connsiteY1"/>
                </a:cxn>
                <a:cxn ang="0">
                  <a:pos x="connsiteX2" y="connsiteY2"/>
                </a:cxn>
              </a:cxnLst>
              <a:rect l="l" t="t" r="r" b="b"/>
              <a:pathLst>
                <a:path w="274295" h="62790">
                  <a:moveTo>
                    <a:pt x="4957" y="4957"/>
                  </a:moveTo>
                  <a:cubicBezTo>
                    <a:pt x="4957" y="4957"/>
                    <a:pt x="46597" y="56511"/>
                    <a:pt x="135826" y="59486"/>
                  </a:cubicBezTo>
                  <a:cubicBezTo>
                    <a:pt x="172508" y="60808"/>
                    <a:pt x="234638" y="45606"/>
                    <a:pt x="272312" y="6610"/>
                  </a:cubicBezTo>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40" name="Freeform: Shape 250">
              <a:extLst>
                <a:ext uri="{FF2B5EF4-FFF2-40B4-BE49-F238E27FC236}">
                  <a16:creationId xmlns:a16="http://schemas.microsoft.com/office/drawing/2014/main" id="{50FD2984-B187-4DB3-ABDA-0D8CD30BA7DA}"/>
                </a:ext>
              </a:extLst>
            </p:cNvPr>
            <p:cNvSpPr/>
            <p:nvPr/>
          </p:nvSpPr>
          <p:spPr>
            <a:xfrm>
              <a:off x="3727082" y="3011008"/>
              <a:ext cx="853862" cy="232873"/>
            </a:xfrm>
            <a:custGeom>
              <a:avLst/>
              <a:gdLst>
                <a:gd name="connsiteX0" fmla="*/ 4957 w 327171"/>
                <a:gd name="connsiteY0" fmla="*/ 85630 h 89228"/>
                <a:gd name="connsiteX1" fmla="*/ 157968 w 327171"/>
                <a:gd name="connsiteY1" fmla="*/ 4994 h 89228"/>
                <a:gd name="connsiteX2" fmla="*/ 322875 w 327171"/>
                <a:gd name="connsiteY2" fmla="*/ 83317 h 89228"/>
              </a:gdLst>
              <a:ahLst/>
              <a:cxnLst>
                <a:cxn ang="0">
                  <a:pos x="connsiteX0" y="connsiteY0"/>
                </a:cxn>
                <a:cxn ang="0">
                  <a:pos x="connsiteX1" y="connsiteY1"/>
                </a:cxn>
                <a:cxn ang="0">
                  <a:pos x="connsiteX2" y="connsiteY2"/>
                </a:cxn>
              </a:cxnLst>
              <a:rect l="l" t="t" r="r" b="b"/>
              <a:pathLst>
                <a:path w="327171" h="89228">
                  <a:moveTo>
                    <a:pt x="4957" y="85630"/>
                  </a:moveTo>
                  <a:cubicBezTo>
                    <a:pt x="4957" y="85630"/>
                    <a:pt x="58164" y="7307"/>
                    <a:pt x="157968" y="4994"/>
                  </a:cubicBezTo>
                  <a:cubicBezTo>
                    <a:pt x="194650" y="4333"/>
                    <a:pt x="270660" y="11934"/>
                    <a:pt x="322875" y="83317"/>
                  </a:cubicBezTo>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41" name="Freeform: Shape 251">
              <a:extLst>
                <a:ext uri="{FF2B5EF4-FFF2-40B4-BE49-F238E27FC236}">
                  <a16:creationId xmlns:a16="http://schemas.microsoft.com/office/drawing/2014/main" id="{2BFD774A-E53C-483A-84D4-847455FCD1CE}"/>
                </a:ext>
              </a:extLst>
            </p:cNvPr>
            <p:cNvSpPr/>
            <p:nvPr/>
          </p:nvSpPr>
          <p:spPr>
            <a:xfrm>
              <a:off x="3877155" y="3212065"/>
              <a:ext cx="120749" cy="120749"/>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42" name="Freeform: Shape 252">
              <a:extLst>
                <a:ext uri="{FF2B5EF4-FFF2-40B4-BE49-F238E27FC236}">
                  <a16:creationId xmlns:a16="http://schemas.microsoft.com/office/drawing/2014/main" id="{F4000DA6-5F4D-4A62-BAFD-AF01D3FB8FA9}"/>
                </a:ext>
              </a:extLst>
            </p:cNvPr>
            <p:cNvSpPr/>
            <p:nvPr/>
          </p:nvSpPr>
          <p:spPr>
            <a:xfrm>
              <a:off x="3848692" y="3605359"/>
              <a:ext cx="120749" cy="120749"/>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43" name="Freeform: Shape 253">
              <a:extLst>
                <a:ext uri="{FF2B5EF4-FFF2-40B4-BE49-F238E27FC236}">
                  <a16:creationId xmlns:a16="http://schemas.microsoft.com/office/drawing/2014/main" id="{65F504C5-C2DB-476D-A47F-388B48A14B04}"/>
                </a:ext>
              </a:extLst>
            </p:cNvPr>
            <p:cNvSpPr/>
            <p:nvPr/>
          </p:nvSpPr>
          <p:spPr>
            <a:xfrm>
              <a:off x="4241986" y="3859792"/>
              <a:ext cx="120749" cy="120749"/>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44" name="Freeform: Shape 254">
              <a:extLst>
                <a:ext uri="{FF2B5EF4-FFF2-40B4-BE49-F238E27FC236}">
                  <a16:creationId xmlns:a16="http://schemas.microsoft.com/office/drawing/2014/main" id="{006A9C10-6ED8-47A7-9CCE-6D41E10A9406}"/>
                </a:ext>
              </a:extLst>
            </p:cNvPr>
            <p:cNvSpPr/>
            <p:nvPr/>
          </p:nvSpPr>
          <p:spPr>
            <a:xfrm>
              <a:off x="4394646" y="3193091"/>
              <a:ext cx="120749" cy="120749"/>
            </a:xfrm>
            <a:custGeom>
              <a:avLst/>
              <a:gdLst>
                <a:gd name="connsiteX0" fmla="*/ 41310 w 46266"/>
                <a:gd name="connsiteY0" fmla="*/ 23133 h 46266"/>
                <a:gd name="connsiteX1" fmla="*/ 23133 w 46266"/>
                <a:gd name="connsiteY1" fmla="*/ 41310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10"/>
                    <a:pt x="23133" y="41310"/>
                  </a:cubicBezTo>
                  <a:cubicBezTo>
                    <a:pt x="13095" y="41310"/>
                    <a:pt x="4957" y="33172"/>
                    <a:pt x="4957" y="23133"/>
                  </a:cubicBezTo>
                  <a:cubicBezTo>
                    <a:pt x="4957" y="13095"/>
                    <a:pt x="13095" y="4957"/>
                    <a:pt x="23133" y="4957"/>
                  </a:cubicBezTo>
                  <a:cubicBezTo>
                    <a:pt x="33172" y="4957"/>
                    <a:pt x="41310" y="13095"/>
                    <a:pt x="41310" y="23133"/>
                  </a:cubicBezTo>
                  <a:close/>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45" name="Freeform: Shape 255">
              <a:extLst>
                <a:ext uri="{FF2B5EF4-FFF2-40B4-BE49-F238E27FC236}">
                  <a16:creationId xmlns:a16="http://schemas.microsoft.com/office/drawing/2014/main" id="{D0A8004A-620E-4CF9-BBF1-A7C0B18B44C9}"/>
                </a:ext>
              </a:extLst>
            </p:cNvPr>
            <p:cNvSpPr/>
            <p:nvPr/>
          </p:nvSpPr>
          <p:spPr>
            <a:xfrm>
              <a:off x="4166949" y="3475987"/>
              <a:ext cx="120749" cy="120749"/>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rgbClr val="FFFFFF"/>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46" name="Freeform: Shape 256">
              <a:extLst>
                <a:ext uri="{FF2B5EF4-FFF2-40B4-BE49-F238E27FC236}">
                  <a16:creationId xmlns:a16="http://schemas.microsoft.com/office/drawing/2014/main" id="{2B031A85-E009-4711-8868-D8993900806B}"/>
                </a:ext>
              </a:extLst>
            </p:cNvPr>
            <p:cNvSpPr/>
            <p:nvPr/>
          </p:nvSpPr>
          <p:spPr>
            <a:xfrm>
              <a:off x="3448497" y="3595008"/>
              <a:ext cx="301872" cy="301872"/>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accent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47" name="Freeform: Shape 257">
              <a:extLst>
                <a:ext uri="{FF2B5EF4-FFF2-40B4-BE49-F238E27FC236}">
                  <a16:creationId xmlns:a16="http://schemas.microsoft.com/office/drawing/2014/main" id="{C3BA440D-FD2A-4D46-ACB6-EF515240871C}"/>
                </a:ext>
              </a:extLst>
            </p:cNvPr>
            <p:cNvSpPr/>
            <p:nvPr/>
          </p:nvSpPr>
          <p:spPr>
            <a:xfrm>
              <a:off x="3475235" y="3397499"/>
              <a:ext cx="241496" cy="172497"/>
            </a:xfrm>
            <a:custGeom>
              <a:avLst/>
              <a:gdLst>
                <a:gd name="connsiteX0" fmla="*/ 89559 w 92533"/>
                <a:gd name="connsiteY0" fmla="*/ 62130 h 66095"/>
                <a:gd name="connsiteX1" fmla="*/ 89559 w 92533"/>
                <a:gd name="connsiteY1" fmla="*/ 13550 h 66095"/>
                <a:gd name="connsiteX2" fmla="*/ 8096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559" y="62130"/>
                  </a:moveTo>
                  <a:lnTo>
                    <a:pt x="89559" y="13550"/>
                  </a:lnTo>
                  <a:cubicBezTo>
                    <a:pt x="89559" y="8923"/>
                    <a:pt x="85924" y="4957"/>
                    <a:pt x="80967" y="4957"/>
                  </a:cubicBezTo>
                  <a:lnTo>
                    <a:pt x="13550" y="4957"/>
                  </a:lnTo>
                  <a:cubicBezTo>
                    <a:pt x="8923" y="4957"/>
                    <a:pt x="4957" y="8592"/>
                    <a:pt x="4957" y="13550"/>
                  </a:cubicBezTo>
                  <a:lnTo>
                    <a:pt x="4957" y="62130"/>
                  </a:lnTo>
                </a:path>
              </a:pathLst>
            </a:custGeom>
            <a:noFill/>
            <a:ln w="19050" cap="flat">
              <a:solidFill>
                <a:schemeClr val="accent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48" name="Freeform: Shape 258">
              <a:extLst>
                <a:ext uri="{FF2B5EF4-FFF2-40B4-BE49-F238E27FC236}">
                  <a16:creationId xmlns:a16="http://schemas.microsoft.com/office/drawing/2014/main" id="{A38223DE-FF09-4F00-993A-F75730240515}"/>
                </a:ext>
              </a:extLst>
            </p:cNvPr>
            <p:cNvSpPr/>
            <p:nvPr/>
          </p:nvSpPr>
          <p:spPr>
            <a:xfrm>
              <a:off x="3501109" y="3247425"/>
              <a:ext cx="189748" cy="112124"/>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accent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49" name="Freeform: Shape 259">
              <a:extLst>
                <a:ext uri="{FF2B5EF4-FFF2-40B4-BE49-F238E27FC236}">
                  <a16:creationId xmlns:a16="http://schemas.microsoft.com/office/drawing/2014/main" id="{3EECBC88-84E9-48CF-BDA7-FCFB6306D1CF}"/>
                </a:ext>
              </a:extLst>
            </p:cNvPr>
            <p:cNvSpPr/>
            <p:nvPr/>
          </p:nvSpPr>
          <p:spPr>
            <a:xfrm>
              <a:off x="4545581" y="3595008"/>
              <a:ext cx="301872" cy="301872"/>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accent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50" name="Freeform: Shape 260">
              <a:extLst>
                <a:ext uri="{FF2B5EF4-FFF2-40B4-BE49-F238E27FC236}">
                  <a16:creationId xmlns:a16="http://schemas.microsoft.com/office/drawing/2014/main" id="{443780FE-53CE-4317-9AED-02741F43DCEB}"/>
                </a:ext>
              </a:extLst>
            </p:cNvPr>
            <p:cNvSpPr/>
            <p:nvPr/>
          </p:nvSpPr>
          <p:spPr>
            <a:xfrm>
              <a:off x="4572319" y="3397499"/>
              <a:ext cx="241496" cy="172497"/>
            </a:xfrm>
            <a:custGeom>
              <a:avLst/>
              <a:gdLst>
                <a:gd name="connsiteX0" fmla="*/ 89889 w 92533"/>
                <a:gd name="connsiteY0" fmla="*/ 62130 h 66095"/>
                <a:gd name="connsiteX1" fmla="*/ 89889 w 92533"/>
                <a:gd name="connsiteY1" fmla="*/ 13550 h 66095"/>
                <a:gd name="connsiteX2" fmla="*/ 8129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889" y="62130"/>
                  </a:moveTo>
                  <a:lnTo>
                    <a:pt x="89889" y="13550"/>
                  </a:lnTo>
                  <a:cubicBezTo>
                    <a:pt x="89889" y="8923"/>
                    <a:pt x="86254" y="4957"/>
                    <a:pt x="81297" y="4957"/>
                  </a:cubicBezTo>
                  <a:lnTo>
                    <a:pt x="13550" y="4957"/>
                  </a:lnTo>
                  <a:cubicBezTo>
                    <a:pt x="8923" y="4957"/>
                    <a:pt x="4957" y="8592"/>
                    <a:pt x="4957" y="13550"/>
                  </a:cubicBezTo>
                  <a:lnTo>
                    <a:pt x="4957" y="62130"/>
                  </a:lnTo>
                </a:path>
              </a:pathLst>
            </a:custGeom>
            <a:noFill/>
            <a:ln w="19050" cap="flat">
              <a:solidFill>
                <a:schemeClr val="accent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sp>
          <p:nvSpPr>
            <p:cNvPr id="51" name="Freeform: Shape 261">
              <a:extLst>
                <a:ext uri="{FF2B5EF4-FFF2-40B4-BE49-F238E27FC236}">
                  <a16:creationId xmlns:a16="http://schemas.microsoft.com/office/drawing/2014/main" id="{833658C1-E0E5-44ED-AB44-96B9EEB4E228}"/>
                </a:ext>
              </a:extLst>
            </p:cNvPr>
            <p:cNvSpPr/>
            <p:nvPr/>
          </p:nvSpPr>
          <p:spPr>
            <a:xfrm>
              <a:off x="4598193" y="3247425"/>
              <a:ext cx="189748" cy="112124"/>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accent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FFFF"/>
                </a:solidFill>
                <a:effectLst/>
                <a:uLnTx/>
                <a:uFillTx/>
                <a:latin typeface="Amazon Ember"/>
              </a:endParaRPr>
            </a:p>
          </p:txBody>
        </p:sp>
      </p:grpSp>
      <p:sp>
        <p:nvSpPr>
          <p:cNvPr id="2" name="Title 1">
            <a:extLst>
              <a:ext uri="{FF2B5EF4-FFF2-40B4-BE49-F238E27FC236}">
                <a16:creationId xmlns:a16="http://schemas.microsoft.com/office/drawing/2014/main" id="{D784D9E9-3186-1A42-9336-45C7749F3196}"/>
              </a:ext>
            </a:extLst>
          </p:cNvPr>
          <p:cNvSpPr>
            <a:spLocks noGrp="1"/>
          </p:cNvSpPr>
          <p:nvPr>
            <p:ph type="title"/>
          </p:nvPr>
        </p:nvSpPr>
        <p:spPr/>
        <p:txBody>
          <a:bodyPr/>
          <a:lstStyle/>
          <a:p>
            <a:r>
              <a:rPr lang="en-US" dirty="0"/>
              <a:t>Cost-optimization choices</a:t>
            </a:r>
            <a:endParaRPr lang="en-AU" dirty="0"/>
          </a:p>
        </p:txBody>
      </p:sp>
      <p:sp>
        <p:nvSpPr>
          <p:cNvPr id="126" name="TextBox 125">
            <a:extLst>
              <a:ext uri="{FF2B5EF4-FFF2-40B4-BE49-F238E27FC236}">
                <a16:creationId xmlns:a16="http://schemas.microsoft.com/office/drawing/2014/main" id="{0990BD64-0B93-45D1-AB6E-F967BCEBAE97}"/>
              </a:ext>
            </a:extLst>
          </p:cNvPr>
          <p:cNvSpPr txBox="1"/>
          <p:nvPr/>
        </p:nvSpPr>
        <p:spPr>
          <a:xfrm>
            <a:off x="2464504" y="5194294"/>
            <a:ext cx="2364079" cy="1043363"/>
          </a:xfrm>
          <a:prstGeom prst="rect">
            <a:avLst/>
          </a:prstGeom>
          <a:noFill/>
        </p:spPr>
        <p:txBody>
          <a:bodyPr wrap="square" lIns="182880" tIns="146304" rIns="182880" bIns="146304" rtlCol="0">
            <a:spAutoFit/>
          </a:bodyPr>
          <a:lstStyle/>
          <a:p>
            <a:pPr algn="ctr" defTabSz="731520" eaLnBrk="1" fontAlgn="auto" hangingPunct="1">
              <a:lnSpc>
                <a:spcPct val="90000"/>
              </a:lnSpc>
              <a:spcBef>
                <a:spcPts val="0"/>
              </a:spcBef>
              <a:spcAft>
                <a:spcPts val="1800"/>
              </a:spcAft>
            </a:pPr>
            <a:r>
              <a:rPr lang="en-US" dirty="0">
                <a:gradFill>
                  <a:gsLst>
                    <a:gs pos="2917">
                      <a:srgbClr val="FFFFFF"/>
                    </a:gs>
                    <a:gs pos="30000">
                      <a:srgbClr val="FFFFFF"/>
                    </a:gs>
                  </a:gsLst>
                  <a:lin ang="5400000" scaled="0"/>
                </a:gradFill>
                <a:latin typeface="Amazon Ember"/>
              </a:rPr>
              <a:t>Snapshot, clone, and replicate </a:t>
            </a:r>
            <a:br>
              <a:rPr lang="en-US" dirty="0">
                <a:gradFill>
                  <a:gsLst>
                    <a:gs pos="2917">
                      <a:srgbClr val="FFFFFF"/>
                    </a:gs>
                    <a:gs pos="30000">
                      <a:srgbClr val="FFFFFF"/>
                    </a:gs>
                  </a:gsLst>
                  <a:lin ang="5400000" scaled="0"/>
                </a:gradFill>
                <a:latin typeface="Amazon Ember"/>
              </a:rPr>
            </a:br>
            <a:r>
              <a:rPr lang="en-US" dirty="0">
                <a:gradFill>
                  <a:gsLst>
                    <a:gs pos="2917">
                      <a:srgbClr val="FFFFFF"/>
                    </a:gs>
                    <a:gs pos="30000">
                      <a:srgbClr val="FFFFFF"/>
                    </a:gs>
                  </a:gsLst>
                  <a:lin ang="5400000" scaled="0"/>
                </a:gradFill>
                <a:latin typeface="Amazon Ember"/>
              </a:rPr>
              <a:t>your data</a:t>
            </a:r>
          </a:p>
        </p:txBody>
      </p:sp>
      <p:sp>
        <p:nvSpPr>
          <p:cNvPr id="128" name="TextBox 127">
            <a:extLst>
              <a:ext uri="{FF2B5EF4-FFF2-40B4-BE49-F238E27FC236}">
                <a16:creationId xmlns:a16="http://schemas.microsoft.com/office/drawing/2014/main" id="{16EEFB0F-5022-4208-8390-2331EA5CB1C8}"/>
              </a:ext>
            </a:extLst>
          </p:cNvPr>
          <p:cNvSpPr txBox="1"/>
          <p:nvPr/>
        </p:nvSpPr>
        <p:spPr>
          <a:xfrm>
            <a:off x="2771870" y="2779908"/>
            <a:ext cx="1719487" cy="794064"/>
          </a:xfrm>
          <a:prstGeom prst="rect">
            <a:avLst/>
          </a:prstGeom>
          <a:noFill/>
        </p:spPr>
        <p:txBody>
          <a:bodyPr wrap="square" lIns="182880" tIns="146304" rIns="182880" bIns="146304" rtlCol="0">
            <a:spAutoFit/>
          </a:bodyPr>
          <a:lstStyle/>
          <a:p>
            <a:pPr algn="ctr" defTabSz="731520" eaLnBrk="1" fontAlgn="auto" hangingPunct="1">
              <a:lnSpc>
                <a:spcPct val="90000"/>
              </a:lnSpc>
              <a:spcBef>
                <a:spcPts val="0"/>
              </a:spcBef>
              <a:spcAft>
                <a:spcPts val="1800"/>
              </a:spcAft>
            </a:pPr>
            <a:r>
              <a:rPr lang="en-US" dirty="0">
                <a:gradFill>
                  <a:gsLst>
                    <a:gs pos="2917">
                      <a:srgbClr val="FFFFFF"/>
                    </a:gs>
                    <a:gs pos="30000">
                      <a:srgbClr val="FFFFFF"/>
                    </a:gs>
                  </a:gsLst>
                  <a:lin ang="5400000" scaled="0"/>
                </a:gradFill>
                <a:latin typeface="Amazon Ember"/>
              </a:rPr>
              <a:t>Single-AZ or Multi-AZ</a:t>
            </a:r>
          </a:p>
        </p:txBody>
      </p:sp>
      <p:sp>
        <p:nvSpPr>
          <p:cNvPr id="129" name="TextBox 128">
            <a:extLst>
              <a:ext uri="{FF2B5EF4-FFF2-40B4-BE49-F238E27FC236}">
                <a16:creationId xmlns:a16="http://schemas.microsoft.com/office/drawing/2014/main" id="{402245E9-DEC5-4433-8AF8-0464A40D98F4}"/>
              </a:ext>
            </a:extLst>
          </p:cNvPr>
          <p:cNvSpPr txBox="1"/>
          <p:nvPr/>
        </p:nvSpPr>
        <p:spPr>
          <a:xfrm>
            <a:off x="7532966" y="5305573"/>
            <a:ext cx="2123534" cy="1043363"/>
          </a:xfrm>
          <a:prstGeom prst="rect">
            <a:avLst/>
          </a:prstGeom>
          <a:noFill/>
        </p:spPr>
        <p:txBody>
          <a:bodyPr wrap="square" lIns="182880" tIns="146304" rIns="182880" bIns="146304" rtlCol="0">
            <a:spAutoFit/>
          </a:bodyPr>
          <a:lstStyle/>
          <a:p>
            <a:pPr algn="ctr" defTabSz="731520" eaLnBrk="1" fontAlgn="auto" hangingPunct="1">
              <a:lnSpc>
                <a:spcPct val="90000"/>
              </a:lnSpc>
              <a:spcBef>
                <a:spcPts val="0"/>
              </a:spcBef>
              <a:spcAft>
                <a:spcPts val="1800"/>
              </a:spcAft>
            </a:pPr>
            <a:r>
              <a:rPr lang="en-US" dirty="0">
                <a:gradFill>
                  <a:gsLst>
                    <a:gs pos="2917">
                      <a:srgbClr val="FFFFFF"/>
                    </a:gs>
                    <a:gs pos="30000">
                      <a:srgbClr val="FFFFFF"/>
                    </a:gs>
                  </a:gsLst>
                  <a:lin ang="5400000" scaled="0"/>
                </a:gradFill>
                <a:latin typeface="Amazon Ember"/>
              </a:rPr>
              <a:t>Built-in storage efficiency and elastic tiering</a:t>
            </a:r>
          </a:p>
        </p:txBody>
      </p:sp>
      <p:pic>
        <p:nvPicPr>
          <p:cNvPr id="151" name="Picture 150">
            <a:extLst>
              <a:ext uri="{FF2B5EF4-FFF2-40B4-BE49-F238E27FC236}">
                <a16:creationId xmlns:a16="http://schemas.microsoft.com/office/drawing/2014/main" id="{9EC0762C-594D-40F1-8C41-60DBE7D70B92}"/>
              </a:ext>
            </a:extLst>
          </p:cNvPr>
          <p:cNvPicPr>
            <a:picLocks noChangeAspect="1"/>
          </p:cNvPicPr>
          <p:nvPr/>
        </p:nvPicPr>
        <p:blipFill>
          <a:blip r:embed="rId3"/>
          <a:stretch>
            <a:fillRect/>
          </a:stretch>
        </p:blipFill>
        <p:spPr>
          <a:xfrm>
            <a:off x="7924527" y="3959555"/>
            <a:ext cx="1340411" cy="1340409"/>
          </a:xfrm>
          <a:prstGeom prst="rect">
            <a:avLst/>
          </a:prstGeom>
          <a:noFill/>
        </p:spPr>
      </p:pic>
      <p:sp>
        <p:nvSpPr>
          <p:cNvPr id="94" name="TextBox 93">
            <a:extLst>
              <a:ext uri="{FF2B5EF4-FFF2-40B4-BE49-F238E27FC236}">
                <a16:creationId xmlns:a16="http://schemas.microsoft.com/office/drawing/2014/main" id="{D7F3C952-BEE1-E54E-9C2C-70FFCC8C88ED}"/>
              </a:ext>
            </a:extLst>
          </p:cNvPr>
          <p:cNvSpPr txBox="1"/>
          <p:nvPr/>
        </p:nvSpPr>
        <p:spPr>
          <a:xfrm>
            <a:off x="7646225" y="2685786"/>
            <a:ext cx="1799976" cy="997196"/>
          </a:xfrm>
          <a:prstGeom prst="rect">
            <a:avLst/>
          </a:prstGeom>
          <a:noFill/>
        </p:spPr>
        <p:txBody>
          <a:bodyPr wrap="square" lIns="0" tIns="0" rIns="0" bIns="0" rtlCol="0">
            <a:spAutoFit/>
          </a:bodyPr>
          <a:lstStyle/>
          <a:p>
            <a:pPr algn="ctr" defTabSz="731520">
              <a:lnSpc>
                <a:spcPct val="90000"/>
              </a:lnSpc>
              <a:spcAft>
                <a:spcPts val="1800"/>
              </a:spcAft>
            </a:pPr>
            <a:r>
              <a:rPr lang="en-US" dirty="0">
                <a:gradFill>
                  <a:gsLst>
                    <a:gs pos="2917">
                      <a:srgbClr val="FFFFFF"/>
                    </a:gs>
                    <a:gs pos="30000">
                      <a:srgbClr val="FFFFFF"/>
                    </a:gs>
                  </a:gsLst>
                  <a:lin ang="5400000" scaled="0"/>
                </a:gradFill>
              </a:rPr>
              <a:t>Multiple storage type and performance options</a:t>
            </a:r>
          </a:p>
        </p:txBody>
      </p:sp>
      <p:grpSp>
        <p:nvGrpSpPr>
          <p:cNvPr id="95" name="Group 94">
            <a:extLst>
              <a:ext uri="{FF2B5EF4-FFF2-40B4-BE49-F238E27FC236}">
                <a16:creationId xmlns:a16="http://schemas.microsoft.com/office/drawing/2014/main" id="{EC8BCD52-29B6-B64F-BE9F-362709F2B35A}"/>
              </a:ext>
            </a:extLst>
          </p:cNvPr>
          <p:cNvGrpSpPr/>
          <p:nvPr/>
        </p:nvGrpSpPr>
        <p:grpSpPr>
          <a:xfrm>
            <a:off x="8053097" y="1676357"/>
            <a:ext cx="986229" cy="876255"/>
            <a:chOff x="11440250" y="4885237"/>
            <a:chExt cx="970930" cy="992406"/>
          </a:xfrm>
        </p:grpSpPr>
        <p:sp>
          <p:nvSpPr>
            <p:cNvPr id="96" name="Freeform: Shape 137">
              <a:extLst>
                <a:ext uri="{FF2B5EF4-FFF2-40B4-BE49-F238E27FC236}">
                  <a16:creationId xmlns:a16="http://schemas.microsoft.com/office/drawing/2014/main" id="{EE4585E8-1C57-D547-AB73-AC9E5D5C2CC9}"/>
                </a:ext>
              </a:extLst>
            </p:cNvPr>
            <p:cNvSpPr/>
            <p:nvPr/>
          </p:nvSpPr>
          <p:spPr>
            <a:xfrm>
              <a:off x="11766855" y="5185181"/>
              <a:ext cx="644325" cy="185150"/>
            </a:xfrm>
            <a:custGeom>
              <a:avLst/>
              <a:gdLst>
                <a:gd name="connsiteX0" fmla="*/ 270028 w 280004"/>
                <a:gd name="connsiteY0" fmla="*/ 77243 h 80461"/>
                <a:gd name="connsiteX1" fmla="*/ 11265 w 280004"/>
                <a:gd name="connsiteY1" fmla="*/ 77243 h 80461"/>
                <a:gd name="connsiteX2" fmla="*/ 4828 w 280004"/>
                <a:gd name="connsiteY2" fmla="*/ 70806 h 80461"/>
                <a:gd name="connsiteX3" fmla="*/ 4828 w 280004"/>
                <a:gd name="connsiteY3" fmla="*/ 11265 h 80461"/>
                <a:gd name="connsiteX4" fmla="*/ 11265 w 280004"/>
                <a:gd name="connsiteY4" fmla="*/ 4828 h 80461"/>
                <a:gd name="connsiteX5" fmla="*/ 270349 w 280004"/>
                <a:gd name="connsiteY5" fmla="*/ 4828 h 80461"/>
                <a:gd name="connsiteX6" fmla="*/ 276786 w 280004"/>
                <a:gd name="connsiteY6" fmla="*/ 11265 h 80461"/>
                <a:gd name="connsiteX7" fmla="*/ 276786 w 280004"/>
                <a:gd name="connsiteY7" fmla="*/ 70806 h 80461"/>
                <a:gd name="connsiteX8" fmla="*/ 270028 w 280004"/>
                <a:gd name="connsiteY8" fmla="*/ 77243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028" y="77243"/>
                  </a:moveTo>
                  <a:lnTo>
                    <a:pt x="11265" y="77243"/>
                  </a:lnTo>
                  <a:cubicBezTo>
                    <a:pt x="7724" y="77243"/>
                    <a:pt x="4828" y="74346"/>
                    <a:pt x="4828" y="70806"/>
                  </a:cubicBezTo>
                  <a:lnTo>
                    <a:pt x="4828" y="11265"/>
                  </a:lnTo>
                  <a:cubicBezTo>
                    <a:pt x="4828" y="7724"/>
                    <a:pt x="7724" y="4828"/>
                    <a:pt x="11265" y="4828"/>
                  </a:cubicBezTo>
                  <a:lnTo>
                    <a:pt x="270349" y="4828"/>
                  </a:lnTo>
                  <a:cubicBezTo>
                    <a:pt x="273890" y="4828"/>
                    <a:pt x="276786" y="7724"/>
                    <a:pt x="276786" y="11265"/>
                  </a:cubicBezTo>
                  <a:lnTo>
                    <a:pt x="276786" y="70806"/>
                  </a:lnTo>
                  <a:cubicBezTo>
                    <a:pt x="276464" y="74346"/>
                    <a:pt x="273568" y="77243"/>
                    <a:pt x="270028" y="77243"/>
                  </a:cubicBezTo>
                  <a:close/>
                </a:path>
              </a:pathLst>
            </a:custGeom>
            <a:noFill/>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97" name="Freeform: Shape 138">
              <a:extLst>
                <a:ext uri="{FF2B5EF4-FFF2-40B4-BE49-F238E27FC236}">
                  <a16:creationId xmlns:a16="http://schemas.microsoft.com/office/drawing/2014/main" id="{DD123784-D891-4046-8B61-3F3805985838}"/>
                </a:ext>
              </a:extLst>
            </p:cNvPr>
            <p:cNvSpPr/>
            <p:nvPr/>
          </p:nvSpPr>
          <p:spPr>
            <a:xfrm>
              <a:off x="11766855" y="5411807"/>
              <a:ext cx="644325" cy="185150"/>
            </a:xfrm>
            <a:custGeom>
              <a:avLst/>
              <a:gdLst>
                <a:gd name="connsiteX0" fmla="*/ 270349 w 280004"/>
                <a:gd name="connsiteY0" fmla="*/ 76921 h 80461"/>
                <a:gd name="connsiteX1" fmla="*/ 10943 w 280004"/>
                <a:gd name="connsiteY1" fmla="*/ 76921 h 80461"/>
                <a:gd name="connsiteX2" fmla="*/ 4828 w 280004"/>
                <a:gd name="connsiteY2" fmla="*/ 70806 h 80461"/>
                <a:gd name="connsiteX3" fmla="*/ 4828 w 280004"/>
                <a:gd name="connsiteY3" fmla="*/ 10943 h 80461"/>
                <a:gd name="connsiteX4" fmla="*/ 10943 w 280004"/>
                <a:gd name="connsiteY4" fmla="*/ 4828 h 80461"/>
                <a:gd name="connsiteX5" fmla="*/ 270349 w 280004"/>
                <a:gd name="connsiteY5" fmla="*/ 4828 h 80461"/>
                <a:gd name="connsiteX6" fmla="*/ 276464 w 280004"/>
                <a:gd name="connsiteY6" fmla="*/ 10943 h 80461"/>
                <a:gd name="connsiteX7" fmla="*/ 276464 w 280004"/>
                <a:gd name="connsiteY7" fmla="*/ 70806 h 80461"/>
                <a:gd name="connsiteX8" fmla="*/ 270349 w 280004"/>
                <a:gd name="connsiteY8" fmla="*/ 76921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349" y="76921"/>
                  </a:moveTo>
                  <a:lnTo>
                    <a:pt x="10943" y="76921"/>
                  </a:lnTo>
                  <a:cubicBezTo>
                    <a:pt x="7402" y="76921"/>
                    <a:pt x="4828" y="74024"/>
                    <a:pt x="4828" y="70806"/>
                  </a:cubicBezTo>
                  <a:lnTo>
                    <a:pt x="4828" y="10943"/>
                  </a:lnTo>
                  <a:cubicBezTo>
                    <a:pt x="4828" y="7402"/>
                    <a:pt x="7724" y="4828"/>
                    <a:pt x="10943" y="4828"/>
                  </a:cubicBezTo>
                  <a:lnTo>
                    <a:pt x="270349" y="4828"/>
                  </a:lnTo>
                  <a:cubicBezTo>
                    <a:pt x="273890" y="4828"/>
                    <a:pt x="276464" y="7724"/>
                    <a:pt x="276464" y="10943"/>
                  </a:cubicBezTo>
                  <a:lnTo>
                    <a:pt x="276464" y="70806"/>
                  </a:lnTo>
                  <a:cubicBezTo>
                    <a:pt x="276464" y="74346"/>
                    <a:pt x="273890" y="76921"/>
                    <a:pt x="270349" y="76921"/>
                  </a:cubicBezTo>
                  <a:close/>
                </a:path>
              </a:pathLst>
            </a:custGeom>
            <a:noFill/>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98" name="Freeform: Shape 139">
              <a:extLst>
                <a:ext uri="{FF2B5EF4-FFF2-40B4-BE49-F238E27FC236}">
                  <a16:creationId xmlns:a16="http://schemas.microsoft.com/office/drawing/2014/main" id="{DCA284E8-97A6-F44F-8363-CA652E4F2A2B}"/>
                </a:ext>
              </a:extLst>
            </p:cNvPr>
            <p:cNvSpPr/>
            <p:nvPr/>
          </p:nvSpPr>
          <p:spPr>
            <a:xfrm>
              <a:off x="11849803" y="5291831"/>
              <a:ext cx="481392" cy="134047"/>
            </a:xfrm>
            <a:custGeom>
              <a:avLst/>
              <a:gdLst>
                <a:gd name="connsiteX0" fmla="*/ 4828 w 209198"/>
                <a:gd name="connsiteY0" fmla="*/ 4828 h 32184"/>
                <a:gd name="connsiteX1" fmla="*/ 204371 w 209198"/>
                <a:gd name="connsiteY1" fmla="*/ 4828 h 32184"/>
                <a:gd name="connsiteX2" fmla="*/ 204371 w 209198"/>
                <a:gd name="connsiteY2" fmla="*/ 29288 h 32184"/>
                <a:gd name="connsiteX3" fmla="*/ 4828 w 209198"/>
                <a:gd name="connsiteY3" fmla="*/ 29288 h 32184"/>
              </a:gdLst>
              <a:ahLst/>
              <a:cxnLst>
                <a:cxn ang="0">
                  <a:pos x="connsiteX0" y="connsiteY0"/>
                </a:cxn>
                <a:cxn ang="0">
                  <a:pos x="connsiteX1" y="connsiteY1"/>
                </a:cxn>
                <a:cxn ang="0">
                  <a:pos x="connsiteX2" y="connsiteY2"/>
                </a:cxn>
                <a:cxn ang="0">
                  <a:pos x="connsiteX3" y="connsiteY3"/>
                </a:cxn>
              </a:cxnLst>
              <a:rect l="l" t="t" r="r" b="b"/>
              <a:pathLst>
                <a:path w="209198" h="32184">
                  <a:moveTo>
                    <a:pt x="4828" y="4828"/>
                  </a:moveTo>
                  <a:lnTo>
                    <a:pt x="204371" y="4828"/>
                  </a:lnTo>
                  <a:lnTo>
                    <a:pt x="204371" y="29288"/>
                  </a:lnTo>
                  <a:lnTo>
                    <a:pt x="4828" y="29288"/>
                  </a:lnTo>
                  <a:close/>
                </a:path>
              </a:pathLst>
            </a:custGeom>
            <a:noFill/>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99" name="Freeform: Shape 140">
              <a:extLst>
                <a:ext uri="{FF2B5EF4-FFF2-40B4-BE49-F238E27FC236}">
                  <a16:creationId xmlns:a16="http://schemas.microsoft.com/office/drawing/2014/main" id="{D49B0A02-6496-6843-A8D6-67FF783B1EB4}"/>
                </a:ext>
              </a:extLst>
            </p:cNvPr>
            <p:cNvSpPr/>
            <p:nvPr/>
          </p:nvSpPr>
          <p:spPr>
            <a:xfrm>
              <a:off x="11766855" y="5636948"/>
              <a:ext cx="644325" cy="185150"/>
            </a:xfrm>
            <a:custGeom>
              <a:avLst/>
              <a:gdLst>
                <a:gd name="connsiteX0" fmla="*/ 270028 w 280004"/>
                <a:gd name="connsiteY0" fmla="*/ 77243 h 80461"/>
                <a:gd name="connsiteX1" fmla="*/ 11265 w 280004"/>
                <a:gd name="connsiteY1" fmla="*/ 77243 h 80461"/>
                <a:gd name="connsiteX2" fmla="*/ 4828 w 280004"/>
                <a:gd name="connsiteY2" fmla="*/ 70806 h 80461"/>
                <a:gd name="connsiteX3" fmla="*/ 4828 w 280004"/>
                <a:gd name="connsiteY3" fmla="*/ 11265 h 80461"/>
                <a:gd name="connsiteX4" fmla="*/ 11265 w 280004"/>
                <a:gd name="connsiteY4" fmla="*/ 4828 h 80461"/>
                <a:gd name="connsiteX5" fmla="*/ 270349 w 280004"/>
                <a:gd name="connsiteY5" fmla="*/ 4828 h 80461"/>
                <a:gd name="connsiteX6" fmla="*/ 276786 w 280004"/>
                <a:gd name="connsiteY6" fmla="*/ 11265 h 80461"/>
                <a:gd name="connsiteX7" fmla="*/ 276786 w 280004"/>
                <a:gd name="connsiteY7" fmla="*/ 70806 h 80461"/>
                <a:gd name="connsiteX8" fmla="*/ 270028 w 280004"/>
                <a:gd name="connsiteY8" fmla="*/ 77243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028" y="77243"/>
                  </a:moveTo>
                  <a:lnTo>
                    <a:pt x="11265" y="77243"/>
                  </a:lnTo>
                  <a:cubicBezTo>
                    <a:pt x="7724" y="77243"/>
                    <a:pt x="4828" y="74346"/>
                    <a:pt x="4828" y="70806"/>
                  </a:cubicBezTo>
                  <a:lnTo>
                    <a:pt x="4828" y="11265"/>
                  </a:lnTo>
                  <a:cubicBezTo>
                    <a:pt x="4828" y="7724"/>
                    <a:pt x="7724" y="4828"/>
                    <a:pt x="11265" y="4828"/>
                  </a:cubicBezTo>
                  <a:lnTo>
                    <a:pt x="270349" y="4828"/>
                  </a:lnTo>
                  <a:cubicBezTo>
                    <a:pt x="273890" y="4828"/>
                    <a:pt x="276786" y="7724"/>
                    <a:pt x="276786" y="11265"/>
                  </a:cubicBezTo>
                  <a:lnTo>
                    <a:pt x="276786" y="70806"/>
                  </a:lnTo>
                  <a:cubicBezTo>
                    <a:pt x="276464" y="74346"/>
                    <a:pt x="273568" y="77243"/>
                    <a:pt x="270028" y="77243"/>
                  </a:cubicBezTo>
                  <a:close/>
                </a:path>
              </a:pathLst>
            </a:custGeom>
            <a:noFill/>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00" name="Freeform: Shape 141">
              <a:extLst>
                <a:ext uri="{FF2B5EF4-FFF2-40B4-BE49-F238E27FC236}">
                  <a16:creationId xmlns:a16="http://schemas.microsoft.com/office/drawing/2014/main" id="{A4CB1CD1-4999-7644-9AFD-6EE258BEF47F}"/>
                </a:ext>
              </a:extLst>
            </p:cNvPr>
            <p:cNvSpPr/>
            <p:nvPr/>
          </p:nvSpPr>
          <p:spPr>
            <a:xfrm>
              <a:off x="11861652" y="5239246"/>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accent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01" name="Freeform: Shape 142">
              <a:extLst>
                <a:ext uri="{FF2B5EF4-FFF2-40B4-BE49-F238E27FC236}">
                  <a16:creationId xmlns:a16="http://schemas.microsoft.com/office/drawing/2014/main" id="{3A25C59D-5813-3A40-B93A-6DA0F9D162C6}"/>
                </a:ext>
              </a:extLst>
            </p:cNvPr>
            <p:cNvSpPr/>
            <p:nvPr/>
          </p:nvSpPr>
          <p:spPr>
            <a:xfrm>
              <a:off x="12000144" y="5239246"/>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accent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02" name="Freeform: Shape 143">
              <a:extLst>
                <a:ext uri="{FF2B5EF4-FFF2-40B4-BE49-F238E27FC236}">
                  <a16:creationId xmlns:a16="http://schemas.microsoft.com/office/drawing/2014/main" id="{00532338-812C-EF49-9572-50CEBA3A552D}"/>
                </a:ext>
              </a:extLst>
            </p:cNvPr>
            <p:cNvSpPr/>
            <p:nvPr/>
          </p:nvSpPr>
          <p:spPr>
            <a:xfrm>
              <a:off x="11849803" y="5580663"/>
              <a:ext cx="481392" cy="74059"/>
            </a:xfrm>
            <a:custGeom>
              <a:avLst/>
              <a:gdLst>
                <a:gd name="connsiteX0" fmla="*/ 4828 w 209198"/>
                <a:gd name="connsiteY0" fmla="*/ 4828 h 32184"/>
                <a:gd name="connsiteX1" fmla="*/ 204371 w 209198"/>
                <a:gd name="connsiteY1" fmla="*/ 4828 h 32184"/>
                <a:gd name="connsiteX2" fmla="*/ 204371 w 209198"/>
                <a:gd name="connsiteY2" fmla="*/ 29288 h 32184"/>
                <a:gd name="connsiteX3" fmla="*/ 4828 w 209198"/>
                <a:gd name="connsiteY3" fmla="*/ 29288 h 32184"/>
              </a:gdLst>
              <a:ahLst/>
              <a:cxnLst>
                <a:cxn ang="0">
                  <a:pos x="connsiteX0" y="connsiteY0"/>
                </a:cxn>
                <a:cxn ang="0">
                  <a:pos x="connsiteX1" y="connsiteY1"/>
                </a:cxn>
                <a:cxn ang="0">
                  <a:pos x="connsiteX2" y="connsiteY2"/>
                </a:cxn>
                <a:cxn ang="0">
                  <a:pos x="connsiteX3" y="connsiteY3"/>
                </a:cxn>
              </a:cxnLst>
              <a:rect l="l" t="t" r="r" b="b"/>
              <a:pathLst>
                <a:path w="209198" h="32184">
                  <a:moveTo>
                    <a:pt x="4828" y="4828"/>
                  </a:moveTo>
                  <a:lnTo>
                    <a:pt x="204371" y="4828"/>
                  </a:lnTo>
                  <a:lnTo>
                    <a:pt x="204371" y="29288"/>
                  </a:lnTo>
                  <a:lnTo>
                    <a:pt x="4828" y="29288"/>
                  </a:lnTo>
                  <a:close/>
                </a:path>
              </a:pathLst>
            </a:custGeom>
            <a:noFill/>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03" name="Freeform: Shape 144">
              <a:extLst>
                <a:ext uri="{FF2B5EF4-FFF2-40B4-BE49-F238E27FC236}">
                  <a16:creationId xmlns:a16="http://schemas.microsoft.com/office/drawing/2014/main" id="{21425A29-FE3C-A34E-B5EB-6DE96CC5B72A}"/>
                </a:ext>
              </a:extLst>
            </p:cNvPr>
            <p:cNvSpPr/>
            <p:nvPr/>
          </p:nvSpPr>
          <p:spPr>
            <a:xfrm>
              <a:off x="12119382" y="5465128"/>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accent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04" name="Freeform: Shape 145">
              <a:extLst>
                <a:ext uri="{FF2B5EF4-FFF2-40B4-BE49-F238E27FC236}">
                  <a16:creationId xmlns:a16="http://schemas.microsoft.com/office/drawing/2014/main" id="{BE65FD6A-5F25-ED46-BF64-63601F022CC5}"/>
                </a:ext>
              </a:extLst>
            </p:cNvPr>
            <p:cNvSpPr/>
            <p:nvPr/>
          </p:nvSpPr>
          <p:spPr>
            <a:xfrm>
              <a:off x="12258616" y="5465128"/>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accent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05" name="Freeform: Shape 146">
              <a:extLst>
                <a:ext uri="{FF2B5EF4-FFF2-40B4-BE49-F238E27FC236}">
                  <a16:creationId xmlns:a16="http://schemas.microsoft.com/office/drawing/2014/main" id="{3CE8CFB3-BAAE-1E41-A309-1919F47D356D}"/>
                </a:ext>
              </a:extLst>
            </p:cNvPr>
            <p:cNvSpPr/>
            <p:nvPr/>
          </p:nvSpPr>
          <p:spPr>
            <a:xfrm>
              <a:off x="11861652" y="5691013"/>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accent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06" name="Freeform: Shape 147">
              <a:extLst>
                <a:ext uri="{FF2B5EF4-FFF2-40B4-BE49-F238E27FC236}">
                  <a16:creationId xmlns:a16="http://schemas.microsoft.com/office/drawing/2014/main" id="{05320C91-4B62-B440-ADCE-8DD25B2AC9CE}"/>
                </a:ext>
              </a:extLst>
            </p:cNvPr>
            <p:cNvSpPr/>
            <p:nvPr/>
          </p:nvSpPr>
          <p:spPr>
            <a:xfrm>
              <a:off x="12000144" y="5691013"/>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accent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07" name="Freeform: Shape 148">
              <a:extLst>
                <a:ext uri="{FF2B5EF4-FFF2-40B4-BE49-F238E27FC236}">
                  <a16:creationId xmlns:a16="http://schemas.microsoft.com/office/drawing/2014/main" id="{E58401B5-55B0-8842-B3E8-9D90A2D8AEE1}"/>
                </a:ext>
              </a:extLst>
            </p:cNvPr>
            <p:cNvSpPr/>
            <p:nvPr/>
          </p:nvSpPr>
          <p:spPr>
            <a:xfrm>
              <a:off x="11829806" y="5803584"/>
              <a:ext cx="170338" cy="74059"/>
            </a:xfrm>
            <a:custGeom>
              <a:avLst/>
              <a:gdLst>
                <a:gd name="connsiteX0" fmla="*/ 4828 w 74024"/>
                <a:gd name="connsiteY0" fmla="*/ 4828 h 32184"/>
                <a:gd name="connsiteX1" fmla="*/ 70484 w 74024"/>
                <a:gd name="connsiteY1" fmla="*/ 4828 h 32184"/>
                <a:gd name="connsiteX2" fmla="*/ 70484 w 74024"/>
                <a:gd name="connsiteY2" fmla="*/ 29288 h 32184"/>
                <a:gd name="connsiteX3" fmla="*/ 4828 w 74024"/>
                <a:gd name="connsiteY3" fmla="*/ 29288 h 32184"/>
              </a:gdLst>
              <a:ahLst/>
              <a:cxnLst>
                <a:cxn ang="0">
                  <a:pos x="connsiteX0" y="connsiteY0"/>
                </a:cxn>
                <a:cxn ang="0">
                  <a:pos x="connsiteX1" y="connsiteY1"/>
                </a:cxn>
                <a:cxn ang="0">
                  <a:pos x="connsiteX2" y="connsiteY2"/>
                </a:cxn>
                <a:cxn ang="0">
                  <a:pos x="connsiteX3" y="connsiteY3"/>
                </a:cxn>
              </a:cxnLst>
              <a:rect l="l" t="t" r="r" b="b"/>
              <a:pathLst>
                <a:path w="74024" h="32184">
                  <a:moveTo>
                    <a:pt x="4828" y="4828"/>
                  </a:moveTo>
                  <a:lnTo>
                    <a:pt x="70484" y="4828"/>
                  </a:lnTo>
                  <a:lnTo>
                    <a:pt x="70484" y="29288"/>
                  </a:lnTo>
                  <a:lnTo>
                    <a:pt x="4828" y="29288"/>
                  </a:lnTo>
                  <a:close/>
                </a:path>
              </a:pathLst>
            </a:custGeom>
            <a:noFill/>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08" name="Freeform: Shape 149">
              <a:extLst>
                <a:ext uri="{FF2B5EF4-FFF2-40B4-BE49-F238E27FC236}">
                  <a16:creationId xmlns:a16="http://schemas.microsoft.com/office/drawing/2014/main" id="{8EBC1854-751B-9042-8386-6E386BD4D6A2}"/>
                </a:ext>
              </a:extLst>
            </p:cNvPr>
            <p:cNvSpPr/>
            <p:nvPr/>
          </p:nvSpPr>
          <p:spPr>
            <a:xfrm>
              <a:off x="12180111" y="5803584"/>
              <a:ext cx="170338" cy="74059"/>
            </a:xfrm>
            <a:custGeom>
              <a:avLst/>
              <a:gdLst>
                <a:gd name="connsiteX0" fmla="*/ 4828 w 74024"/>
                <a:gd name="connsiteY0" fmla="*/ 4828 h 32184"/>
                <a:gd name="connsiteX1" fmla="*/ 70484 w 74024"/>
                <a:gd name="connsiteY1" fmla="*/ 4828 h 32184"/>
                <a:gd name="connsiteX2" fmla="*/ 70484 w 74024"/>
                <a:gd name="connsiteY2" fmla="*/ 29288 h 32184"/>
                <a:gd name="connsiteX3" fmla="*/ 4828 w 74024"/>
                <a:gd name="connsiteY3" fmla="*/ 29288 h 32184"/>
              </a:gdLst>
              <a:ahLst/>
              <a:cxnLst>
                <a:cxn ang="0">
                  <a:pos x="connsiteX0" y="connsiteY0"/>
                </a:cxn>
                <a:cxn ang="0">
                  <a:pos x="connsiteX1" y="connsiteY1"/>
                </a:cxn>
                <a:cxn ang="0">
                  <a:pos x="connsiteX2" y="connsiteY2"/>
                </a:cxn>
                <a:cxn ang="0">
                  <a:pos x="connsiteX3" y="connsiteY3"/>
                </a:cxn>
              </a:cxnLst>
              <a:rect l="l" t="t" r="r" b="b"/>
              <a:pathLst>
                <a:path w="74024" h="32184">
                  <a:moveTo>
                    <a:pt x="4828" y="4828"/>
                  </a:moveTo>
                  <a:lnTo>
                    <a:pt x="70484" y="4828"/>
                  </a:lnTo>
                  <a:lnTo>
                    <a:pt x="70484" y="29288"/>
                  </a:lnTo>
                  <a:lnTo>
                    <a:pt x="4828" y="29288"/>
                  </a:lnTo>
                  <a:close/>
                </a:path>
              </a:pathLst>
            </a:custGeom>
            <a:noFill/>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09" name="Freeform: Shape 150">
              <a:extLst>
                <a:ext uri="{FF2B5EF4-FFF2-40B4-BE49-F238E27FC236}">
                  <a16:creationId xmlns:a16="http://schemas.microsoft.com/office/drawing/2014/main" id="{4831835C-1A8F-1945-A538-301ED3DCB1EA}"/>
                </a:ext>
              </a:extLst>
            </p:cNvPr>
            <p:cNvSpPr/>
            <p:nvPr/>
          </p:nvSpPr>
          <p:spPr>
            <a:xfrm>
              <a:off x="11440250" y="4885237"/>
              <a:ext cx="533234" cy="185150"/>
            </a:xfrm>
            <a:custGeom>
              <a:avLst/>
              <a:gdLst>
                <a:gd name="connsiteX0" fmla="*/ 228188 w 231728"/>
                <a:gd name="connsiteY0" fmla="*/ 43771 h 80461"/>
                <a:gd name="connsiteX1" fmla="*/ 116508 w 231728"/>
                <a:gd name="connsiteY1" fmla="*/ 78530 h 80461"/>
                <a:gd name="connsiteX2" fmla="*/ 4828 w 231728"/>
                <a:gd name="connsiteY2" fmla="*/ 43771 h 80461"/>
                <a:gd name="connsiteX3" fmla="*/ 116508 w 231728"/>
                <a:gd name="connsiteY3" fmla="*/ 4828 h 80461"/>
                <a:gd name="connsiteX4" fmla="*/ 228188 w 231728"/>
                <a:gd name="connsiteY4" fmla="*/ 43771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28" h="80461">
                  <a:moveTo>
                    <a:pt x="228188" y="43771"/>
                  </a:moveTo>
                  <a:cubicBezTo>
                    <a:pt x="228188" y="63082"/>
                    <a:pt x="181198" y="78530"/>
                    <a:pt x="116508" y="78530"/>
                  </a:cubicBezTo>
                  <a:cubicBezTo>
                    <a:pt x="51817" y="78530"/>
                    <a:pt x="4828" y="63082"/>
                    <a:pt x="4828" y="43771"/>
                  </a:cubicBezTo>
                  <a:cubicBezTo>
                    <a:pt x="4828" y="24460"/>
                    <a:pt x="51817" y="4828"/>
                    <a:pt x="116508" y="4828"/>
                  </a:cubicBezTo>
                  <a:cubicBezTo>
                    <a:pt x="181198" y="4828"/>
                    <a:pt x="228188" y="24460"/>
                    <a:pt x="228188" y="43771"/>
                  </a:cubicBezTo>
                  <a:close/>
                </a:path>
              </a:pathLst>
            </a:custGeom>
            <a:noFill/>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10" name="Freeform: Shape 151">
              <a:extLst>
                <a:ext uri="{FF2B5EF4-FFF2-40B4-BE49-F238E27FC236}">
                  <a16:creationId xmlns:a16="http://schemas.microsoft.com/office/drawing/2014/main" id="{87D31BE5-CFEA-3C44-BBEE-3B70EC79E674}"/>
                </a:ext>
              </a:extLst>
            </p:cNvPr>
            <p:cNvSpPr/>
            <p:nvPr/>
          </p:nvSpPr>
          <p:spPr>
            <a:xfrm>
              <a:off x="11440250" y="5134080"/>
              <a:ext cx="274022" cy="96279"/>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11" name="Freeform: Shape 152">
              <a:extLst>
                <a:ext uri="{FF2B5EF4-FFF2-40B4-BE49-F238E27FC236}">
                  <a16:creationId xmlns:a16="http://schemas.microsoft.com/office/drawing/2014/main" id="{D174D4B9-7BA2-DE41-96B2-39E233DA3D5B}"/>
                </a:ext>
              </a:extLst>
            </p:cNvPr>
            <p:cNvSpPr/>
            <p:nvPr/>
          </p:nvSpPr>
          <p:spPr>
            <a:xfrm>
              <a:off x="11440250" y="5291829"/>
              <a:ext cx="274022" cy="96279"/>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12" name="Freeform: Shape 153">
              <a:extLst>
                <a:ext uri="{FF2B5EF4-FFF2-40B4-BE49-F238E27FC236}">
                  <a16:creationId xmlns:a16="http://schemas.microsoft.com/office/drawing/2014/main" id="{886FEBD3-3F16-8C4A-B4E9-4BD7B628A011}"/>
                </a:ext>
              </a:extLst>
            </p:cNvPr>
            <p:cNvSpPr/>
            <p:nvPr/>
          </p:nvSpPr>
          <p:spPr>
            <a:xfrm>
              <a:off x="11440991" y="4969665"/>
              <a:ext cx="22217" cy="488797"/>
            </a:xfrm>
            <a:custGeom>
              <a:avLst/>
              <a:gdLst>
                <a:gd name="connsiteX0" fmla="*/ 4828 w 9655"/>
                <a:gd name="connsiteY0" fmla="*/ 4828 h 212417"/>
                <a:gd name="connsiteX1" fmla="*/ 4828 w 9655"/>
                <a:gd name="connsiteY1" fmla="*/ 209521 h 212417"/>
              </a:gdLst>
              <a:ahLst/>
              <a:cxnLst>
                <a:cxn ang="0">
                  <a:pos x="connsiteX0" y="connsiteY0"/>
                </a:cxn>
                <a:cxn ang="0">
                  <a:pos x="connsiteX1" y="connsiteY1"/>
                </a:cxn>
              </a:cxnLst>
              <a:rect l="l" t="t" r="r" b="b"/>
              <a:pathLst>
                <a:path w="9655" h="212417">
                  <a:moveTo>
                    <a:pt x="4828" y="4828"/>
                  </a:moveTo>
                  <a:lnTo>
                    <a:pt x="4828" y="209521"/>
                  </a:lnTo>
                </a:path>
              </a:pathLst>
            </a:custGeom>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24" name="Freeform: Shape 154">
              <a:extLst>
                <a:ext uri="{FF2B5EF4-FFF2-40B4-BE49-F238E27FC236}">
                  <a16:creationId xmlns:a16="http://schemas.microsoft.com/office/drawing/2014/main" id="{B87EC27E-CEF0-0E41-B1B8-67D78C2C50BC}"/>
                </a:ext>
              </a:extLst>
            </p:cNvPr>
            <p:cNvSpPr/>
            <p:nvPr/>
          </p:nvSpPr>
          <p:spPr>
            <a:xfrm>
              <a:off x="11954228" y="4974849"/>
              <a:ext cx="22217" cy="170338"/>
            </a:xfrm>
            <a:custGeom>
              <a:avLst/>
              <a:gdLst>
                <a:gd name="connsiteX0" fmla="*/ 4828 w 9655"/>
                <a:gd name="connsiteY0" fmla="*/ 4828 h 74024"/>
                <a:gd name="connsiteX1" fmla="*/ 4828 w 9655"/>
                <a:gd name="connsiteY1" fmla="*/ 69518 h 74024"/>
              </a:gdLst>
              <a:ahLst/>
              <a:cxnLst>
                <a:cxn ang="0">
                  <a:pos x="connsiteX0" y="connsiteY0"/>
                </a:cxn>
                <a:cxn ang="0">
                  <a:pos x="connsiteX1" y="connsiteY1"/>
                </a:cxn>
              </a:cxnLst>
              <a:rect l="l" t="t" r="r" b="b"/>
              <a:pathLst>
                <a:path w="9655" h="74024">
                  <a:moveTo>
                    <a:pt x="4828" y="4828"/>
                  </a:moveTo>
                  <a:lnTo>
                    <a:pt x="4828" y="69518"/>
                  </a:lnTo>
                </a:path>
              </a:pathLst>
            </a:custGeom>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sp>
          <p:nvSpPr>
            <p:cNvPr id="164" name="Freeform: Shape 155">
              <a:extLst>
                <a:ext uri="{FF2B5EF4-FFF2-40B4-BE49-F238E27FC236}">
                  <a16:creationId xmlns:a16="http://schemas.microsoft.com/office/drawing/2014/main" id="{4E1A9218-038C-014E-93CF-60E70B947092}"/>
                </a:ext>
              </a:extLst>
            </p:cNvPr>
            <p:cNvSpPr/>
            <p:nvPr/>
          </p:nvSpPr>
          <p:spPr>
            <a:xfrm>
              <a:off x="11440991" y="5439209"/>
              <a:ext cx="288834" cy="96279"/>
            </a:xfrm>
            <a:custGeom>
              <a:avLst/>
              <a:gdLst>
                <a:gd name="connsiteX0" fmla="*/ 121335 w 125519"/>
                <a:gd name="connsiteY0" fmla="*/ 39587 h 41839"/>
                <a:gd name="connsiteX1" fmla="*/ 4828 w 125519"/>
                <a:gd name="connsiteY1" fmla="*/ 4828 h 41839"/>
              </a:gdLst>
              <a:ahLst/>
              <a:cxnLst>
                <a:cxn ang="0">
                  <a:pos x="connsiteX0" y="connsiteY0"/>
                </a:cxn>
                <a:cxn ang="0">
                  <a:pos x="connsiteX1" y="connsiteY1"/>
                </a:cxn>
              </a:cxnLst>
              <a:rect l="l" t="t" r="r" b="b"/>
              <a:pathLst>
                <a:path w="125519" h="41839">
                  <a:moveTo>
                    <a:pt x="121335" y="39587"/>
                  </a:moveTo>
                  <a:cubicBezTo>
                    <a:pt x="56645" y="39587"/>
                    <a:pt x="4828" y="24138"/>
                    <a:pt x="4828" y="4828"/>
                  </a:cubicBezTo>
                </a:path>
              </a:pathLst>
            </a:custGeom>
            <a:noFill/>
            <a:ln w="19050" cap="flat">
              <a:solidFill>
                <a:schemeClr val="tx1"/>
              </a:solidFill>
              <a:prstDash val="solid"/>
              <a:round/>
            </a:ln>
          </p:spPr>
          <p:txBody>
            <a:bodyPr rtlCol="0" anchor="ctr"/>
            <a:lstStyle/>
            <a:p>
              <a:pPr defTabSz="914063" eaLnBrk="0" fontAlgn="base" hangingPunct="0">
                <a:spcBef>
                  <a:spcPct val="0"/>
                </a:spcBef>
                <a:spcAft>
                  <a:spcPct val="0"/>
                </a:spcAft>
                <a:defRPr/>
              </a:pPr>
              <a:endParaRPr lang="en-US" sz="3733" dirty="0">
                <a:gradFill>
                  <a:gsLst>
                    <a:gs pos="83000">
                      <a:srgbClr val="FFFFFF"/>
                    </a:gs>
                    <a:gs pos="100000">
                      <a:srgbClr val="FFFFFF"/>
                    </a:gs>
                  </a:gsLst>
                  <a:lin ang="5400000" scaled="1"/>
                </a:gradFill>
              </a:endParaRPr>
            </a:p>
          </p:txBody>
        </p:sp>
      </p:grpSp>
      <p:grpSp>
        <p:nvGrpSpPr>
          <p:cNvPr id="165" name="Graphic 171">
            <a:extLst>
              <a:ext uri="{FF2B5EF4-FFF2-40B4-BE49-F238E27FC236}">
                <a16:creationId xmlns:a16="http://schemas.microsoft.com/office/drawing/2014/main" id="{A2D3362A-F269-2C4C-9594-97EE00F24774}"/>
              </a:ext>
            </a:extLst>
          </p:cNvPr>
          <p:cNvGrpSpPr/>
          <p:nvPr/>
        </p:nvGrpSpPr>
        <p:grpSpPr>
          <a:xfrm>
            <a:off x="3008905" y="4103257"/>
            <a:ext cx="1051615" cy="922220"/>
            <a:chOff x="11466136" y="2467863"/>
            <a:chExt cx="1472771" cy="1446354"/>
          </a:xfrm>
        </p:grpSpPr>
        <p:sp>
          <p:nvSpPr>
            <p:cNvPr id="166" name="Freeform: Shape 173">
              <a:extLst>
                <a:ext uri="{FF2B5EF4-FFF2-40B4-BE49-F238E27FC236}">
                  <a16:creationId xmlns:a16="http://schemas.microsoft.com/office/drawing/2014/main" id="{FEEE1EE5-274F-F948-A791-2B61969F8430}"/>
                </a:ext>
              </a:extLst>
            </p:cNvPr>
            <p:cNvSpPr/>
            <p:nvPr/>
          </p:nvSpPr>
          <p:spPr>
            <a:xfrm>
              <a:off x="11554939" y="2530249"/>
              <a:ext cx="1294453" cy="1274641"/>
            </a:xfrm>
            <a:custGeom>
              <a:avLst/>
              <a:gdLst>
                <a:gd name="connsiteX0" fmla="*/ 1284902 w 1294453"/>
                <a:gd name="connsiteY0" fmla="*/ 221601 h 1274640"/>
                <a:gd name="connsiteX1" fmla="*/ 647582 w 1294453"/>
                <a:gd name="connsiteY1" fmla="*/ 10262 h 1274640"/>
                <a:gd name="connsiteX2" fmla="*/ 10262 w 1294453"/>
                <a:gd name="connsiteY2" fmla="*/ 221601 h 1274640"/>
                <a:gd name="connsiteX3" fmla="*/ 10262 w 1294453"/>
                <a:gd name="connsiteY3" fmla="*/ 221601 h 1274640"/>
                <a:gd name="connsiteX4" fmla="*/ 10262 w 1294453"/>
                <a:gd name="connsiteY4" fmla="*/ 1056392 h 1274640"/>
                <a:gd name="connsiteX5" fmla="*/ 647582 w 1294453"/>
                <a:gd name="connsiteY5" fmla="*/ 1267731 h 1274640"/>
                <a:gd name="connsiteX6" fmla="*/ 1284902 w 1294453"/>
                <a:gd name="connsiteY6" fmla="*/ 1056392 h 1274640"/>
                <a:gd name="connsiteX7" fmla="*/ 1284902 w 1294453"/>
                <a:gd name="connsiteY7" fmla="*/ 221601 h 127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4453" h="1274640">
                  <a:moveTo>
                    <a:pt x="1284902" y="221601"/>
                  </a:moveTo>
                  <a:lnTo>
                    <a:pt x="647582" y="10262"/>
                  </a:lnTo>
                  <a:lnTo>
                    <a:pt x="10262" y="221601"/>
                  </a:lnTo>
                  <a:lnTo>
                    <a:pt x="10262" y="221601"/>
                  </a:lnTo>
                  <a:lnTo>
                    <a:pt x="10262" y="1056392"/>
                  </a:lnTo>
                  <a:lnTo>
                    <a:pt x="647582" y="1267731"/>
                  </a:lnTo>
                  <a:lnTo>
                    <a:pt x="1284902" y="1056392"/>
                  </a:lnTo>
                  <a:lnTo>
                    <a:pt x="1284902" y="221601"/>
                  </a:lnTo>
                  <a:close/>
                </a:path>
              </a:pathLst>
            </a:custGeom>
            <a:noFill/>
            <a:ln w="1905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sp>
          <p:nvSpPr>
            <p:cNvPr id="167" name="Freeform: Shape 174">
              <a:extLst>
                <a:ext uri="{FF2B5EF4-FFF2-40B4-BE49-F238E27FC236}">
                  <a16:creationId xmlns:a16="http://schemas.microsoft.com/office/drawing/2014/main" id="{83830CFD-90B9-2343-81E0-B2F7C0EA9EBC}"/>
                </a:ext>
              </a:extLst>
            </p:cNvPr>
            <p:cNvSpPr/>
            <p:nvPr/>
          </p:nvSpPr>
          <p:spPr>
            <a:xfrm>
              <a:off x="11554939" y="2740928"/>
              <a:ext cx="1294453" cy="231152"/>
            </a:xfrm>
            <a:custGeom>
              <a:avLst/>
              <a:gdLst>
                <a:gd name="connsiteX0" fmla="*/ 10262 w 1294453"/>
                <a:gd name="connsiteY0" fmla="*/ 10262 h 231152"/>
                <a:gd name="connsiteX1" fmla="*/ 647582 w 1294453"/>
                <a:gd name="connsiteY1" fmla="*/ 221601 h 231152"/>
                <a:gd name="connsiteX2" fmla="*/ 1284902 w 1294453"/>
                <a:gd name="connsiteY2" fmla="*/ 10262 h 231152"/>
              </a:gdLst>
              <a:ahLst/>
              <a:cxnLst>
                <a:cxn ang="0">
                  <a:pos x="connsiteX0" y="connsiteY0"/>
                </a:cxn>
                <a:cxn ang="0">
                  <a:pos x="connsiteX1" y="connsiteY1"/>
                </a:cxn>
                <a:cxn ang="0">
                  <a:pos x="connsiteX2" y="connsiteY2"/>
                </a:cxn>
              </a:cxnLst>
              <a:rect l="l" t="t" r="r" b="b"/>
              <a:pathLst>
                <a:path w="1294453" h="231152">
                  <a:moveTo>
                    <a:pt x="10262" y="10262"/>
                  </a:moveTo>
                  <a:lnTo>
                    <a:pt x="647582" y="221601"/>
                  </a:lnTo>
                  <a:lnTo>
                    <a:pt x="1284902" y="10262"/>
                  </a:lnTo>
                </a:path>
              </a:pathLst>
            </a:custGeom>
            <a:noFill/>
            <a:ln w="1905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sp>
          <p:nvSpPr>
            <p:cNvPr id="168" name="Freeform: Shape 175">
              <a:extLst>
                <a:ext uri="{FF2B5EF4-FFF2-40B4-BE49-F238E27FC236}">
                  <a16:creationId xmlns:a16="http://schemas.microsoft.com/office/drawing/2014/main" id="{EAE75AE9-6B48-C34A-9BED-52C1D3400CB2}"/>
                </a:ext>
              </a:extLst>
            </p:cNvPr>
            <p:cNvSpPr/>
            <p:nvPr/>
          </p:nvSpPr>
          <p:spPr>
            <a:xfrm>
              <a:off x="12192260" y="2952267"/>
              <a:ext cx="19813" cy="851962"/>
            </a:xfrm>
            <a:custGeom>
              <a:avLst/>
              <a:gdLst>
                <a:gd name="connsiteX0" fmla="*/ 10262 w 19813"/>
                <a:gd name="connsiteY0" fmla="*/ 10262 h 851961"/>
                <a:gd name="connsiteX1" fmla="*/ 10262 w 19813"/>
                <a:gd name="connsiteY1" fmla="*/ 845713 h 851961"/>
              </a:gdLst>
              <a:ahLst/>
              <a:cxnLst>
                <a:cxn ang="0">
                  <a:pos x="connsiteX0" y="connsiteY0"/>
                </a:cxn>
                <a:cxn ang="0">
                  <a:pos x="connsiteX1" y="connsiteY1"/>
                </a:cxn>
              </a:cxnLst>
              <a:rect l="l" t="t" r="r" b="b"/>
              <a:pathLst>
                <a:path w="19813" h="851961">
                  <a:moveTo>
                    <a:pt x="10262" y="10262"/>
                  </a:moveTo>
                  <a:lnTo>
                    <a:pt x="10262" y="845713"/>
                  </a:lnTo>
                </a:path>
              </a:pathLst>
            </a:custGeom>
            <a:ln w="1905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sp>
          <p:nvSpPr>
            <p:cNvPr id="169" name="Freeform: Shape 176">
              <a:extLst>
                <a:ext uri="{FF2B5EF4-FFF2-40B4-BE49-F238E27FC236}">
                  <a16:creationId xmlns:a16="http://schemas.microsoft.com/office/drawing/2014/main" id="{C476F4F2-1475-824E-AAC3-7ECE41DB1C2E}"/>
                </a:ext>
              </a:extLst>
            </p:cNvPr>
            <p:cNvSpPr/>
            <p:nvPr/>
          </p:nvSpPr>
          <p:spPr>
            <a:xfrm>
              <a:off x="11554939" y="3365040"/>
              <a:ext cx="1294453" cy="231152"/>
            </a:xfrm>
            <a:custGeom>
              <a:avLst/>
              <a:gdLst>
                <a:gd name="connsiteX0" fmla="*/ 1284902 w 1294453"/>
                <a:gd name="connsiteY0" fmla="*/ 221601 h 231152"/>
                <a:gd name="connsiteX1" fmla="*/ 647582 w 1294453"/>
                <a:gd name="connsiteY1" fmla="*/ 10262 h 231152"/>
                <a:gd name="connsiteX2" fmla="*/ 10262 w 1294453"/>
                <a:gd name="connsiteY2" fmla="*/ 221601 h 231152"/>
              </a:gdLst>
              <a:ahLst/>
              <a:cxnLst>
                <a:cxn ang="0">
                  <a:pos x="connsiteX0" y="connsiteY0"/>
                </a:cxn>
                <a:cxn ang="0">
                  <a:pos x="connsiteX1" y="connsiteY1"/>
                </a:cxn>
                <a:cxn ang="0">
                  <a:pos x="connsiteX2" y="connsiteY2"/>
                </a:cxn>
              </a:cxnLst>
              <a:rect l="l" t="t" r="r" b="b"/>
              <a:pathLst>
                <a:path w="1294453" h="231152">
                  <a:moveTo>
                    <a:pt x="1284902" y="221601"/>
                  </a:moveTo>
                  <a:lnTo>
                    <a:pt x="647582" y="10262"/>
                  </a:lnTo>
                  <a:lnTo>
                    <a:pt x="10262" y="221601"/>
                  </a:lnTo>
                </a:path>
              </a:pathLst>
            </a:custGeom>
            <a:noFill/>
            <a:ln w="1905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sp>
          <p:nvSpPr>
            <p:cNvPr id="170" name="Freeform: Shape 177">
              <a:extLst>
                <a:ext uri="{FF2B5EF4-FFF2-40B4-BE49-F238E27FC236}">
                  <a16:creationId xmlns:a16="http://schemas.microsoft.com/office/drawing/2014/main" id="{9E5B7922-7361-5B48-8F11-D6BDD63A5603}"/>
                </a:ext>
              </a:extLst>
            </p:cNvPr>
            <p:cNvSpPr/>
            <p:nvPr/>
          </p:nvSpPr>
          <p:spPr>
            <a:xfrm>
              <a:off x="12192260" y="2530249"/>
              <a:ext cx="19813" cy="442492"/>
            </a:xfrm>
            <a:custGeom>
              <a:avLst/>
              <a:gdLst>
                <a:gd name="connsiteX0" fmla="*/ 10262 w 19813"/>
                <a:gd name="connsiteY0" fmla="*/ 10262 h 442491"/>
                <a:gd name="connsiteX1" fmla="*/ 10262 w 19813"/>
                <a:gd name="connsiteY1" fmla="*/ 432280 h 442491"/>
              </a:gdLst>
              <a:ahLst/>
              <a:cxnLst>
                <a:cxn ang="0">
                  <a:pos x="connsiteX0" y="connsiteY0"/>
                </a:cxn>
                <a:cxn ang="0">
                  <a:pos x="connsiteX1" y="connsiteY1"/>
                </a:cxn>
              </a:cxnLst>
              <a:rect l="l" t="t" r="r" b="b"/>
              <a:pathLst>
                <a:path w="19813" h="442491">
                  <a:moveTo>
                    <a:pt x="10262" y="10262"/>
                  </a:moveTo>
                  <a:lnTo>
                    <a:pt x="10262" y="432280"/>
                  </a:lnTo>
                </a:path>
              </a:pathLst>
            </a:custGeom>
            <a:ln w="19050" cap="flat">
              <a:solidFill>
                <a:srgbClr val="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sp>
          <p:nvSpPr>
            <p:cNvPr id="171" name="Freeform: Shape 178">
              <a:extLst>
                <a:ext uri="{FF2B5EF4-FFF2-40B4-BE49-F238E27FC236}">
                  <a16:creationId xmlns:a16="http://schemas.microsoft.com/office/drawing/2014/main" id="{CE33727E-9790-F243-B634-0409E4B696C8}"/>
                </a:ext>
              </a:extLst>
            </p:cNvPr>
            <p:cNvSpPr/>
            <p:nvPr/>
          </p:nvSpPr>
          <p:spPr>
            <a:xfrm>
              <a:off x="12084609" y="2844616"/>
              <a:ext cx="231152" cy="231152"/>
            </a:xfrm>
            <a:custGeom>
              <a:avLst/>
              <a:gdLst>
                <a:gd name="connsiteX0" fmla="*/ 225564 w 231152"/>
                <a:gd name="connsiteY0" fmla="*/ 117913 h 231152"/>
                <a:gd name="connsiteX1" fmla="*/ 117913 w 231152"/>
                <a:gd name="connsiteY1" fmla="*/ 225564 h 231152"/>
                <a:gd name="connsiteX2" fmla="*/ 10262 w 231152"/>
                <a:gd name="connsiteY2" fmla="*/ 117913 h 231152"/>
                <a:gd name="connsiteX3" fmla="*/ 117913 w 231152"/>
                <a:gd name="connsiteY3" fmla="*/ 10262 h 231152"/>
                <a:gd name="connsiteX4" fmla="*/ 225564 w 231152"/>
                <a:gd name="connsiteY4" fmla="*/ 117913 h 23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52" h="231152">
                  <a:moveTo>
                    <a:pt x="225564" y="117913"/>
                  </a:moveTo>
                  <a:cubicBezTo>
                    <a:pt x="225564" y="177367"/>
                    <a:pt x="177367" y="225564"/>
                    <a:pt x="117913" y="225564"/>
                  </a:cubicBezTo>
                  <a:cubicBezTo>
                    <a:pt x="58459" y="225564"/>
                    <a:pt x="10262" y="177367"/>
                    <a:pt x="10262" y="117913"/>
                  </a:cubicBezTo>
                  <a:cubicBezTo>
                    <a:pt x="10262" y="58459"/>
                    <a:pt x="58459" y="10262"/>
                    <a:pt x="117913" y="10262"/>
                  </a:cubicBezTo>
                  <a:cubicBezTo>
                    <a:pt x="177367" y="10262"/>
                    <a:pt x="225564" y="58459"/>
                    <a:pt x="225564" y="117913"/>
                  </a:cubicBezTo>
                  <a:close/>
                </a:path>
              </a:pathLst>
            </a:custGeom>
            <a:solidFill>
              <a:schemeClr val="accent1"/>
            </a:solidFill>
            <a:ln w="19050"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sp>
          <p:nvSpPr>
            <p:cNvPr id="172" name="Freeform: Shape 179">
              <a:extLst>
                <a:ext uri="{FF2B5EF4-FFF2-40B4-BE49-F238E27FC236}">
                  <a16:creationId xmlns:a16="http://schemas.microsoft.com/office/drawing/2014/main" id="{BD6DDA53-89A3-5641-B3E9-A8F399A04DB5}"/>
                </a:ext>
              </a:extLst>
            </p:cNvPr>
            <p:cNvSpPr/>
            <p:nvPr/>
          </p:nvSpPr>
          <p:spPr>
            <a:xfrm>
              <a:off x="12084609" y="3680067"/>
              <a:ext cx="231152" cy="231152"/>
            </a:xfrm>
            <a:custGeom>
              <a:avLst/>
              <a:gdLst>
                <a:gd name="connsiteX0" fmla="*/ 225564 w 231152"/>
                <a:gd name="connsiteY0" fmla="*/ 117913 h 231152"/>
                <a:gd name="connsiteX1" fmla="*/ 117913 w 231152"/>
                <a:gd name="connsiteY1" fmla="*/ 225564 h 231152"/>
                <a:gd name="connsiteX2" fmla="*/ 10262 w 231152"/>
                <a:gd name="connsiteY2" fmla="*/ 117913 h 231152"/>
                <a:gd name="connsiteX3" fmla="*/ 117913 w 231152"/>
                <a:gd name="connsiteY3" fmla="*/ 10262 h 231152"/>
                <a:gd name="connsiteX4" fmla="*/ 225564 w 231152"/>
                <a:gd name="connsiteY4" fmla="*/ 117913 h 23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52" h="231152">
                  <a:moveTo>
                    <a:pt x="225564" y="117913"/>
                  </a:moveTo>
                  <a:cubicBezTo>
                    <a:pt x="225564" y="177367"/>
                    <a:pt x="177367" y="225564"/>
                    <a:pt x="117913" y="225564"/>
                  </a:cubicBezTo>
                  <a:cubicBezTo>
                    <a:pt x="58459" y="225564"/>
                    <a:pt x="10262" y="177367"/>
                    <a:pt x="10262" y="117913"/>
                  </a:cubicBezTo>
                  <a:cubicBezTo>
                    <a:pt x="10262" y="58459"/>
                    <a:pt x="58459" y="10262"/>
                    <a:pt x="117913" y="10262"/>
                  </a:cubicBezTo>
                  <a:cubicBezTo>
                    <a:pt x="177367" y="10262"/>
                    <a:pt x="225564" y="58459"/>
                    <a:pt x="225564" y="117913"/>
                  </a:cubicBezTo>
                  <a:close/>
                </a:path>
              </a:pathLst>
            </a:custGeom>
            <a:solidFill>
              <a:schemeClr val="accent1"/>
            </a:solidFill>
            <a:ln w="19050"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sp>
          <p:nvSpPr>
            <p:cNvPr id="173" name="Freeform: Shape 180">
              <a:extLst>
                <a:ext uri="{FF2B5EF4-FFF2-40B4-BE49-F238E27FC236}">
                  <a16:creationId xmlns:a16="http://schemas.microsoft.com/office/drawing/2014/main" id="{DBB25972-DB7B-2643-B6D0-546E67168BC8}"/>
                </a:ext>
              </a:extLst>
            </p:cNvPr>
            <p:cNvSpPr/>
            <p:nvPr/>
          </p:nvSpPr>
          <p:spPr>
            <a:xfrm>
              <a:off x="12740421" y="3487220"/>
              <a:ext cx="198131" cy="198131"/>
            </a:xfrm>
            <a:custGeom>
              <a:avLst/>
              <a:gdLst>
                <a:gd name="connsiteX0" fmla="*/ 188579 w 198130"/>
                <a:gd name="connsiteY0" fmla="*/ 99421 h 198130"/>
                <a:gd name="connsiteX1" fmla="*/ 99421 w 198130"/>
                <a:gd name="connsiteY1" fmla="*/ 188580 h 198130"/>
                <a:gd name="connsiteX2" fmla="*/ 10262 w 198130"/>
                <a:gd name="connsiteY2" fmla="*/ 99421 h 198130"/>
                <a:gd name="connsiteX3" fmla="*/ 99421 w 198130"/>
                <a:gd name="connsiteY3" fmla="*/ 10262 h 198130"/>
                <a:gd name="connsiteX4" fmla="*/ 188579 w 198130"/>
                <a:gd name="connsiteY4" fmla="*/ 99421 h 19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0" h="198130">
                  <a:moveTo>
                    <a:pt x="188579" y="99421"/>
                  </a:moveTo>
                  <a:cubicBezTo>
                    <a:pt x="188579" y="148662"/>
                    <a:pt x="148662" y="188580"/>
                    <a:pt x="99421" y="188580"/>
                  </a:cubicBezTo>
                  <a:cubicBezTo>
                    <a:pt x="50180" y="188580"/>
                    <a:pt x="10262" y="148662"/>
                    <a:pt x="10262" y="99421"/>
                  </a:cubicBezTo>
                  <a:cubicBezTo>
                    <a:pt x="10262" y="50180"/>
                    <a:pt x="50180" y="10262"/>
                    <a:pt x="99421" y="10262"/>
                  </a:cubicBezTo>
                  <a:cubicBezTo>
                    <a:pt x="148662" y="10262"/>
                    <a:pt x="188579" y="50180"/>
                    <a:pt x="188579" y="99421"/>
                  </a:cubicBezTo>
                  <a:close/>
                </a:path>
              </a:pathLst>
            </a:custGeom>
            <a:solidFill>
              <a:schemeClr val="accent1"/>
            </a:solidFill>
            <a:ln w="19050"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sp>
          <p:nvSpPr>
            <p:cNvPr id="174" name="Freeform: Shape 181">
              <a:extLst>
                <a:ext uri="{FF2B5EF4-FFF2-40B4-BE49-F238E27FC236}">
                  <a16:creationId xmlns:a16="http://schemas.microsoft.com/office/drawing/2014/main" id="{4F5D1EB0-A0AD-C04A-A247-D44AB3EF703B}"/>
                </a:ext>
              </a:extLst>
            </p:cNvPr>
            <p:cNvSpPr/>
            <p:nvPr/>
          </p:nvSpPr>
          <p:spPr>
            <a:xfrm>
              <a:off x="12740421" y="2652430"/>
              <a:ext cx="198131" cy="198131"/>
            </a:xfrm>
            <a:custGeom>
              <a:avLst/>
              <a:gdLst>
                <a:gd name="connsiteX0" fmla="*/ 188579 w 198130"/>
                <a:gd name="connsiteY0" fmla="*/ 99421 h 198130"/>
                <a:gd name="connsiteX1" fmla="*/ 99421 w 198130"/>
                <a:gd name="connsiteY1" fmla="*/ 188580 h 198130"/>
                <a:gd name="connsiteX2" fmla="*/ 10262 w 198130"/>
                <a:gd name="connsiteY2" fmla="*/ 99421 h 198130"/>
                <a:gd name="connsiteX3" fmla="*/ 99421 w 198130"/>
                <a:gd name="connsiteY3" fmla="*/ 10262 h 198130"/>
                <a:gd name="connsiteX4" fmla="*/ 188579 w 198130"/>
                <a:gd name="connsiteY4" fmla="*/ 99421 h 19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0" h="198130">
                  <a:moveTo>
                    <a:pt x="188579" y="99421"/>
                  </a:moveTo>
                  <a:cubicBezTo>
                    <a:pt x="188579" y="148662"/>
                    <a:pt x="148662" y="188580"/>
                    <a:pt x="99421" y="188580"/>
                  </a:cubicBezTo>
                  <a:cubicBezTo>
                    <a:pt x="50180" y="188580"/>
                    <a:pt x="10262" y="148662"/>
                    <a:pt x="10262" y="99421"/>
                  </a:cubicBezTo>
                  <a:cubicBezTo>
                    <a:pt x="10262" y="50180"/>
                    <a:pt x="50180" y="10262"/>
                    <a:pt x="99421" y="10262"/>
                  </a:cubicBezTo>
                  <a:cubicBezTo>
                    <a:pt x="148662" y="10262"/>
                    <a:pt x="188579" y="50180"/>
                    <a:pt x="188579" y="99421"/>
                  </a:cubicBezTo>
                  <a:close/>
                </a:path>
              </a:pathLst>
            </a:custGeom>
            <a:solidFill>
              <a:schemeClr val="accent1"/>
            </a:solidFill>
            <a:ln w="19050"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sp>
          <p:nvSpPr>
            <p:cNvPr id="175" name="Freeform: Shape 182">
              <a:extLst>
                <a:ext uri="{FF2B5EF4-FFF2-40B4-BE49-F238E27FC236}">
                  <a16:creationId xmlns:a16="http://schemas.microsoft.com/office/drawing/2014/main" id="{1B0623BA-6B95-954C-8EB3-80ABCF029C21}"/>
                </a:ext>
              </a:extLst>
            </p:cNvPr>
            <p:cNvSpPr/>
            <p:nvPr/>
          </p:nvSpPr>
          <p:spPr>
            <a:xfrm>
              <a:off x="11465781" y="3487220"/>
              <a:ext cx="198131" cy="198131"/>
            </a:xfrm>
            <a:custGeom>
              <a:avLst/>
              <a:gdLst>
                <a:gd name="connsiteX0" fmla="*/ 188579 w 198130"/>
                <a:gd name="connsiteY0" fmla="*/ 99421 h 198130"/>
                <a:gd name="connsiteX1" fmla="*/ 99421 w 198130"/>
                <a:gd name="connsiteY1" fmla="*/ 188580 h 198130"/>
                <a:gd name="connsiteX2" fmla="*/ 10262 w 198130"/>
                <a:gd name="connsiteY2" fmla="*/ 99421 h 198130"/>
                <a:gd name="connsiteX3" fmla="*/ 99421 w 198130"/>
                <a:gd name="connsiteY3" fmla="*/ 10262 h 198130"/>
                <a:gd name="connsiteX4" fmla="*/ 188579 w 198130"/>
                <a:gd name="connsiteY4" fmla="*/ 99421 h 19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0" h="198130">
                  <a:moveTo>
                    <a:pt x="188579" y="99421"/>
                  </a:moveTo>
                  <a:cubicBezTo>
                    <a:pt x="188579" y="148662"/>
                    <a:pt x="148662" y="188580"/>
                    <a:pt x="99421" y="188580"/>
                  </a:cubicBezTo>
                  <a:cubicBezTo>
                    <a:pt x="50180" y="188580"/>
                    <a:pt x="10262" y="148662"/>
                    <a:pt x="10262" y="99421"/>
                  </a:cubicBezTo>
                  <a:cubicBezTo>
                    <a:pt x="10262" y="50180"/>
                    <a:pt x="50180" y="10262"/>
                    <a:pt x="99421" y="10262"/>
                  </a:cubicBezTo>
                  <a:cubicBezTo>
                    <a:pt x="148662" y="10262"/>
                    <a:pt x="188579" y="50180"/>
                    <a:pt x="188579" y="99421"/>
                  </a:cubicBezTo>
                  <a:close/>
                </a:path>
              </a:pathLst>
            </a:custGeom>
            <a:solidFill>
              <a:schemeClr val="accent1"/>
            </a:solidFill>
            <a:ln w="19050"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sp>
          <p:nvSpPr>
            <p:cNvPr id="176" name="Freeform: Shape 183">
              <a:extLst>
                <a:ext uri="{FF2B5EF4-FFF2-40B4-BE49-F238E27FC236}">
                  <a16:creationId xmlns:a16="http://schemas.microsoft.com/office/drawing/2014/main" id="{8B449CEF-0C4D-D040-BA07-649F19568069}"/>
                </a:ext>
              </a:extLst>
            </p:cNvPr>
            <p:cNvSpPr/>
            <p:nvPr/>
          </p:nvSpPr>
          <p:spPr>
            <a:xfrm>
              <a:off x="11465781" y="2652430"/>
              <a:ext cx="198131" cy="198131"/>
            </a:xfrm>
            <a:custGeom>
              <a:avLst/>
              <a:gdLst>
                <a:gd name="connsiteX0" fmla="*/ 188579 w 198130"/>
                <a:gd name="connsiteY0" fmla="*/ 99421 h 198130"/>
                <a:gd name="connsiteX1" fmla="*/ 99421 w 198130"/>
                <a:gd name="connsiteY1" fmla="*/ 188580 h 198130"/>
                <a:gd name="connsiteX2" fmla="*/ 10262 w 198130"/>
                <a:gd name="connsiteY2" fmla="*/ 99421 h 198130"/>
                <a:gd name="connsiteX3" fmla="*/ 99421 w 198130"/>
                <a:gd name="connsiteY3" fmla="*/ 10262 h 198130"/>
                <a:gd name="connsiteX4" fmla="*/ 188579 w 198130"/>
                <a:gd name="connsiteY4" fmla="*/ 99421 h 19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0" h="198130">
                  <a:moveTo>
                    <a:pt x="188579" y="99421"/>
                  </a:moveTo>
                  <a:cubicBezTo>
                    <a:pt x="188579" y="148662"/>
                    <a:pt x="148662" y="188580"/>
                    <a:pt x="99421" y="188580"/>
                  </a:cubicBezTo>
                  <a:cubicBezTo>
                    <a:pt x="50180" y="188580"/>
                    <a:pt x="10262" y="148662"/>
                    <a:pt x="10262" y="99421"/>
                  </a:cubicBezTo>
                  <a:cubicBezTo>
                    <a:pt x="10262" y="50180"/>
                    <a:pt x="50180" y="10262"/>
                    <a:pt x="99421" y="10262"/>
                  </a:cubicBezTo>
                  <a:cubicBezTo>
                    <a:pt x="148662" y="10262"/>
                    <a:pt x="188579" y="50180"/>
                    <a:pt x="188579" y="99421"/>
                  </a:cubicBezTo>
                  <a:close/>
                </a:path>
              </a:pathLst>
            </a:custGeom>
            <a:solidFill>
              <a:schemeClr val="accent1"/>
            </a:solidFill>
            <a:ln w="19050"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sp>
          <p:nvSpPr>
            <p:cNvPr id="177" name="Freeform: Shape 184">
              <a:extLst>
                <a:ext uri="{FF2B5EF4-FFF2-40B4-BE49-F238E27FC236}">
                  <a16:creationId xmlns:a16="http://schemas.microsoft.com/office/drawing/2014/main" id="{2975C05B-76FC-3647-A7E0-2ADEED9BFE61}"/>
                </a:ext>
              </a:extLst>
            </p:cNvPr>
            <p:cNvSpPr/>
            <p:nvPr/>
          </p:nvSpPr>
          <p:spPr>
            <a:xfrm>
              <a:off x="12129518" y="2467508"/>
              <a:ext cx="145296" cy="145296"/>
            </a:xfrm>
            <a:custGeom>
              <a:avLst/>
              <a:gdLst>
                <a:gd name="connsiteX0" fmla="*/ 135745 w 145295"/>
                <a:gd name="connsiteY0" fmla="*/ 73003 h 145295"/>
                <a:gd name="connsiteX1" fmla="*/ 73003 w 145295"/>
                <a:gd name="connsiteY1" fmla="*/ 135745 h 145295"/>
                <a:gd name="connsiteX2" fmla="*/ 10262 w 145295"/>
                <a:gd name="connsiteY2" fmla="*/ 73003 h 145295"/>
                <a:gd name="connsiteX3" fmla="*/ 73003 w 145295"/>
                <a:gd name="connsiteY3" fmla="*/ 10262 h 145295"/>
                <a:gd name="connsiteX4" fmla="*/ 135745 w 145295"/>
                <a:gd name="connsiteY4" fmla="*/ 73003 h 145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95" h="145295">
                  <a:moveTo>
                    <a:pt x="135745" y="73003"/>
                  </a:moveTo>
                  <a:cubicBezTo>
                    <a:pt x="135745" y="107654"/>
                    <a:pt x="107654" y="135745"/>
                    <a:pt x="73003" y="135745"/>
                  </a:cubicBezTo>
                  <a:cubicBezTo>
                    <a:pt x="38352" y="135745"/>
                    <a:pt x="10262" y="107654"/>
                    <a:pt x="10262" y="73003"/>
                  </a:cubicBezTo>
                  <a:cubicBezTo>
                    <a:pt x="10262" y="38352"/>
                    <a:pt x="38352" y="10262"/>
                    <a:pt x="73003" y="10262"/>
                  </a:cubicBezTo>
                  <a:cubicBezTo>
                    <a:pt x="107654" y="10262"/>
                    <a:pt x="135745" y="38352"/>
                    <a:pt x="135745" y="73003"/>
                  </a:cubicBezTo>
                  <a:close/>
                </a:path>
              </a:pathLst>
            </a:custGeom>
            <a:solidFill>
              <a:schemeClr val="accent1"/>
            </a:solidFill>
            <a:ln w="19050"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20" b="0" i="0" u="none" strike="noStrike" kern="0" cap="none" spc="0" normalizeH="0" baseline="0" noProof="0" dirty="0">
                <a:ln>
                  <a:noFill/>
                </a:ln>
                <a:solidFill>
                  <a:prstClr val="white"/>
                </a:solidFill>
                <a:effectLst/>
                <a:uLnTx/>
                <a:uFillTx/>
              </a:endParaRPr>
            </a:p>
          </p:txBody>
        </p:sp>
      </p:grpSp>
      <p:sp>
        <p:nvSpPr>
          <p:cNvPr id="178" name="TextBox 177">
            <a:extLst>
              <a:ext uri="{FF2B5EF4-FFF2-40B4-BE49-F238E27FC236}">
                <a16:creationId xmlns:a16="http://schemas.microsoft.com/office/drawing/2014/main" id="{1A4DA777-4308-D14C-9F08-3629C4DC256C}"/>
              </a:ext>
            </a:extLst>
          </p:cNvPr>
          <p:cNvSpPr txBox="1"/>
          <p:nvPr/>
        </p:nvSpPr>
        <p:spPr>
          <a:xfrm>
            <a:off x="448806" y="975146"/>
            <a:ext cx="8755602" cy="369332"/>
          </a:xfrm>
          <a:prstGeom prst="rect">
            <a:avLst/>
          </a:prstGeom>
          <a:noFill/>
        </p:spPr>
        <p:txBody>
          <a:bodyPr wrap="none" lIns="0" tIns="0" rIns="0" bIns="0" rtlCol="0">
            <a:spAutoFit/>
          </a:bodyPr>
          <a:lstStyle/>
          <a:p>
            <a:pPr algn="l"/>
            <a:r>
              <a:rPr lang="en-US" sz="2400" b="1" spc="-100" dirty="0">
                <a:solidFill>
                  <a:schemeClr val="accent4"/>
                </a:solidFill>
              </a:rPr>
              <a:t>Optimize costs for your file workloads using rich set of capabilities</a:t>
            </a:r>
            <a:endParaRPr lang="en-US" sz="2400" spc="-100" dirty="0">
              <a:solidFill>
                <a:schemeClr val="accent4"/>
              </a:solidFill>
            </a:endParaRPr>
          </a:p>
        </p:txBody>
      </p:sp>
    </p:spTree>
    <p:extLst>
      <p:ext uri="{BB962C8B-B14F-4D97-AF65-F5344CB8AC3E}">
        <p14:creationId xmlns:p14="http://schemas.microsoft.com/office/powerpoint/2010/main" val="368892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A3E18-54C7-8045-A4E2-ABE511CE658B}"/>
              </a:ext>
            </a:extLst>
          </p:cNvPr>
          <p:cNvSpPr>
            <a:spLocks noGrp="1"/>
          </p:cNvSpPr>
          <p:nvPr>
            <p:ph type="title"/>
          </p:nvPr>
        </p:nvSpPr>
        <p:spPr/>
        <p:txBody>
          <a:bodyPr/>
          <a:lstStyle/>
          <a:p>
            <a:r>
              <a:rPr lang="en-US" dirty="0"/>
              <a:t>FSx for NetApp ONTAP: Intelligent Tiering</a:t>
            </a:r>
            <a:endParaRPr lang="en-AU" dirty="0"/>
          </a:p>
        </p:txBody>
      </p:sp>
      <p:sp>
        <p:nvSpPr>
          <p:cNvPr id="2" name="Text Placeholder 1">
            <a:extLst>
              <a:ext uri="{FF2B5EF4-FFF2-40B4-BE49-F238E27FC236}">
                <a16:creationId xmlns:a16="http://schemas.microsoft.com/office/drawing/2014/main" id="{A0618C64-8434-4428-9010-625794A41C7D}"/>
              </a:ext>
            </a:extLst>
          </p:cNvPr>
          <p:cNvSpPr>
            <a:spLocks noGrp="1"/>
          </p:cNvSpPr>
          <p:nvPr>
            <p:ph type="body" sz="quarter" idx="10"/>
          </p:nvPr>
        </p:nvSpPr>
        <p:spPr/>
        <p:txBody>
          <a:bodyPr/>
          <a:lstStyle/>
          <a:p>
            <a:r>
              <a:rPr lang="en-US" dirty="0">
                <a:solidFill>
                  <a:schemeClr val="accent4"/>
                </a:solidFill>
              </a:rPr>
              <a:t>Automatic performance and cost optimiZation</a:t>
            </a:r>
          </a:p>
        </p:txBody>
      </p:sp>
      <p:sp>
        <p:nvSpPr>
          <p:cNvPr id="100" name="TextBox 99">
            <a:extLst>
              <a:ext uri="{FF2B5EF4-FFF2-40B4-BE49-F238E27FC236}">
                <a16:creationId xmlns:a16="http://schemas.microsoft.com/office/drawing/2014/main" id="{D58F6851-B073-4749-90AB-35DE80B026EB}"/>
              </a:ext>
            </a:extLst>
          </p:cNvPr>
          <p:cNvSpPr txBox="1"/>
          <p:nvPr/>
        </p:nvSpPr>
        <p:spPr>
          <a:xfrm>
            <a:off x="4729671" y="6304431"/>
            <a:ext cx="6886822" cy="233462"/>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LnTx/>
                <a:uFillTx/>
                <a:latin typeface="Amazon Ember"/>
              </a:defRPr>
            </a:lvl1pPr>
          </a:lstStyle>
          <a:p>
            <a:pPr defTabSz="914307" eaLnBrk="0" hangingPunct="0">
              <a:defRPr/>
            </a:pPr>
            <a:r>
              <a:rPr lang="en-US" sz="917" kern="0" dirty="0">
                <a:solidFill>
                  <a:schemeClr val="tx1">
                    <a:lumMod val="75000"/>
                  </a:schemeClr>
                </a:solidFill>
              </a:rPr>
              <a:t>*Pricing in the US East (N. Virginia) Region. Assumes 80% of the files are infrequently accessed and 50% dedupe/compression</a:t>
            </a:r>
          </a:p>
        </p:txBody>
      </p:sp>
      <p:sp>
        <p:nvSpPr>
          <p:cNvPr id="101" name="Rectangle 100">
            <a:extLst>
              <a:ext uri="{FF2B5EF4-FFF2-40B4-BE49-F238E27FC236}">
                <a16:creationId xmlns:a16="http://schemas.microsoft.com/office/drawing/2014/main" id="{F2BE6834-2682-4F9C-9144-04878ABD0999}"/>
              </a:ext>
            </a:extLst>
          </p:cNvPr>
          <p:cNvSpPr/>
          <p:nvPr/>
        </p:nvSpPr>
        <p:spPr>
          <a:xfrm>
            <a:off x="845365" y="2205743"/>
            <a:ext cx="3672840" cy="369332"/>
          </a:xfrm>
          <a:prstGeom prst="rect">
            <a:avLst/>
          </a:prstGeom>
        </p:spPr>
        <p:txBody>
          <a:bodyPr wrap="square">
            <a:spAutoFit/>
          </a:bodyP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chemeClr val="accent4"/>
                </a:solidFill>
                <a:effectLst/>
                <a:uLnTx/>
                <a:uFillTx/>
              </a:rPr>
              <a:t>Primary tier</a:t>
            </a:r>
          </a:p>
        </p:txBody>
      </p:sp>
      <p:grpSp>
        <p:nvGrpSpPr>
          <p:cNvPr id="102" name="Group 101">
            <a:extLst>
              <a:ext uri="{FF2B5EF4-FFF2-40B4-BE49-F238E27FC236}">
                <a16:creationId xmlns:a16="http://schemas.microsoft.com/office/drawing/2014/main" id="{BA7ABB24-23A4-4871-B97A-78BC5846E64E}"/>
              </a:ext>
            </a:extLst>
          </p:cNvPr>
          <p:cNvGrpSpPr/>
          <p:nvPr/>
        </p:nvGrpSpPr>
        <p:grpSpPr>
          <a:xfrm>
            <a:off x="5014601" y="2172706"/>
            <a:ext cx="1388423" cy="1388422"/>
            <a:chOff x="1687092" y="3054247"/>
            <a:chExt cx="2071709" cy="2071709"/>
          </a:xfrm>
        </p:grpSpPr>
        <p:grpSp>
          <p:nvGrpSpPr>
            <p:cNvPr id="103" name="Group 102">
              <a:extLst>
                <a:ext uri="{FF2B5EF4-FFF2-40B4-BE49-F238E27FC236}">
                  <a16:creationId xmlns:a16="http://schemas.microsoft.com/office/drawing/2014/main" id="{C252B199-B955-4E81-B950-19F8A142A573}"/>
                </a:ext>
              </a:extLst>
            </p:cNvPr>
            <p:cNvGrpSpPr/>
            <p:nvPr/>
          </p:nvGrpSpPr>
          <p:grpSpPr>
            <a:xfrm>
              <a:off x="2112111" y="3544906"/>
              <a:ext cx="1221670" cy="1090391"/>
              <a:chOff x="2100650" y="3541108"/>
              <a:chExt cx="1221670" cy="1090391"/>
            </a:xfrm>
          </p:grpSpPr>
          <p:sp>
            <p:nvSpPr>
              <p:cNvPr id="105" name="Freeform: Shape 110">
                <a:extLst>
                  <a:ext uri="{FF2B5EF4-FFF2-40B4-BE49-F238E27FC236}">
                    <a16:creationId xmlns:a16="http://schemas.microsoft.com/office/drawing/2014/main" id="{5C81493B-CEF8-45BB-937F-4AAA5FE4A579}"/>
                  </a:ext>
                </a:extLst>
              </p:cNvPr>
              <p:cNvSpPr/>
              <p:nvPr/>
            </p:nvSpPr>
            <p:spPr>
              <a:xfrm>
                <a:off x="2425761" y="3676517"/>
                <a:ext cx="555391" cy="194748"/>
              </a:xfrm>
              <a:custGeom>
                <a:avLst/>
                <a:gdLst>
                  <a:gd name="connsiteX0" fmla="*/ 208391 w 210302"/>
                  <a:gd name="connsiteY0" fmla="*/ 39876 h 73742"/>
                  <a:gd name="connsiteX1" fmla="*/ 106244 w 210302"/>
                  <a:gd name="connsiteY1" fmla="*/ 71831 h 73742"/>
                  <a:gd name="connsiteX2" fmla="*/ 4097 w 210302"/>
                  <a:gd name="connsiteY2" fmla="*/ 39876 h 73742"/>
                  <a:gd name="connsiteX3" fmla="*/ 106244 w 210302"/>
                  <a:gd name="connsiteY3" fmla="*/ 4097 h 73742"/>
                  <a:gd name="connsiteX4" fmla="*/ 208391 w 210302"/>
                  <a:gd name="connsiteY4" fmla="*/ 39876 h 7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02" h="73742">
                    <a:moveTo>
                      <a:pt x="208391" y="39876"/>
                    </a:moveTo>
                    <a:cubicBezTo>
                      <a:pt x="208391" y="57355"/>
                      <a:pt x="165238" y="71831"/>
                      <a:pt x="106244" y="71831"/>
                    </a:cubicBezTo>
                    <a:cubicBezTo>
                      <a:pt x="47250" y="71831"/>
                      <a:pt x="4097" y="57628"/>
                      <a:pt x="4097" y="39876"/>
                    </a:cubicBezTo>
                    <a:cubicBezTo>
                      <a:pt x="4097" y="22123"/>
                      <a:pt x="47250" y="4097"/>
                      <a:pt x="106244" y="4097"/>
                    </a:cubicBezTo>
                    <a:cubicBezTo>
                      <a:pt x="165238" y="4097"/>
                      <a:pt x="208391" y="22396"/>
                      <a:pt x="208391" y="39876"/>
                    </a:cubicBezTo>
                    <a:close/>
                  </a:path>
                </a:pathLst>
              </a:custGeom>
              <a:no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06" name="Freeform: Shape 111">
                <a:extLst>
                  <a:ext uri="{FF2B5EF4-FFF2-40B4-BE49-F238E27FC236}">
                    <a16:creationId xmlns:a16="http://schemas.microsoft.com/office/drawing/2014/main" id="{E9A3A8CF-4C77-4CF5-AC64-FC2586B49A0E}"/>
                  </a:ext>
                </a:extLst>
              </p:cNvPr>
              <p:cNvSpPr/>
              <p:nvPr/>
            </p:nvSpPr>
            <p:spPr>
              <a:xfrm>
                <a:off x="2425040" y="3938345"/>
                <a:ext cx="367854" cy="100980"/>
              </a:xfrm>
              <a:custGeom>
                <a:avLst/>
                <a:gdLst>
                  <a:gd name="connsiteX0" fmla="*/ 4097 w 139291"/>
                  <a:gd name="connsiteY0" fmla="*/ 4097 h 38236"/>
                  <a:gd name="connsiteX1" fmla="*/ 106244 w 139291"/>
                  <a:gd name="connsiteY1" fmla="*/ 36052 h 38236"/>
                  <a:gd name="connsiteX2" fmla="*/ 135195 w 139291"/>
                  <a:gd name="connsiteY2" fmla="*/ 36052 h 38236"/>
                </a:gdLst>
                <a:ahLst/>
                <a:cxnLst>
                  <a:cxn ang="0">
                    <a:pos x="connsiteX0" y="connsiteY0"/>
                  </a:cxn>
                  <a:cxn ang="0">
                    <a:pos x="connsiteX1" y="connsiteY1"/>
                  </a:cxn>
                  <a:cxn ang="0">
                    <a:pos x="connsiteX2" y="connsiteY2"/>
                  </a:cxn>
                </a:cxnLst>
                <a:rect l="l" t="t" r="r" b="b"/>
                <a:pathLst>
                  <a:path w="139291" h="38236">
                    <a:moveTo>
                      <a:pt x="4097" y="4097"/>
                    </a:moveTo>
                    <a:cubicBezTo>
                      <a:pt x="4097" y="21577"/>
                      <a:pt x="47250" y="36052"/>
                      <a:pt x="106244" y="36052"/>
                    </a:cubicBezTo>
                    <a:lnTo>
                      <a:pt x="135195" y="36052"/>
                    </a:lnTo>
                  </a:path>
                </a:pathLst>
              </a:custGeom>
              <a:no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07" name="Freeform: Shape 112">
                <a:extLst>
                  <a:ext uri="{FF2B5EF4-FFF2-40B4-BE49-F238E27FC236}">
                    <a16:creationId xmlns:a16="http://schemas.microsoft.com/office/drawing/2014/main" id="{A170C435-1DE6-466C-ABBC-27700E4A64ED}"/>
                  </a:ext>
                </a:extLst>
              </p:cNvPr>
              <p:cNvSpPr/>
              <p:nvPr/>
            </p:nvSpPr>
            <p:spPr>
              <a:xfrm>
                <a:off x="2425761" y="4103517"/>
                <a:ext cx="353429" cy="100980"/>
              </a:xfrm>
              <a:custGeom>
                <a:avLst/>
                <a:gdLst>
                  <a:gd name="connsiteX0" fmla="*/ 131098 w 133829"/>
                  <a:gd name="connsiteY0" fmla="*/ 36052 h 38236"/>
                  <a:gd name="connsiteX1" fmla="*/ 4097 w 133829"/>
                  <a:gd name="connsiteY1" fmla="*/ 4097 h 38236"/>
                </a:gdLst>
                <a:ahLst/>
                <a:cxnLst>
                  <a:cxn ang="0">
                    <a:pos x="connsiteX0" y="connsiteY0"/>
                  </a:cxn>
                  <a:cxn ang="0">
                    <a:pos x="connsiteX1" y="connsiteY1"/>
                  </a:cxn>
                </a:cxnLst>
                <a:rect l="l" t="t" r="r" b="b"/>
                <a:pathLst>
                  <a:path w="133829" h="38236">
                    <a:moveTo>
                      <a:pt x="131098" y="36052"/>
                    </a:moveTo>
                    <a:cubicBezTo>
                      <a:pt x="67461" y="37418"/>
                      <a:pt x="4097" y="21850"/>
                      <a:pt x="4097" y="4097"/>
                    </a:cubicBezTo>
                  </a:path>
                </a:pathLst>
              </a:custGeom>
              <a:no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08" name="Freeform: Shape 113">
                <a:extLst>
                  <a:ext uri="{FF2B5EF4-FFF2-40B4-BE49-F238E27FC236}">
                    <a16:creationId xmlns:a16="http://schemas.microsoft.com/office/drawing/2014/main" id="{AF5D006F-AF06-455C-9C9C-A737F098CFB5}"/>
                  </a:ext>
                </a:extLst>
              </p:cNvPr>
              <p:cNvSpPr/>
              <p:nvPr/>
            </p:nvSpPr>
            <p:spPr>
              <a:xfrm>
                <a:off x="2425040" y="3765957"/>
                <a:ext cx="21640" cy="512113"/>
              </a:xfrm>
              <a:custGeom>
                <a:avLst/>
                <a:gdLst>
                  <a:gd name="connsiteX0" fmla="*/ 4097 w 8193"/>
                  <a:gd name="connsiteY0" fmla="*/ 4097 h 193915"/>
                  <a:gd name="connsiteX1" fmla="*/ 4097 w 8193"/>
                  <a:gd name="connsiteY1" fmla="*/ 191184 h 193915"/>
                </a:gdLst>
                <a:ahLst/>
                <a:cxnLst>
                  <a:cxn ang="0">
                    <a:pos x="connsiteX0" y="connsiteY0"/>
                  </a:cxn>
                  <a:cxn ang="0">
                    <a:pos x="connsiteX1" y="connsiteY1"/>
                  </a:cxn>
                </a:cxnLst>
                <a:rect l="l" t="t" r="r" b="b"/>
                <a:pathLst>
                  <a:path w="8193" h="193915">
                    <a:moveTo>
                      <a:pt x="4097" y="4097"/>
                    </a:moveTo>
                    <a:lnTo>
                      <a:pt x="4097" y="191184"/>
                    </a:lnTo>
                  </a:path>
                </a:pathLst>
              </a:custGeom>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09" name="Freeform: Shape 114">
                <a:extLst>
                  <a:ext uri="{FF2B5EF4-FFF2-40B4-BE49-F238E27FC236}">
                    <a16:creationId xmlns:a16="http://schemas.microsoft.com/office/drawing/2014/main" id="{5113C6CF-610D-43D1-BAAA-58BE38626880}"/>
                  </a:ext>
                </a:extLst>
              </p:cNvPr>
              <p:cNvSpPr/>
              <p:nvPr/>
            </p:nvSpPr>
            <p:spPr>
              <a:xfrm>
                <a:off x="2965282" y="3771006"/>
                <a:ext cx="21640" cy="137044"/>
              </a:xfrm>
              <a:custGeom>
                <a:avLst/>
                <a:gdLst>
                  <a:gd name="connsiteX0" fmla="*/ 4097 w 8193"/>
                  <a:gd name="connsiteY0" fmla="*/ 4097 h 51892"/>
                  <a:gd name="connsiteX1" fmla="*/ 4097 w 8193"/>
                  <a:gd name="connsiteY1" fmla="*/ 48069 h 51892"/>
                </a:gdLst>
                <a:ahLst/>
                <a:cxnLst>
                  <a:cxn ang="0">
                    <a:pos x="connsiteX0" y="connsiteY0"/>
                  </a:cxn>
                  <a:cxn ang="0">
                    <a:pos x="connsiteX1" y="connsiteY1"/>
                  </a:cxn>
                </a:cxnLst>
                <a:rect l="l" t="t" r="r" b="b"/>
                <a:pathLst>
                  <a:path w="8193" h="51892">
                    <a:moveTo>
                      <a:pt x="4097" y="4097"/>
                    </a:moveTo>
                    <a:lnTo>
                      <a:pt x="4097" y="48069"/>
                    </a:lnTo>
                  </a:path>
                </a:pathLst>
              </a:custGeom>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10" name="Freeform: Shape 115">
                <a:extLst>
                  <a:ext uri="{FF2B5EF4-FFF2-40B4-BE49-F238E27FC236}">
                    <a16:creationId xmlns:a16="http://schemas.microsoft.com/office/drawing/2014/main" id="{1D9416BF-0217-4327-88BF-6106B07E7773}"/>
                  </a:ext>
                </a:extLst>
              </p:cNvPr>
              <p:cNvSpPr/>
              <p:nvPr/>
            </p:nvSpPr>
            <p:spPr>
              <a:xfrm>
                <a:off x="2425040" y="4257872"/>
                <a:ext cx="346217" cy="100980"/>
              </a:xfrm>
              <a:custGeom>
                <a:avLst/>
                <a:gdLst>
                  <a:gd name="connsiteX0" fmla="*/ 128094 w 131097"/>
                  <a:gd name="connsiteY0" fmla="*/ 36052 h 38236"/>
                  <a:gd name="connsiteX1" fmla="*/ 4097 w 131097"/>
                  <a:gd name="connsiteY1" fmla="*/ 4097 h 38236"/>
                </a:gdLst>
                <a:ahLst/>
                <a:cxnLst>
                  <a:cxn ang="0">
                    <a:pos x="connsiteX0" y="connsiteY0"/>
                  </a:cxn>
                  <a:cxn ang="0">
                    <a:pos x="connsiteX1" y="connsiteY1"/>
                  </a:cxn>
                </a:cxnLst>
                <a:rect l="l" t="t" r="r" b="b"/>
                <a:pathLst>
                  <a:path w="131097" h="38236">
                    <a:moveTo>
                      <a:pt x="128094" y="36052"/>
                    </a:moveTo>
                    <a:cubicBezTo>
                      <a:pt x="56263" y="40149"/>
                      <a:pt x="4097" y="21850"/>
                      <a:pt x="4097" y="4097"/>
                    </a:cubicBezTo>
                  </a:path>
                </a:pathLst>
              </a:custGeom>
              <a:no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11" name="Freeform: Shape 116">
                <a:extLst>
                  <a:ext uri="{FF2B5EF4-FFF2-40B4-BE49-F238E27FC236}">
                    <a16:creationId xmlns:a16="http://schemas.microsoft.com/office/drawing/2014/main" id="{A76669D5-EA09-46C7-B6A1-E119EE9FDE1C}"/>
                  </a:ext>
                </a:extLst>
              </p:cNvPr>
              <p:cNvSpPr/>
              <p:nvPr/>
            </p:nvSpPr>
            <p:spPr>
              <a:xfrm>
                <a:off x="2831845" y="3939065"/>
                <a:ext cx="490475" cy="692434"/>
              </a:xfrm>
              <a:custGeom>
                <a:avLst/>
                <a:gdLst>
                  <a:gd name="connsiteX0" fmla="*/ 4097 w 185721"/>
                  <a:gd name="connsiteY0" fmla="*/ 252090 h 262195"/>
                  <a:gd name="connsiteX1" fmla="*/ 4097 w 185721"/>
                  <a:gd name="connsiteY1" fmla="*/ 10925 h 262195"/>
                  <a:gd name="connsiteX2" fmla="*/ 10925 w 185721"/>
                  <a:gd name="connsiteY2" fmla="*/ 4097 h 262195"/>
                  <a:gd name="connsiteX3" fmla="*/ 122358 w 185721"/>
                  <a:gd name="connsiteY3" fmla="*/ 4097 h 262195"/>
                  <a:gd name="connsiteX4" fmla="*/ 181625 w 185721"/>
                  <a:gd name="connsiteY4" fmla="*/ 63364 h 262195"/>
                  <a:gd name="connsiteX5" fmla="*/ 181625 w 185721"/>
                  <a:gd name="connsiteY5" fmla="*/ 252090 h 262195"/>
                  <a:gd name="connsiteX6" fmla="*/ 174797 w 185721"/>
                  <a:gd name="connsiteY6" fmla="*/ 258918 h 262195"/>
                  <a:gd name="connsiteX7" fmla="*/ 11198 w 185721"/>
                  <a:gd name="connsiteY7" fmla="*/ 258918 h 262195"/>
                  <a:gd name="connsiteX8" fmla="*/ 4097 w 185721"/>
                  <a:gd name="connsiteY8" fmla="*/ 252090 h 26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21" h="262195">
                    <a:moveTo>
                      <a:pt x="4097" y="252090"/>
                    </a:moveTo>
                    <a:lnTo>
                      <a:pt x="4097" y="10925"/>
                    </a:lnTo>
                    <a:cubicBezTo>
                      <a:pt x="4097" y="7101"/>
                      <a:pt x="7101" y="4097"/>
                      <a:pt x="10925" y="4097"/>
                    </a:cubicBezTo>
                    <a:lnTo>
                      <a:pt x="122358" y="4097"/>
                    </a:lnTo>
                    <a:lnTo>
                      <a:pt x="181625" y="63364"/>
                    </a:lnTo>
                    <a:lnTo>
                      <a:pt x="181625" y="252090"/>
                    </a:lnTo>
                    <a:cubicBezTo>
                      <a:pt x="181625" y="255914"/>
                      <a:pt x="178621" y="258918"/>
                      <a:pt x="174797" y="258918"/>
                    </a:cubicBezTo>
                    <a:lnTo>
                      <a:pt x="11198" y="258918"/>
                    </a:lnTo>
                    <a:cubicBezTo>
                      <a:pt x="7101" y="258918"/>
                      <a:pt x="4097" y="255914"/>
                      <a:pt x="4097" y="252090"/>
                    </a:cubicBezTo>
                    <a:close/>
                  </a:path>
                </a:pathLst>
              </a:custGeom>
              <a:no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12" name="Freeform: Shape 117">
                <a:extLst>
                  <a:ext uri="{FF2B5EF4-FFF2-40B4-BE49-F238E27FC236}">
                    <a16:creationId xmlns:a16="http://schemas.microsoft.com/office/drawing/2014/main" id="{1D677A06-32EA-4F46-B2DD-252311887601}"/>
                  </a:ext>
                </a:extLst>
              </p:cNvPr>
              <p:cNvSpPr/>
              <p:nvPr/>
            </p:nvSpPr>
            <p:spPr>
              <a:xfrm>
                <a:off x="3144162" y="3939065"/>
                <a:ext cx="173108" cy="173108"/>
              </a:xfrm>
              <a:custGeom>
                <a:avLst/>
                <a:gdLst>
                  <a:gd name="connsiteX0" fmla="*/ 4097 w 65548"/>
                  <a:gd name="connsiteY0" fmla="*/ 63364 h 65548"/>
                  <a:gd name="connsiteX1" fmla="*/ 63364 w 65548"/>
                  <a:gd name="connsiteY1" fmla="*/ 63364 h 65548"/>
                  <a:gd name="connsiteX2" fmla="*/ 4097 w 65548"/>
                  <a:gd name="connsiteY2" fmla="*/ 4097 h 65548"/>
                </a:gdLst>
                <a:ahLst/>
                <a:cxnLst>
                  <a:cxn ang="0">
                    <a:pos x="connsiteX0" y="connsiteY0"/>
                  </a:cxn>
                  <a:cxn ang="0">
                    <a:pos x="connsiteX1" y="connsiteY1"/>
                  </a:cxn>
                  <a:cxn ang="0">
                    <a:pos x="connsiteX2" y="connsiteY2"/>
                  </a:cxn>
                </a:cxnLst>
                <a:rect l="l" t="t" r="r" b="b"/>
                <a:pathLst>
                  <a:path w="65548" h="65548">
                    <a:moveTo>
                      <a:pt x="4097" y="63364"/>
                    </a:moveTo>
                    <a:lnTo>
                      <a:pt x="63364" y="63364"/>
                    </a:lnTo>
                    <a:lnTo>
                      <a:pt x="4097" y="4097"/>
                    </a:lnTo>
                    <a:close/>
                  </a:path>
                </a:pathLst>
              </a:custGeom>
              <a:no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13" name="Freeform: Shape 118">
                <a:extLst>
                  <a:ext uri="{FF2B5EF4-FFF2-40B4-BE49-F238E27FC236}">
                    <a16:creationId xmlns:a16="http://schemas.microsoft.com/office/drawing/2014/main" id="{0F97BE94-55DF-4177-BA71-3920497E0EA6}"/>
                  </a:ext>
                </a:extLst>
              </p:cNvPr>
              <p:cNvSpPr/>
              <p:nvPr/>
            </p:nvSpPr>
            <p:spPr>
              <a:xfrm>
                <a:off x="2901087" y="4221808"/>
                <a:ext cx="346217" cy="21640"/>
              </a:xfrm>
              <a:custGeom>
                <a:avLst/>
                <a:gdLst>
                  <a:gd name="connsiteX0" fmla="*/ 4097 w 131097"/>
                  <a:gd name="connsiteY0" fmla="*/ 4097 h 8193"/>
                  <a:gd name="connsiteX1" fmla="*/ 129459 w 131097"/>
                  <a:gd name="connsiteY1" fmla="*/ 4097 h 8193"/>
                </a:gdLst>
                <a:ahLst/>
                <a:cxnLst>
                  <a:cxn ang="0">
                    <a:pos x="connsiteX0" y="connsiteY0"/>
                  </a:cxn>
                  <a:cxn ang="0">
                    <a:pos x="connsiteX1" y="connsiteY1"/>
                  </a:cxn>
                </a:cxnLst>
                <a:rect l="l" t="t" r="r" b="b"/>
                <a:pathLst>
                  <a:path w="131097" h="8193">
                    <a:moveTo>
                      <a:pt x="4097" y="4097"/>
                    </a:moveTo>
                    <a:lnTo>
                      <a:pt x="129459" y="4097"/>
                    </a:lnTo>
                  </a:path>
                </a:pathLst>
              </a:custGeom>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14" name="Freeform: Shape 119">
                <a:extLst>
                  <a:ext uri="{FF2B5EF4-FFF2-40B4-BE49-F238E27FC236}">
                    <a16:creationId xmlns:a16="http://schemas.microsoft.com/office/drawing/2014/main" id="{AE20274C-8A19-462D-85CA-1998BA2B2BF5}"/>
                  </a:ext>
                </a:extLst>
              </p:cNvPr>
              <p:cNvSpPr/>
              <p:nvPr/>
            </p:nvSpPr>
            <p:spPr>
              <a:xfrm>
                <a:off x="2901087" y="4313411"/>
                <a:ext cx="346217" cy="21640"/>
              </a:xfrm>
              <a:custGeom>
                <a:avLst/>
                <a:gdLst>
                  <a:gd name="connsiteX0" fmla="*/ 4097 w 131097"/>
                  <a:gd name="connsiteY0" fmla="*/ 4097 h 8193"/>
                  <a:gd name="connsiteX1" fmla="*/ 129459 w 131097"/>
                  <a:gd name="connsiteY1" fmla="*/ 4097 h 8193"/>
                </a:gdLst>
                <a:ahLst/>
                <a:cxnLst>
                  <a:cxn ang="0">
                    <a:pos x="connsiteX0" y="connsiteY0"/>
                  </a:cxn>
                  <a:cxn ang="0">
                    <a:pos x="connsiteX1" y="connsiteY1"/>
                  </a:cxn>
                </a:cxnLst>
                <a:rect l="l" t="t" r="r" b="b"/>
                <a:pathLst>
                  <a:path w="131097" h="8193">
                    <a:moveTo>
                      <a:pt x="4097" y="4097"/>
                    </a:moveTo>
                    <a:lnTo>
                      <a:pt x="129459" y="4097"/>
                    </a:lnTo>
                  </a:path>
                </a:pathLst>
              </a:custGeom>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15" name="Freeform: Shape 120">
                <a:extLst>
                  <a:ext uri="{FF2B5EF4-FFF2-40B4-BE49-F238E27FC236}">
                    <a16:creationId xmlns:a16="http://schemas.microsoft.com/office/drawing/2014/main" id="{388F203C-23F2-4BBF-AF5D-DA06C5F7FB12}"/>
                  </a:ext>
                </a:extLst>
              </p:cNvPr>
              <p:cNvSpPr/>
              <p:nvPr/>
            </p:nvSpPr>
            <p:spPr>
              <a:xfrm>
                <a:off x="2901087" y="4405736"/>
                <a:ext cx="339005" cy="21640"/>
              </a:xfrm>
              <a:custGeom>
                <a:avLst/>
                <a:gdLst>
                  <a:gd name="connsiteX0" fmla="*/ 4097 w 128366"/>
                  <a:gd name="connsiteY0" fmla="*/ 4097 h 8193"/>
                  <a:gd name="connsiteX1" fmla="*/ 126182 w 128366"/>
                  <a:gd name="connsiteY1" fmla="*/ 4097 h 8193"/>
                </a:gdLst>
                <a:ahLst/>
                <a:cxnLst>
                  <a:cxn ang="0">
                    <a:pos x="connsiteX0" y="connsiteY0"/>
                  </a:cxn>
                  <a:cxn ang="0">
                    <a:pos x="connsiteX1" y="connsiteY1"/>
                  </a:cxn>
                </a:cxnLst>
                <a:rect l="l" t="t" r="r" b="b"/>
                <a:pathLst>
                  <a:path w="128366" h="8193">
                    <a:moveTo>
                      <a:pt x="4097" y="4097"/>
                    </a:moveTo>
                    <a:lnTo>
                      <a:pt x="126182" y="4097"/>
                    </a:lnTo>
                  </a:path>
                </a:pathLst>
              </a:custGeom>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16" name="Freeform: Shape 121">
                <a:extLst>
                  <a:ext uri="{FF2B5EF4-FFF2-40B4-BE49-F238E27FC236}">
                    <a16:creationId xmlns:a16="http://schemas.microsoft.com/office/drawing/2014/main" id="{4AAC12AE-8F9A-40B0-8B29-50F5D7B312D9}"/>
                  </a:ext>
                </a:extLst>
              </p:cNvPr>
              <p:cNvSpPr/>
              <p:nvPr/>
            </p:nvSpPr>
            <p:spPr>
              <a:xfrm>
                <a:off x="2901087" y="4497338"/>
                <a:ext cx="129832" cy="21640"/>
              </a:xfrm>
              <a:custGeom>
                <a:avLst/>
                <a:gdLst>
                  <a:gd name="connsiteX0" fmla="*/ 4097 w 49161"/>
                  <a:gd name="connsiteY0" fmla="*/ 4097 h 8193"/>
                  <a:gd name="connsiteX1" fmla="*/ 46977 w 49161"/>
                  <a:gd name="connsiteY1" fmla="*/ 4097 h 8193"/>
                </a:gdLst>
                <a:ahLst/>
                <a:cxnLst>
                  <a:cxn ang="0">
                    <a:pos x="connsiteX0" y="connsiteY0"/>
                  </a:cxn>
                  <a:cxn ang="0">
                    <a:pos x="connsiteX1" y="connsiteY1"/>
                  </a:cxn>
                </a:cxnLst>
                <a:rect l="l" t="t" r="r" b="b"/>
                <a:pathLst>
                  <a:path w="49161" h="8193">
                    <a:moveTo>
                      <a:pt x="4097" y="4097"/>
                    </a:moveTo>
                    <a:lnTo>
                      <a:pt x="46977" y="4097"/>
                    </a:lnTo>
                  </a:path>
                </a:pathLst>
              </a:custGeom>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17" name="Freeform: Shape 122">
                <a:extLst>
                  <a:ext uri="{FF2B5EF4-FFF2-40B4-BE49-F238E27FC236}">
                    <a16:creationId xmlns:a16="http://schemas.microsoft.com/office/drawing/2014/main" id="{24BD4AB4-2F37-43E8-BC91-659A0428B2AA}"/>
                  </a:ext>
                </a:extLst>
              </p:cNvPr>
              <p:cNvSpPr/>
              <p:nvPr/>
            </p:nvSpPr>
            <p:spPr>
              <a:xfrm>
                <a:off x="2901087" y="4130206"/>
                <a:ext cx="201961" cy="21640"/>
              </a:xfrm>
              <a:custGeom>
                <a:avLst/>
                <a:gdLst>
                  <a:gd name="connsiteX0" fmla="*/ 4097 w 76473"/>
                  <a:gd name="connsiteY0" fmla="*/ 4097 h 8193"/>
                  <a:gd name="connsiteX1" fmla="*/ 74835 w 76473"/>
                  <a:gd name="connsiteY1" fmla="*/ 4097 h 8193"/>
                </a:gdLst>
                <a:ahLst/>
                <a:cxnLst>
                  <a:cxn ang="0">
                    <a:pos x="connsiteX0" y="connsiteY0"/>
                  </a:cxn>
                  <a:cxn ang="0">
                    <a:pos x="connsiteX1" y="connsiteY1"/>
                  </a:cxn>
                </a:cxnLst>
                <a:rect l="l" t="t" r="r" b="b"/>
                <a:pathLst>
                  <a:path w="76473" h="8193">
                    <a:moveTo>
                      <a:pt x="4097" y="4097"/>
                    </a:moveTo>
                    <a:lnTo>
                      <a:pt x="74835" y="4097"/>
                    </a:lnTo>
                  </a:path>
                </a:pathLst>
              </a:custGeom>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18" name="Freeform: Shape 123">
                <a:extLst>
                  <a:ext uri="{FF2B5EF4-FFF2-40B4-BE49-F238E27FC236}">
                    <a16:creationId xmlns:a16="http://schemas.microsoft.com/office/drawing/2014/main" id="{C92E0419-35C3-496A-88DC-A286874E7823}"/>
                  </a:ext>
                </a:extLst>
              </p:cNvPr>
              <p:cNvSpPr/>
              <p:nvPr/>
            </p:nvSpPr>
            <p:spPr>
              <a:xfrm>
                <a:off x="2250751" y="3659489"/>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19" name="Freeform: Shape 124">
                <a:extLst>
                  <a:ext uri="{FF2B5EF4-FFF2-40B4-BE49-F238E27FC236}">
                    <a16:creationId xmlns:a16="http://schemas.microsoft.com/office/drawing/2014/main" id="{55F44508-54E9-4AAB-8E7B-73A636D6BA35}"/>
                  </a:ext>
                </a:extLst>
              </p:cNvPr>
              <p:cNvSpPr/>
              <p:nvPr/>
            </p:nvSpPr>
            <p:spPr>
              <a:xfrm>
                <a:off x="2466289" y="3654664"/>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20" name="Freeform: Shape 125">
                <a:extLst>
                  <a:ext uri="{FF2B5EF4-FFF2-40B4-BE49-F238E27FC236}">
                    <a16:creationId xmlns:a16="http://schemas.microsoft.com/office/drawing/2014/main" id="{36A6DB84-895F-4DDB-AC94-6E1961A8DD6B}"/>
                  </a:ext>
                </a:extLst>
              </p:cNvPr>
              <p:cNvSpPr/>
              <p:nvPr/>
            </p:nvSpPr>
            <p:spPr>
              <a:xfrm>
                <a:off x="2198834" y="3790330"/>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21" name="Freeform: Shape 126">
                <a:extLst>
                  <a:ext uri="{FF2B5EF4-FFF2-40B4-BE49-F238E27FC236}">
                    <a16:creationId xmlns:a16="http://schemas.microsoft.com/office/drawing/2014/main" id="{6081A5C2-5D10-45DB-8998-AD13FE15D711}"/>
                  </a:ext>
                </a:extLst>
              </p:cNvPr>
              <p:cNvSpPr/>
              <p:nvPr/>
            </p:nvSpPr>
            <p:spPr>
              <a:xfrm>
                <a:off x="2330296" y="3790330"/>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22" name="Freeform: Shape 127">
                <a:extLst>
                  <a:ext uri="{FF2B5EF4-FFF2-40B4-BE49-F238E27FC236}">
                    <a16:creationId xmlns:a16="http://schemas.microsoft.com/office/drawing/2014/main" id="{5E8C42CD-ACE0-40E1-BBA9-6AF91905D01A}"/>
                  </a:ext>
                </a:extLst>
              </p:cNvPr>
              <p:cNvSpPr/>
              <p:nvPr/>
            </p:nvSpPr>
            <p:spPr>
              <a:xfrm>
                <a:off x="2154046" y="3947696"/>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23" name="Freeform: Shape 128">
                <a:extLst>
                  <a:ext uri="{FF2B5EF4-FFF2-40B4-BE49-F238E27FC236}">
                    <a16:creationId xmlns:a16="http://schemas.microsoft.com/office/drawing/2014/main" id="{AEDC01BC-1FC9-409F-BBFC-9D7588443A27}"/>
                  </a:ext>
                </a:extLst>
              </p:cNvPr>
              <p:cNvSpPr/>
              <p:nvPr/>
            </p:nvSpPr>
            <p:spPr>
              <a:xfrm>
                <a:off x="2271615" y="3888717"/>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24" name="Freeform: Shape 129">
                <a:extLst>
                  <a:ext uri="{FF2B5EF4-FFF2-40B4-BE49-F238E27FC236}">
                    <a16:creationId xmlns:a16="http://schemas.microsoft.com/office/drawing/2014/main" id="{26A9AEA9-06E7-4DE4-868E-F0261252E196}"/>
                  </a:ext>
                </a:extLst>
              </p:cNvPr>
              <p:cNvSpPr/>
              <p:nvPr/>
            </p:nvSpPr>
            <p:spPr>
              <a:xfrm>
                <a:off x="2368406" y="3607305"/>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125" name="Freeform: Shape 130">
                <a:extLst>
                  <a:ext uri="{FF2B5EF4-FFF2-40B4-BE49-F238E27FC236}">
                    <a16:creationId xmlns:a16="http://schemas.microsoft.com/office/drawing/2014/main" id="{EC62046D-0A20-4AF9-81A8-171308377B36}"/>
                  </a:ext>
                </a:extLst>
              </p:cNvPr>
              <p:cNvSpPr/>
              <p:nvPr/>
            </p:nvSpPr>
            <p:spPr>
              <a:xfrm>
                <a:off x="2100650" y="3541108"/>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grpSp>
        <p:sp>
          <p:nvSpPr>
            <p:cNvPr id="104" name="Oval 103">
              <a:extLst>
                <a:ext uri="{FF2B5EF4-FFF2-40B4-BE49-F238E27FC236}">
                  <a16:creationId xmlns:a16="http://schemas.microsoft.com/office/drawing/2014/main" id="{342E254E-4B28-436C-BB29-E476644923C3}"/>
                </a:ext>
              </a:extLst>
            </p:cNvPr>
            <p:cNvSpPr/>
            <p:nvPr/>
          </p:nvSpPr>
          <p:spPr bwMode="auto">
            <a:xfrm>
              <a:off x="1687092" y="3054247"/>
              <a:ext cx="2071709" cy="2071709"/>
            </a:xfrm>
            <a:prstGeom prst="ellipse">
              <a:avLst/>
            </a:prstGeom>
            <a:no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marL="0" marR="0" lvl="0" indent="0" algn="ctr" defTabSz="777029" eaLnBrk="1" fontAlgn="base" latinLnBrk="0" hangingPunct="1">
                <a:lnSpc>
                  <a:spcPct val="90000"/>
                </a:lnSpc>
                <a:spcBef>
                  <a:spcPct val="0"/>
                </a:spcBef>
                <a:spcAft>
                  <a:spcPct val="0"/>
                </a:spcAft>
                <a:buClrTx/>
                <a:buSzTx/>
                <a:buFontTx/>
                <a:buNone/>
                <a:tabLst/>
                <a:defRPr/>
              </a:pPr>
              <a:endParaRPr kumimoji="0" lang="en-US" sz="2667" b="0" i="0" u="none" strike="noStrike" kern="0" cap="none" spc="0" normalizeH="0" baseline="0" noProof="0" dirty="0">
                <a:ln>
                  <a:noFill/>
                </a:ln>
                <a:solidFill>
                  <a:srgbClr val="FFFFFF"/>
                </a:solidFill>
                <a:effectLst/>
                <a:uLnTx/>
                <a:uFillTx/>
                <a:latin typeface="Amazon Ember"/>
                <a:ea typeface="+mn-ea"/>
                <a:cs typeface="Amazon Ember" panose="020B0603020204020204" pitchFamily="34" charset="0"/>
              </a:endParaRPr>
            </a:p>
          </p:txBody>
        </p:sp>
      </p:grpSp>
      <p:sp>
        <p:nvSpPr>
          <p:cNvPr id="126" name="Rectangle 125">
            <a:extLst>
              <a:ext uri="{FF2B5EF4-FFF2-40B4-BE49-F238E27FC236}">
                <a16:creationId xmlns:a16="http://schemas.microsoft.com/office/drawing/2014/main" id="{2C78D5F6-E8E4-4179-8432-3203F47AFB2A}"/>
              </a:ext>
            </a:extLst>
          </p:cNvPr>
          <p:cNvSpPr/>
          <p:nvPr/>
        </p:nvSpPr>
        <p:spPr>
          <a:xfrm>
            <a:off x="845365" y="2571161"/>
            <a:ext cx="3672840" cy="646331"/>
          </a:xfrm>
          <a:prstGeom prst="rect">
            <a:avLst/>
          </a:prstGeom>
        </p:spPr>
        <p:txBody>
          <a:bodyPr wrap="square">
            <a:spAutoFit/>
          </a:bodyPr>
          <a:lstStyle/>
          <a:p>
            <a:pPr algn="ctr" defTabSz="914363">
              <a:spcBef>
                <a:spcPts val="500"/>
              </a:spcBef>
              <a:defRPr/>
            </a:pPr>
            <a:r>
              <a:rPr lang="en-US" dirty="0">
                <a:solidFill>
                  <a:srgbClr val="FFFFFF"/>
                </a:solidFill>
                <a:ea typeface="Amazon Ember" panose="020B0603020204020204" pitchFamily="34" charset="0"/>
                <a:cs typeface="Amazon Ember" panose="020B0603020204020204" pitchFamily="34" charset="0"/>
              </a:rPr>
              <a:t>SSD</a:t>
            </a:r>
            <a:br>
              <a:rPr lang="en-US" dirty="0">
                <a:solidFill>
                  <a:srgbClr val="FFFFFF"/>
                </a:solidFill>
                <a:ea typeface="Amazon Ember" panose="020B0603020204020204" pitchFamily="34" charset="0"/>
                <a:cs typeface="Amazon Ember" panose="020B0603020204020204" pitchFamily="34" charset="0"/>
              </a:rPr>
            </a:br>
            <a:r>
              <a:rPr lang="en-US" dirty="0">
                <a:solidFill>
                  <a:srgbClr val="FFFFFF"/>
                </a:solidFill>
                <a:ea typeface="Amazon Ember" panose="020B0603020204020204" pitchFamily="34" charset="0"/>
                <a:cs typeface="Amazon Ember" panose="020B0603020204020204" pitchFamily="34" charset="0"/>
              </a:rPr>
              <a:t>Optimized for performance</a:t>
            </a:r>
          </a:p>
        </p:txBody>
      </p:sp>
      <p:sp>
        <p:nvSpPr>
          <p:cNvPr id="127" name="Rectangle 126">
            <a:extLst>
              <a:ext uri="{FF2B5EF4-FFF2-40B4-BE49-F238E27FC236}">
                <a16:creationId xmlns:a16="http://schemas.microsoft.com/office/drawing/2014/main" id="{2013E89D-FE75-4B7C-9841-9F78929D7066}"/>
              </a:ext>
            </a:extLst>
          </p:cNvPr>
          <p:cNvSpPr/>
          <p:nvPr/>
        </p:nvSpPr>
        <p:spPr>
          <a:xfrm>
            <a:off x="845365" y="4248943"/>
            <a:ext cx="3672840" cy="369332"/>
          </a:xfrm>
          <a:prstGeom prst="rect">
            <a:avLst/>
          </a:prstGeom>
        </p:spPr>
        <p:txBody>
          <a:bodyPr wrap="square">
            <a:spAutoFit/>
          </a:bodyPr>
          <a:lstStyle/>
          <a:p>
            <a:pPr marL="0" marR="0" lvl="0" indent="0" algn="ctr" defTabSz="914363" eaLnBrk="1" fontAlgn="auto" latinLnBrk="0" hangingPunct="1">
              <a:lnSpc>
                <a:spcPct val="100000"/>
              </a:lnSpc>
              <a:spcBef>
                <a:spcPts val="0"/>
              </a:spcBef>
              <a:spcAft>
                <a:spcPts val="0"/>
              </a:spcAft>
              <a:buClr>
                <a:srgbClr val="FFFFFF"/>
              </a:buClr>
              <a:buSzTx/>
              <a:buFontTx/>
              <a:buNone/>
              <a:tabLst/>
              <a:defRPr/>
            </a:pPr>
            <a:r>
              <a:rPr kumimoji="0" lang="en-US" b="1" i="0" u="none" strike="noStrike" kern="0" cap="none" spc="0" normalizeH="0" baseline="0" noProof="0" dirty="0">
                <a:ln>
                  <a:noFill/>
                </a:ln>
                <a:solidFill>
                  <a:schemeClr val="accent1"/>
                </a:solidFill>
                <a:effectLst/>
                <a:uLnTx/>
                <a:uFillTx/>
              </a:rPr>
              <a:t>Capacity pool </a:t>
            </a:r>
            <a:r>
              <a:rPr lang="en-US" b="1" kern="0" dirty="0">
                <a:solidFill>
                  <a:schemeClr val="accent1"/>
                </a:solidFill>
              </a:rPr>
              <a:t>t</a:t>
            </a:r>
            <a:r>
              <a:rPr kumimoji="0" lang="en-US" b="1" i="0" u="none" strike="noStrike" kern="0" cap="none" spc="0" normalizeH="0" baseline="0" noProof="0" dirty="0">
                <a:ln>
                  <a:noFill/>
                </a:ln>
                <a:solidFill>
                  <a:schemeClr val="accent1"/>
                </a:solidFill>
                <a:effectLst/>
                <a:uLnTx/>
                <a:uFillTx/>
              </a:rPr>
              <a:t>ier</a:t>
            </a:r>
          </a:p>
        </p:txBody>
      </p:sp>
      <p:grpSp>
        <p:nvGrpSpPr>
          <p:cNvPr id="128" name="Group 127">
            <a:extLst>
              <a:ext uri="{FF2B5EF4-FFF2-40B4-BE49-F238E27FC236}">
                <a16:creationId xmlns:a16="http://schemas.microsoft.com/office/drawing/2014/main" id="{552EB2E5-6B46-4C61-BB9C-ED2DE78A4197}"/>
              </a:ext>
            </a:extLst>
          </p:cNvPr>
          <p:cNvGrpSpPr/>
          <p:nvPr/>
        </p:nvGrpSpPr>
        <p:grpSpPr>
          <a:xfrm>
            <a:off x="5020034" y="4281890"/>
            <a:ext cx="1388423" cy="1388422"/>
            <a:chOff x="10501891" y="3651253"/>
            <a:chExt cx="1666108" cy="1666106"/>
          </a:xfrm>
        </p:grpSpPr>
        <p:grpSp>
          <p:nvGrpSpPr>
            <p:cNvPr id="129" name="Group 128">
              <a:extLst>
                <a:ext uri="{FF2B5EF4-FFF2-40B4-BE49-F238E27FC236}">
                  <a16:creationId xmlns:a16="http://schemas.microsoft.com/office/drawing/2014/main" id="{CB8C80A6-B486-49EA-8E41-4697FD8A5BDA}"/>
                </a:ext>
              </a:extLst>
            </p:cNvPr>
            <p:cNvGrpSpPr/>
            <p:nvPr/>
          </p:nvGrpSpPr>
          <p:grpSpPr>
            <a:xfrm>
              <a:off x="10730670" y="3869212"/>
              <a:ext cx="1221248" cy="1253782"/>
              <a:chOff x="9215072" y="3848481"/>
              <a:chExt cx="1221248" cy="1253782"/>
            </a:xfrm>
          </p:grpSpPr>
          <p:grpSp>
            <p:nvGrpSpPr>
              <p:cNvPr id="131" name="Group 130">
                <a:extLst>
                  <a:ext uri="{FF2B5EF4-FFF2-40B4-BE49-F238E27FC236}">
                    <a16:creationId xmlns:a16="http://schemas.microsoft.com/office/drawing/2014/main" id="{C3DBB698-A17B-408D-8362-AF96E66C07CC}"/>
                  </a:ext>
                </a:extLst>
              </p:cNvPr>
              <p:cNvGrpSpPr/>
              <p:nvPr/>
            </p:nvGrpSpPr>
            <p:grpSpPr>
              <a:xfrm>
                <a:off x="9536897" y="4088382"/>
                <a:ext cx="577598" cy="773980"/>
                <a:chOff x="10972662" y="4568853"/>
                <a:chExt cx="558893" cy="748914"/>
              </a:xfrm>
            </p:grpSpPr>
            <p:sp>
              <p:nvSpPr>
                <p:cNvPr id="141" name="Freeform: Shape 217">
                  <a:extLst>
                    <a:ext uri="{FF2B5EF4-FFF2-40B4-BE49-F238E27FC236}">
                      <a16:creationId xmlns:a16="http://schemas.microsoft.com/office/drawing/2014/main" id="{11B23DC9-A964-478C-A392-255D72D33E05}"/>
                    </a:ext>
                  </a:extLst>
                </p:cNvPr>
                <p:cNvSpPr/>
                <p:nvPr/>
              </p:nvSpPr>
              <p:spPr>
                <a:xfrm>
                  <a:off x="10972662" y="4568853"/>
                  <a:ext cx="558893" cy="748914"/>
                </a:xfrm>
                <a:custGeom>
                  <a:avLst/>
                  <a:gdLst>
                    <a:gd name="connsiteX0" fmla="*/ 190365 w 273120"/>
                    <a:gd name="connsiteY0" fmla="*/ 79751 h 365981"/>
                    <a:gd name="connsiteX1" fmla="*/ 228875 w 273120"/>
                    <a:gd name="connsiteY1" fmla="*/ 6009 h 365981"/>
                    <a:gd name="connsiteX2" fmla="*/ 164965 w 273120"/>
                    <a:gd name="connsiteY2" fmla="*/ 16933 h 365981"/>
                    <a:gd name="connsiteX3" fmla="*/ 140111 w 273120"/>
                    <a:gd name="connsiteY3" fmla="*/ 4097 h 365981"/>
                    <a:gd name="connsiteX4" fmla="*/ 114437 w 273120"/>
                    <a:gd name="connsiteY4" fmla="*/ 16933 h 365981"/>
                    <a:gd name="connsiteX5" fmla="*/ 114437 w 273120"/>
                    <a:gd name="connsiteY5" fmla="*/ 16660 h 365981"/>
                    <a:gd name="connsiteX6" fmla="*/ 49435 w 273120"/>
                    <a:gd name="connsiteY6" fmla="*/ 5189 h 365981"/>
                    <a:gd name="connsiteX7" fmla="*/ 86033 w 273120"/>
                    <a:gd name="connsiteY7" fmla="*/ 79751 h 365981"/>
                    <a:gd name="connsiteX8" fmla="*/ 190365 w 273120"/>
                    <a:gd name="connsiteY8" fmla="*/ 79751 h 365981"/>
                    <a:gd name="connsiteX9" fmla="*/ 267112 w 273120"/>
                    <a:gd name="connsiteY9" fmla="*/ 230241 h 365981"/>
                    <a:gd name="connsiteX10" fmla="*/ 188180 w 273120"/>
                    <a:gd name="connsiteY10" fmla="*/ 110887 h 365981"/>
                    <a:gd name="connsiteX11" fmla="*/ 83848 w 273120"/>
                    <a:gd name="connsiteY11" fmla="*/ 111160 h 365981"/>
                    <a:gd name="connsiteX12" fmla="*/ 54351 w 273120"/>
                    <a:gd name="connsiteY12" fmla="*/ 139018 h 365981"/>
                    <a:gd name="connsiteX13" fmla="*/ 267658 w 273120"/>
                    <a:gd name="connsiteY13" fmla="*/ 267658 h 365981"/>
                    <a:gd name="connsiteX14" fmla="*/ 269024 w 273120"/>
                    <a:gd name="connsiteY14" fmla="*/ 249359 h 365981"/>
                    <a:gd name="connsiteX15" fmla="*/ 268477 w 273120"/>
                    <a:gd name="connsiteY15" fmla="*/ 239527 h 365981"/>
                    <a:gd name="connsiteX16" fmla="*/ 21850 w 273120"/>
                    <a:gd name="connsiteY16" fmla="*/ 185449 h 365981"/>
                    <a:gd name="connsiteX17" fmla="*/ 4097 w 273120"/>
                    <a:gd name="connsiteY17" fmla="*/ 249359 h 365981"/>
                    <a:gd name="connsiteX18" fmla="*/ 136560 w 273120"/>
                    <a:gd name="connsiteY18" fmla="*/ 364343 h 365981"/>
                    <a:gd name="connsiteX19" fmla="*/ 264927 w 273120"/>
                    <a:gd name="connsiteY19" fmla="*/ 281314 h 365981"/>
                    <a:gd name="connsiteX20" fmla="*/ 42334 w 273120"/>
                    <a:gd name="connsiteY20" fmla="*/ 153494 h 365981"/>
                    <a:gd name="connsiteX21" fmla="*/ 27039 w 273120"/>
                    <a:gd name="connsiteY21" fmla="*/ 176163 h 36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120" h="365981">
                      <a:moveTo>
                        <a:pt x="190365" y="79751"/>
                      </a:moveTo>
                      <a:cubicBezTo>
                        <a:pt x="208937" y="40695"/>
                        <a:pt x="228875" y="6009"/>
                        <a:pt x="228875" y="6009"/>
                      </a:cubicBezTo>
                      <a:lnTo>
                        <a:pt x="164965" y="16933"/>
                      </a:lnTo>
                      <a:lnTo>
                        <a:pt x="140111" y="4097"/>
                      </a:lnTo>
                      <a:cubicBezTo>
                        <a:pt x="140111" y="4097"/>
                        <a:pt x="115530" y="16114"/>
                        <a:pt x="114437" y="16933"/>
                      </a:cubicBezTo>
                      <a:lnTo>
                        <a:pt x="114437" y="16660"/>
                      </a:lnTo>
                      <a:lnTo>
                        <a:pt x="49435" y="5189"/>
                      </a:lnTo>
                      <a:cubicBezTo>
                        <a:pt x="49435" y="5189"/>
                        <a:pt x="72650" y="52439"/>
                        <a:pt x="86033" y="79751"/>
                      </a:cubicBezTo>
                      <a:lnTo>
                        <a:pt x="190365" y="79751"/>
                      </a:lnTo>
                      <a:close/>
                      <a:moveTo>
                        <a:pt x="267112" y="230241"/>
                      </a:moveTo>
                      <a:cubicBezTo>
                        <a:pt x="258645" y="185449"/>
                        <a:pt x="224232" y="139018"/>
                        <a:pt x="188180" y="110887"/>
                      </a:cubicBezTo>
                      <a:lnTo>
                        <a:pt x="83848" y="111160"/>
                      </a:lnTo>
                      <a:cubicBezTo>
                        <a:pt x="73743" y="119081"/>
                        <a:pt x="63637" y="128640"/>
                        <a:pt x="54351" y="139018"/>
                      </a:cubicBezTo>
                      <a:moveTo>
                        <a:pt x="267658" y="267658"/>
                      </a:moveTo>
                      <a:cubicBezTo>
                        <a:pt x="268477" y="261649"/>
                        <a:pt x="269024" y="255641"/>
                        <a:pt x="269024" y="249359"/>
                      </a:cubicBezTo>
                      <a:cubicBezTo>
                        <a:pt x="269024" y="246082"/>
                        <a:pt x="268751" y="242804"/>
                        <a:pt x="268477" y="239527"/>
                      </a:cubicBezTo>
                      <a:moveTo>
                        <a:pt x="21850" y="185449"/>
                      </a:moveTo>
                      <a:cubicBezTo>
                        <a:pt x="10925" y="206206"/>
                        <a:pt x="4097" y="228056"/>
                        <a:pt x="4097" y="249359"/>
                      </a:cubicBezTo>
                      <a:cubicBezTo>
                        <a:pt x="4097" y="319278"/>
                        <a:pt x="55990" y="364343"/>
                        <a:pt x="136560" y="364343"/>
                      </a:cubicBezTo>
                      <a:cubicBezTo>
                        <a:pt x="204021" y="364343"/>
                        <a:pt x="251544" y="332661"/>
                        <a:pt x="264927" y="281314"/>
                      </a:cubicBezTo>
                      <a:moveTo>
                        <a:pt x="42334" y="153494"/>
                      </a:moveTo>
                      <a:cubicBezTo>
                        <a:pt x="36871" y="160868"/>
                        <a:pt x="31682" y="168242"/>
                        <a:pt x="27039" y="176163"/>
                      </a:cubicBezTo>
                    </a:path>
                  </a:pathLst>
                </a:custGeom>
                <a:noFill/>
                <a:ln w="19050" cap="flat">
                  <a:solidFill>
                    <a:srgbClr val="00B0F0"/>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accent1"/>
                    </a:solidFill>
                    <a:effectLst/>
                    <a:uLnTx/>
                    <a:uFillTx/>
                  </a:endParaRPr>
                </a:p>
              </p:txBody>
            </p:sp>
            <p:sp>
              <p:nvSpPr>
                <p:cNvPr id="142" name="Freeform: Shape 218">
                  <a:extLst>
                    <a:ext uri="{FF2B5EF4-FFF2-40B4-BE49-F238E27FC236}">
                      <a16:creationId xmlns:a16="http://schemas.microsoft.com/office/drawing/2014/main" id="{0ECFC7F6-EC6C-45AA-945E-5E0A33962CA8}"/>
                    </a:ext>
                  </a:extLst>
                </p:cNvPr>
                <p:cNvSpPr/>
                <p:nvPr/>
              </p:nvSpPr>
              <p:spPr>
                <a:xfrm>
                  <a:off x="11174423" y="4893011"/>
                  <a:ext cx="167667" cy="318569"/>
                </a:xfrm>
                <a:custGeom>
                  <a:avLst/>
                  <a:gdLst>
                    <a:gd name="connsiteX0" fmla="*/ 4097 w 81936"/>
                    <a:gd name="connsiteY0" fmla="*/ 114711 h 155678"/>
                    <a:gd name="connsiteX1" fmla="*/ 40968 w 81936"/>
                    <a:gd name="connsiteY1" fmla="*/ 151582 h 155678"/>
                    <a:gd name="connsiteX2" fmla="*/ 77839 w 81936"/>
                    <a:gd name="connsiteY2" fmla="*/ 114711 h 155678"/>
                    <a:gd name="connsiteX3" fmla="*/ 40968 w 81936"/>
                    <a:gd name="connsiteY3" fmla="*/ 77839 h 155678"/>
                    <a:gd name="connsiteX4" fmla="*/ 4097 w 81936"/>
                    <a:gd name="connsiteY4" fmla="*/ 40968 h 155678"/>
                    <a:gd name="connsiteX5" fmla="*/ 40968 w 81936"/>
                    <a:gd name="connsiteY5" fmla="*/ 4097 h 155678"/>
                    <a:gd name="connsiteX6" fmla="*/ 77839 w 81936"/>
                    <a:gd name="connsiteY6" fmla="*/ 40968 h 1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36" h="155678">
                      <a:moveTo>
                        <a:pt x="4097" y="114711"/>
                      </a:moveTo>
                      <a:cubicBezTo>
                        <a:pt x="4097" y="135195"/>
                        <a:pt x="20484" y="151582"/>
                        <a:pt x="40968" y="151582"/>
                      </a:cubicBezTo>
                      <a:cubicBezTo>
                        <a:pt x="61452" y="151582"/>
                        <a:pt x="77839" y="135195"/>
                        <a:pt x="77839" y="114711"/>
                      </a:cubicBezTo>
                      <a:cubicBezTo>
                        <a:pt x="77839" y="94227"/>
                        <a:pt x="61179" y="81117"/>
                        <a:pt x="40968" y="77839"/>
                      </a:cubicBezTo>
                      <a:cubicBezTo>
                        <a:pt x="20757" y="74562"/>
                        <a:pt x="4097" y="61452"/>
                        <a:pt x="4097" y="40968"/>
                      </a:cubicBezTo>
                      <a:cubicBezTo>
                        <a:pt x="4097" y="20484"/>
                        <a:pt x="20484" y="4097"/>
                        <a:pt x="40968" y="4097"/>
                      </a:cubicBezTo>
                      <a:cubicBezTo>
                        <a:pt x="61452" y="4097"/>
                        <a:pt x="77839" y="20484"/>
                        <a:pt x="77839" y="40968"/>
                      </a:cubicBezTo>
                    </a:path>
                  </a:pathLst>
                </a:custGeom>
                <a:noFill/>
                <a:ln w="19050" cap="flat">
                  <a:solidFill>
                    <a:srgbClr val="00B0F0"/>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accent1"/>
                    </a:solidFill>
                    <a:effectLst/>
                    <a:uLnTx/>
                    <a:uFillTx/>
                  </a:endParaRPr>
                </a:p>
              </p:txBody>
            </p:sp>
            <p:sp>
              <p:nvSpPr>
                <p:cNvPr id="143" name="Freeform: Shape 219">
                  <a:extLst>
                    <a:ext uri="{FF2B5EF4-FFF2-40B4-BE49-F238E27FC236}">
                      <a16:creationId xmlns:a16="http://schemas.microsoft.com/office/drawing/2014/main" id="{3610853B-AA72-4F6E-B6E8-4350659983BC}"/>
                    </a:ext>
                  </a:extLst>
                </p:cNvPr>
                <p:cNvSpPr/>
                <p:nvPr/>
              </p:nvSpPr>
              <p:spPr>
                <a:xfrm>
                  <a:off x="11257139" y="4858360"/>
                  <a:ext cx="16768" cy="396814"/>
                </a:xfrm>
                <a:custGeom>
                  <a:avLst/>
                  <a:gdLst>
                    <a:gd name="connsiteX0" fmla="*/ 4097 w 8193"/>
                    <a:gd name="connsiteY0" fmla="*/ 4097 h 193915"/>
                    <a:gd name="connsiteX1" fmla="*/ 4097 w 8193"/>
                    <a:gd name="connsiteY1" fmla="*/ 192004 h 193915"/>
                  </a:gdLst>
                  <a:ahLst/>
                  <a:cxnLst>
                    <a:cxn ang="0">
                      <a:pos x="connsiteX0" y="connsiteY0"/>
                    </a:cxn>
                    <a:cxn ang="0">
                      <a:pos x="connsiteX1" y="connsiteY1"/>
                    </a:cxn>
                  </a:cxnLst>
                  <a:rect l="l" t="t" r="r" b="b"/>
                  <a:pathLst>
                    <a:path w="8193" h="193915">
                      <a:moveTo>
                        <a:pt x="4097" y="4097"/>
                      </a:moveTo>
                      <a:lnTo>
                        <a:pt x="4097" y="192004"/>
                      </a:lnTo>
                    </a:path>
                  </a:pathLst>
                </a:custGeom>
                <a:noFill/>
                <a:ln w="19050" cap="flat">
                  <a:solidFill>
                    <a:srgbClr val="00B0F0"/>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accent1"/>
                    </a:solidFill>
                    <a:effectLst/>
                    <a:uLnTx/>
                    <a:uFillTx/>
                  </a:endParaRPr>
                </a:p>
              </p:txBody>
            </p:sp>
            <p:sp>
              <p:nvSpPr>
                <p:cNvPr id="144" name="Freeform: Shape 220">
                  <a:extLst>
                    <a:ext uri="{FF2B5EF4-FFF2-40B4-BE49-F238E27FC236}">
                      <a16:creationId xmlns:a16="http://schemas.microsoft.com/office/drawing/2014/main" id="{A68E3259-8F5B-4577-9E0E-0DC93B69ED78}"/>
                    </a:ext>
                  </a:extLst>
                </p:cNvPr>
                <p:cNvSpPr/>
                <p:nvPr/>
              </p:nvSpPr>
              <p:spPr>
                <a:xfrm>
                  <a:off x="11124681" y="4709135"/>
                  <a:ext cx="402402" cy="61478"/>
                </a:xfrm>
                <a:custGeom>
                  <a:avLst/>
                  <a:gdLst>
                    <a:gd name="connsiteX0" fmla="*/ 4097 w 196646"/>
                    <a:gd name="connsiteY0" fmla="*/ 26220 h 30043"/>
                    <a:gd name="connsiteX1" fmla="*/ 122904 w 196646"/>
                    <a:gd name="connsiteY1" fmla="*/ 26220 h 30043"/>
                    <a:gd name="connsiteX2" fmla="*/ 159776 w 196646"/>
                    <a:gd name="connsiteY2" fmla="*/ 13656 h 30043"/>
                    <a:gd name="connsiteX3" fmla="*/ 193369 w 196646"/>
                    <a:gd name="connsiteY3" fmla="*/ 4097 h 30043"/>
                  </a:gdLst>
                  <a:ahLst/>
                  <a:cxnLst>
                    <a:cxn ang="0">
                      <a:pos x="connsiteX0" y="connsiteY0"/>
                    </a:cxn>
                    <a:cxn ang="0">
                      <a:pos x="connsiteX1" y="connsiteY1"/>
                    </a:cxn>
                    <a:cxn ang="0">
                      <a:pos x="connsiteX2" y="connsiteY2"/>
                    </a:cxn>
                    <a:cxn ang="0">
                      <a:pos x="connsiteX3" y="connsiteY3"/>
                    </a:cxn>
                  </a:cxnLst>
                  <a:rect l="l" t="t" r="r" b="b"/>
                  <a:pathLst>
                    <a:path w="196646" h="30043">
                      <a:moveTo>
                        <a:pt x="4097" y="26220"/>
                      </a:moveTo>
                      <a:lnTo>
                        <a:pt x="122904" y="26220"/>
                      </a:lnTo>
                      <a:cubicBezTo>
                        <a:pt x="122904" y="26220"/>
                        <a:pt x="144481" y="-11471"/>
                        <a:pt x="159776" y="13656"/>
                      </a:cubicBezTo>
                      <a:cubicBezTo>
                        <a:pt x="173158" y="35779"/>
                        <a:pt x="193369" y="26220"/>
                        <a:pt x="193369" y="4097"/>
                      </a:cubicBezTo>
                    </a:path>
                  </a:pathLst>
                </a:custGeom>
                <a:noFill/>
                <a:ln w="19050" cap="flat">
                  <a:solidFill>
                    <a:srgbClr val="00B0F0"/>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accent1"/>
                    </a:solidFill>
                    <a:effectLst/>
                    <a:uLnTx/>
                    <a:uFillTx/>
                  </a:endParaRPr>
                </a:p>
              </p:txBody>
            </p:sp>
            <p:sp>
              <p:nvSpPr>
                <p:cNvPr id="145" name="Freeform: Shape 221">
                  <a:extLst>
                    <a:ext uri="{FF2B5EF4-FFF2-40B4-BE49-F238E27FC236}">
                      <a16:creationId xmlns:a16="http://schemas.microsoft.com/office/drawing/2014/main" id="{FCDB9581-A322-4204-A7B3-C3C08E24735A}"/>
                    </a:ext>
                  </a:extLst>
                </p:cNvPr>
                <p:cNvSpPr/>
                <p:nvPr/>
              </p:nvSpPr>
              <p:spPr>
                <a:xfrm>
                  <a:off x="11404945" y="4757759"/>
                  <a:ext cx="122957" cy="117367"/>
                </a:xfrm>
                <a:custGeom>
                  <a:avLst/>
                  <a:gdLst>
                    <a:gd name="connsiteX0" fmla="*/ 4243 w 60086"/>
                    <a:gd name="connsiteY0" fmla="*/ 4097 h 57355"/>
                    <a:gd name="connsiteX1" fmla="*/ 31829 w 60086"/>
                    <a:gd name="connsiteY1" fmla="*/ 22123 h 57355"/>
                    <a:gd name="connsiteX2" fmla="*/ 47670 w 60086"/>
                    <a:gd name="connsiteY2" fmla="*/ 53258 h 57355"/>
                  </a:gdLst>
                  <a:ahLst/>
                  <a:cxnLst>
                    <a:cxn ang="0">
                      <a:pos x="connsiteX0" y="connsiteY0"/>
                    </a:cxn>
                    <a:cxn ang="0">
                      <a:pos x="connsiteX1" y="connsiteY1"/>
                    </a:cxn>
                    <a:cxn ang="0">
                      <a:pos x="connsiteX2" y="connsiteY2"/>
                    </a:cxn>
                  </a:cxnLst>
                  <a:rect l="l" t="t" r="r" b="b"/>
                  <a:pathLst>
                    <a:path w="60086" h="57355">
                      <a:moveTo>
                        <a:pt x="4243" y="4097"/>
                      </a:moveTo>
                      <a:cubicBezTo>
                        <a:pt x="4243" y="4097"/>
                        <a:pt x="420" y="37144"/>
                        <a:pt x="31829" y="22123"/>
                      </a:cubicBezTo>
                      <a:cubicBezTo>
                        <a:pt x="52859" y="12017"/>
                        <a:pt x="65149" y="43153"/>
                        <a:pt x="47670" y="53258"/>
                      </a:cubicBezTo>
                    </a:path>
                  </a:pathLst>
                </a:custGeom>
                <a:noFill/>
                <a:ln w="19050" cap="flat">
                  <a:solidFill>
                    <a:srgbClr val="00B0F0"/>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accent1"/>
                    </a:solidFill>
                    <a:effectLst/>
                    <a:uLnTx/>
                    <a:uFillTx/>
                  </a:endParaRPr>
                </a:p>
              </p:txBody>
            </p:sp>
          </p:grpSp>
          <p:grpSp>
            <p:nvGrpSpPr>
              <p:cNvPr id="132" name="Graphic 268">
                <a:extLst>
                  <a:ext uri="{FF2B5EF4-FFF2-40B4-BE49-F238E27FC236}">
                    <a16:creationId xmlns:a16="http://schemas.microsoft.com/office/drawing/2014/main" id="{E3391AC8-95E0-4D0C-9AEF-728744B4D1E4}"/>
                  </a:ext>
                </a:extLst>
              </p:cNvPr>
              <p:cNvGrpSpPr/>
              <p:nvPr/>
            </p:nvGrpSpPr>
            <p:grpSpPr>
              <a:xfrm>
                <a:off x="9215072" y="3848481"/>
                <a:ext cx="1221248" cy="1253782"/>
                <a:chOff x="4562059" y="6255271"/>
                <a:chExt cx="483729" cy="496616"/>
              </a:xfrm>
            </p:grpSpPr>
            <p:sp>
              <p:nvSpPr>
                <p:cNvPr id="133" name="Freeform: Shape 99">
                  <a:extLst>
                    <a:ext uri="{FF2B5EF4-FFF2-40B4-BE49-F238E27FC236}">
                      <a16:creationId xmlns:a16="http://schemas.microsoft.com/office/drawing/2014/main" id="{818DA2C1-6CB5-49C5-83BA-B8CFBA0B86FB}"/>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rgbClr val="00B0F0"/>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0" noProof="0" dirty="0">
                    <a:ln>
                      <a:noFill/>
                    </a:ln>
                    <a:solidFill>
                      <a:schemeClr val="accent1"/>
                    </a:solidFill>
                    <a:effectLst/>
                    <a:uLnTx/>
                    <a:uFillTx/>
                  </a:endParaRPr>
                </a:p>
              </p:txBody>
            </p:sp>
            <p:sp>
              <p:nvSpPr>
                <p:cNvPr id="134" name="Freeform: Shape 100">
                  <a:extLst>
                    <a:ext uri="{FF2B5EF4-FFF2-40B4-BE49-F238E27FC236}">
                      <a16:creationId xmlns:a16="http://schemas.microsoft.com/office/drawing/2014/main" id="{4896F879-C674-416F-A871-0A821BAE8056}"/>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rgbClr val="00B0F0"/>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0" noProof="0" dirty="0">
                    <a:ln>
                      <a:noFill/>
                    </a:ln>
                    <a:solidFill>
                      <a:schemeClr val="accent1"/>
                    </a:solidFill>
                    <a:effectLst/>
                    <a:uLnTx/>
                    <a:uFillTx/>
                  </a:endParaRPr>
                </a:p>
              </p:txBody>
            </p:sp>
            <p:sp>
              <p:nvSpPr>
                <p:cNvPr id="135" name="Freeform: Shape 101">
                  <a:extLst>
                    <a:ext uri="{FF2B5EF4-FFF2-40B4-BE49-F238E27FC236}">
                      <a16:creationId xmlns:a16="http://schemas.microsoft.com/office/drawing/2014/main" id="{0604FF62-A32A-4843-B4D4-3B7C2CE48395}"/>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rgbClr val="00B0F0"/>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0" noProof="0" dirty="0">
                    <a:ln>
                      <a:noFill/>
                    </a:ln>
                    <a:solidFill>
                      <a:schemeClr val="accent1"/>
                    </a:solidFill>
                    <a:effectLst/>
                    <a:uLnTx/>
                    <a:uFillTx/>
                  </a:endParaRPr>
                </a:p>
              </p:txBody>
            </p:sp>
            <p:sp>
              <p:nvSpPr>
                <p:cNvPr id="136" name="Freeform: Shape 102">
                  <a:extLst>
                    <a:ext uri="{FF2B5EF4-FFF2-40B4-BE49-F238E27FC236}">
                      <a16:creationId xmlns:a16="http://schemas.microsoft.com/office/drawing/2014/main" id="{AE5DCA01-EE2D-45B9-9896-601D12538169}"/>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232F3E"/>
                </a:solidFill>
                <a:ln w="19050" cap="flat">
                  <a:solidFill>
                    <a:srgbClr val="00B0F0"/>
                  </a:solidFill>
                  <a:prstDash val="solid"/>
                  <a:miter/>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0" noProof="0" dirty="0">
                    <a:ln>
                      <a:noFill/>
                    </a:ln>
                    <a:solidFill>
                      <a:schemeClr val="accent1"/>
                    </a:solidFill>
                    <a:effectLst/>
                    <a:uLnTx/>
                    <a:uFillTx/>
                  </a:endParaRPr>
                </a:p>
              </p:txBody>
            </p:sp>
            <p:sp>
              <p:nvSpPr>
                <p:cNvPr id="137" name="Freeform: Shape 103">
                  <a:extLst>
                    <a:ext uri="{FF2B5EF4-FFF2-40B4-BE49-F238E27FC236}">
                      <a16:creationId xmlns:a16="http://schemas.microsoft.com/office/drawing/2014/main" id="{8FFD506B-B346-4F39-A49A-3320A534C97D}"/>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rgbClr val="00B0F0"/>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0" noProof="0" dirty="0">
                    <a:ln>
                      <a:noFill/>
                    </a:ln>
                    <a:solidFill>
                      <a:schemeClr val="accent1"/>
                    </a:solidFill>
                    <a:effectLst/>
                    <a:uLnTx/>
                    <a:uFillTx/>
                  </a:endParaRPr>
                </a:p>
              </p:txBody>
            </p:sp>
            <p:sp>
              <p:nvSpPr>
                <p:cNvPr id="138" name="Freeform: Shape 104">
                  <a:extLst>
                    <a:ext uri="{FF2B5EF4-FFF2-40B4-BE49-F238E27FC236}">
                      <a16:creationId xmlns:a16="http://schemas.microsoft.com/office/drawing/2014/main" id="{1065674D-6255-498B-A791-F68A854439F5}"/>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rgbClr val="00B0F0"/>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0" noProof="0" dirty="0">
                    <a:ln>
                      <a:noFill/>
                    </a:ln>
                    <a:solidFill>
                      <a:schemeClr val="accent1"/>
                    </a:solidFill>
                    <a:effectLst/>
                    <a:uLnTx/>
                    <a:uFillTx/>
                  </a:endParaRPr>
                </a:p>
              </p:txBody>
            </p:sp>
            <p:sp>
              <p:nvSpPr>
                <p:cNvPr id="139" name="Freeform: Shape 105">
                  <a:extLst>
                    <a:ext uri="{FF2B5EF4-FFF2-40B4-BE49-F238E27FC236}">
                      <a16:creationId xmlns:a16="http://schemas.microsoft.com/office/drawing/2014/main" id="{D02A098F-2B28-4058-9037-FD98DE3B7428}"/>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rgbClr val="00B0F0"/>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0" noProof="0" dirty="0">
                    <a:ln>
                      <a:noFill/>
                    </a:ln>
                    <a:solidFill>
                      <a:schemeClr val="accent1"/>
                    </a:solidFill>
                    <a:effectLst/>
                    <a:uLnTx/>
                    <a:uFillTx/>
                  </a:endParaRPr>
                </a:p>
              </p:txBody>
            </p:sp>
            <p:sp>
              <p:nvSpPr>
                <p:cNvPr id="140" name="Freeform: Shape 106">
                  <a:extLst>
                    <a:ext uri="{FF2B5EF4-FFF2-40B4-BE49-F238E27FC236}">
                      <a16:creationId xmlns:a16="http://schemas.microsoft.com/office/drawing/2014/main" id="{95854C55-59C5-445C-9040-481DFB3B5FAD}"/>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232F3E"/>
                </a:solidFill>
                <a:ln w="19050" cap="flat">
                  <a:solidFill>
                    <a:srgbClr val="00B0F0"/>
                  </a:solidFill>
                  <a:prstDash val="solid"/>
                  <a:miter/>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2333" b="0" i="0" u="none" strike="noStrike" kern="0" cap="none" spc="0" normalizeH="0" baseline="0" noProof="0" dirty="0">
                    <a:ln>
                      <a:noFill/>
                    </a:ln>
                    <a:solidFill>
                      <a:schemeClr val="accent1"/>
                    </a:solidFill>
                    <a:effectLst/>
                    <a:uLnTx/>
                    <a:uFillTx/>
                  </a:endParaRPr>
                </a:p>
              </p:txBody>
            </p:sp>
          </p:grpSp>
        </p:grpSp>
        <p:sp>
          <p:nvSpPr>
            <p:cNvPr id="130" name="Oval 129">
              <a:extLst>
                <a:ext uri="{FF2B5EF4-FFF2-40B4-BE49-F238E27FC236}">
                  <a16:creationId xmlns:a16="http://schemas.microsoft.com/office/drawing/2014/main" id="{FBBA5363-9EDE-474A-90FB-08A40FF7FEAD}"/>
                </a:ext>
              </a:extLst>
            </p:cNvPr>
            <p:cNvSpPr/>
            <p:nvPr/>
          </p:nvSpPr>
          <p:spPr bwMode="auto">
            <a:xfrm>
              <a:off x="10501891" y="3651253"/>
              <a:ext cx="1666108" cy="1666106"/>
            </a:xfrm>
            <a:prstGeom prst="ellipse">
              <a:avLst/>
            </a:prstGeom>
            <a:noFill/>
            <a:ln w="28575" cap="flat" cmpd="sng" algn="ctr">
              <a:solidFill>
                <a:srgbClr val="00B0F0"/>
              </a:solid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marL="0" marR="0" lvl="0" indent="0" algn="ctr" defTabSz="777029" eaLnBrk="1" fontAlgn="base" latinLnBrk="0" hangingPunct="1">
                <a:lnSpc>
                  <a:spcPct val="90000"/>
                </a:lnSpc>
                <a:spcBef>
                  <a:spcPct val="0"/>
                </a:spcBef>
                <a:spcAft>
                  <a:spcPct val="0"/>
                </a:spcAft>
                <a:buClrTx/>
                <a:buSzTx/>
                <a:buFontTx/>
                <a:buNone/>
                <a:tabLst/>
                <a:defRPr/>
              </a:pPr>
              <a:endParaRPr kumimoji="0" lang="en-US" sz="2667" b="0" i="0" u="none" strike="noStrike" kern="0" cap="none" spc="0" normalizeH="0" baseline="0" noProof="0" dirty="0">
                <a:ln>
                  <a:noFill/>
                </a:ln>
                <a:solidFill>
                  <a:schemeClr val="accent1"/>
                </a:solidFill>
                <a:effectLst/>
                <a:uLnTx/>
                <a:uFillTx/>
                <a:latin typeface="Amazon Ember"/>
                <a:ea typeface="+mn-ea"/>
                <a:cs typeface="Amazon Ember" panose="020B0603020204020204" pitchFamily="34" charset="0"/>
              </a:endParaRPr>
            </a:p>
          </p:txBody>
        </p:sp>
      </p:grpSp>
      <p:sp>
        <p:nvSpPr>
          <p:cNvPr id="146" name="Rectangle 145">
            <a:extLst>
              <a:ext uri="{FF2B5EF4-FFF2-40B4-BE49-F238E27FC236}">
                <a16:creationId xmlns:a16="http://schemas.microsoft.com/office/drawing/2014/main" id="{10418C34-692E-46F9-A49F-B0B0903B1E29}"/>
              </a:ext>
            </a:extLst>
          </p:cNvPr>
          <p:cNvSpPr/>
          <p:nvPr/>
        </p:nvSpPr>
        <p:spPr>
          <a:xfrm>
            <a:off x="555527" y="4671593"/>
            <a:ext cx="4174144" cy="1264449"/>
          </a:xfrm>
          <a:prstGeom prst="rect">
            <a:avLst/>
          </a:prstGeom>
        </p:spPr>
        <p:txBody>
          <a:bodyPr wrap="square">
            <a:spAutoFit/>
          </a:bodyPr>
          <a:lstStyle/>
          <a:p>
            <a:pPr algn="ctr" defTabSz="914363">
              <a:spcBef>
                <a:spcPts val="500"/>
              </a:spcBef>
              <a:buClr>
                <a:srgbClr val="FFFFFF"/>
              </a:buClr>
              <a:defRPr/>
            </a:pPr>
            <a:r>
              <a:rPr lang="en-US" dirty="0">
                <a:solidFill>
                  <a:srgbClr val="FFFFFF"/>
                </a:solidFill>
                <a:ea typeface="Amazon Ember" panose="020B0603020204020204" pitchFamily="34" charset="0"/>
                <a:cs typeface="Amazon Ember" panose="020B0603020204020204" pitchFamily="34" charset="0"/>
              </a:rPr>
              <a:t>Elastic</a:t>
            </a:r>
            <a:br>
              <a:rPr lang="en-US" dirty="0">
                <a:solidFill>
                  <a:srgbClr val="FFFFFF"/>
                </a:solidFill>
                <a:ea typeface="Amazon Ember" panose="020B0603020204020204" pitchFamily="34" charset="0"/>
                <a:cs typeface="Amazon Ember" panose="020B0603020204020204" pitchFamily="34" charset="0"/>
              </a:rPr>
            </a:br>
            <a:r>
              <a:rPr lang="en-US" dirty="0">
                <a:solidFill>
                  <a:srgbClr val="FFFFFF"/>
                </a:solidFill>
                <a:ea typeface="Amazon Ember" panose="020B0603020204020204" pitchFamily="34" charset="0"/>
                <a:cs typeface="Amazon Ember" panose="020B0603020204020204" pitchFamily="34" charset="0"/>
              </a:rPr>
              <a:t>Virtually unlimited capacity </a:t>
            </a:r>
            <a:br>
              <a:rPr lang="en-US" dirty="0">
                <a:solidFill>
                  <a:srgbClr val="FFFFFF"/>
                </a:solidFill>
                <a:ea typeface="Amazon Ember" panose="020B0603020204020204" pitchFamily="34" charset="0"/>
                <a:cs typeface="Amazon Ember" panose="020B0603020204020204" pitchFamily="34" charset="0"/>
              </a:rPr>
            </a:br>
            <a:r>
              <a:rPr lang="en-US" dirty="0">
                <a:solidFill>
                  <a:srgbClr val="FFFFFF"/>
                </a:solidFill>
                <a:ea typeface="Amazon Ember" panose="020B0603020204020204" pitchFamily="34" charset="0"/>
                <a:cs typeface="Amazon Ember" panose="020B0603020204020204" pitchFamily="34" charset="0"/>
              </a:rPr>
              <a:t>(PB+ file systems)</a:t>
            </a:r>
          </a:p>
          <a:p>
            <a:pPr algn="ctr" defTabSz="914363">
              <a:spcBef>
                <a:spcPts val="500"/>
              </a:spcBef>
              <a:buClr>
                <a:srgbClr val="FFFFFF"/>
              </a:buClr>
              <a:defRPr/>
            </a:pPr>
            <a:r>
              <a:rPr lang="en-US" dirty="0">
                <a:solidFill>
                  <a:srgbClr val="FFFFFF"/>
                </a:solidFill>
                <a:ea typeface="Amazon Ember" panose="020B0603020204020204" pitchFamily="34" charset="0"/>
                <a:cs typeface="Amazon Ember" panose="020B0603020204020204" pitchFamily="34" charset="0"/>
              </a:rPr>
              <a:t>Cost-optimized for less-accessed files</a:t>
            </a:r>
          </a:p>
        </p:txBody>
      </p:sp>
      <p:grpSp>
        <p:nvGrpSpPr>
          <p:cNvPr id="147" name="Graphic 7">
            <a:extLst>
              <a:ext uri="{FF2B5EF4-FFF2-40B4-BE49-F238E27FC236}">
                <a16:creationId xmlns:a16="http://schemas.microsoft.com/office/drawing/2014/main" id="{BF1FF2AE-BE70-4F49-8B75-8A83BE16C798}"/>
              </a:ext>
            </a:extLst>
          </p:cNvPr>
          <p:cNvGrpSpPr/>
          <p:nvPr/>
        </p:nvGrpSpPr>
        <p:grpSpPr>
          <a:xfrm>
            <a:off x="7601229" y="2391878"/>
            <a:ext cx="440850" cy="638707"/>
            <a:chOff x="1113440" y="3456287"/>
            <a:chExt cx="800100" cy="1159192"/>
          </a:xfrm>
          <a:noFill/>
        </p:grpSpPr>
        <p:grpSp>
          <p:nvGrpSpPr>
            <p:cNvPr id="148" name="Graphic 7">
              <a:extLst>
                <a:ext uri="{FF2B5EF4-FFF2-40B4-BE49-F238E27FC236}">
                  <a16:creationId xmlns:a16="http://schemas.microsoft.com/office/drawing/2014/main" id="{4167C748-6B5A-4C9F-85FF-AFABBF17C8D6}"/>
                </a:ext>
              </a:extLst>
            </p:cNvPr>
            <p:cNvGrpSpPr/>
            <p:nvPr/>
          </p:nvGrpSpPr>
          <p:grpSpPr>
            <a:xfrm>
              <a:off x="1113440" y="3456287"/>
              <a:ext cx="800100" cy="1147762"/>
              <a:chOff x="1113440" y="3456287"/>
              <a:chExt cx="800100" cy="1147762"/>
            </a:xfrm>
            <a:grpFill/>
          </p:grpSpPr>
          <p:sp>
            <p:nvSpPr>
              <p:cNvPr id="151" name="Freeform: Shape 161">
                <a:extLst>
                  <a:ext uri="{FF2B5EF4-FFF2-40B4-BE49-F238E27FC236}">
                    <a16:creationId xmlns:a16="http://schemas.microsoft.com/office/drawing/2014/main" id="{1AA94AF2-C294-49C6-AEAA-F66FB08AADEB}"/>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52" name="Freeform: Shape 162">
                <a:extLst>
                  <a:ext uri="{FF2B5EF4-FFF2-40B4-BE49-F238E27FC236}">
                    <a16:creationId xmlns:a16="http://schemas.microsoft.com/office/drawing/2014/main" id="{1EE86809-5A6A-44E2-B8CC-3C06CA7805D4}"/>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53" name="Freeform: Shape 163">
                <a:extLst>
                  <a:ext uri="{FF2B5EF4-FFF2-40B4-BE49-F238E27FC236}">
                    <a16:creationId xmlns:a16="http://schemas.microsoft.com/office/drawing/2014/main" id="{9E303A42-89E8-473D-AC95-1AC175C4439B}"/>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54" name="Freeform: Shape 164">
                <a:extLst>
                  <a:ext uri="{FF2B5EF4-FFF2-40B4-BE49-F238E27FC236}">
                    <a16:creationId xmlns:a16="http://schemas.microsoft.com/office/drawing/2014/main" id="{5D7CCE2A-852E-4AA7-A1AB-3821712F3174}"/>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55" name="Freeform: Shape 165">
                <a:extLst>
                  <a:ext uri="{FF2B5EF4-FFF2-40B4-BE49-F238E27FC236}">
                    <a16:creationId xmlns:a16="http://schemas.microsoft.com/office/drawing/2014/main" id="{9EA65ECF-81D5-4092-99EA-8FA6753D18E2}"/>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56" name="Freeform: Shape 166">
                <a:extLst>
                  <a:ext uri="{FF2B5EF4-FFF2-40B4-BE49-F238E27FC236}">
                    <a16:creationId xmlns:a16="http://schemas.microsoft.com/office/drawing/2014/main" id="{BA65BAD4-9376-4DC6-A2DF-AFBB635D7304}"/>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68" name="Freeform: Shape 167">
                <a:extLst>
                  <a:ext uri="{FF2B5EF4-FFF2-40B4-BE49-F238E27FC236}">
                    <a16:creationId xmlns:a16="http://schemas.microsoft.com/office/drawing/2014/main" id="{107CB69B-7C45-4D49-ACF9-278D945EAE8D}"/>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4"/>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149" name="Freeform: Shape 159">
              <a:extLst>
                <a:ext uri="{FF2B5EF4-FFF2-40B4-BE49-F238E27FC236}">
                  <a16:creationId xmlns:a16="http://schemas.microsoft.com/office/drawing/2014/main" id="{C3F3B84D-589E-4544-98DD-64B3CDBE6601}"/>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50" name="Freeform: Shape 160">
              <a:extLst>
                <a:ext uri="{FF2B5EF4-FFF2-40B4-BE49-F238E27FC236}">
                  <a16:creationId xmlns:a16="http://schemas.microsoft.com/office/drawing/2014/main" id="{4107D716-35AC-4D74-8C03-3614BC51F4A2}"/>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169" name="TextBox 168">
            <a:extLst>
              <a:ext uri="{FF2B5EF4-FFF2-40B4-BE49-F238E27FC236}">
                <a16:creationId xmlns:a16="http://schemas.microsoft.com/office/drawing/2014/main" id="{502F06BF-7F93-4A5E-BCF3-A3B8C4328C53}"/>
              </a:ext>
            </a:extLst>
          </p:cNvPr>
          <p:cNvSpPr txBox="1"/>
          <p:nvPr/>
        </p:nvSpPr>
        <p:spPr>
          <a:xfrm>
            <a:off x="8520941" y="2948863"/>
            <a:ext cx="3073277" cy="1477328"/>
          </a:xfrm>
          <a:prstGeom prst="rect">
            <a:avLst/>
          </a:prstGeom>
          <a:noFill/>
        </p:spPr>
        <p:txBody>
          <a:bodyPr wrap="none" rtlCol="0">
            <a:spAutoFit/>
          </a:bodyPr>
          <a:lstStyle/>
          <a:p>
            <a:pPr defTabSz="609576"/>
            <a:r>
              <a:rPr lang="en-US" b="1" dirty="0">
                <a:ea typeface="Amazon Ember" panose="020B0603020204020204" pitchFamily="34" charset="0"/>
                <a:cs typeface="Amazon Ember" panose="020B0603020204020204" pitchFamily="34" charset="0"/>
              </a:rPr>
              <a:t>Automated tiering policies</a:t>
            </a:r>
          </a:p>
          <a:p>
            <a:pPr marL="380985" indent="-380985" defTabSz="609576">
              <a:buFont typeface="Amazon Ember" panose="020B0603020204020204" pitchFamily="34" charset="0"/>
              <a:buChar char="•"/>
            </a:pPr>
            <a:r>
              <a:rPr lang="en-US" dirty="0">
                <a:ea typeface="Amazon Ember" panose="020B0603020204020204" pitchFamily="34" charset="0"/>
                <a:cs typeface="Amazon Ember" panose="020B0603020204020204" pitchFamily="34" charset="0"/>
              </a:rPr>
              <a:t>Snapshot only </a:t>
            </a:r>
          </a:p>
          <a:p>
            <a:pPr marL="380985" indent="-380985" defTabSz="609576">
              <a:buFont typeface="Amazon Ember" panose="020B0603020204020204" pitchFamily="34" charset="0"/>
              <a:buChar char="•"/>
            </a:pPr>
            <a:r>
              <a:rPr lang="en-US" dirty="0">
                <a:ea typeface="Amazon Ember" panose="020B0603020204020204" pitchFamily="34" charset="0"/>
                <a:cs typeface="Amazon Ember" panose="020B0603020204020204" pitchFamily="34" charset="0"/>
              </a:rPr>
              <a:t>None</a:t>
            </a:r>
          </a:p>
          <a:p>
            <a:pPr marL="380985" indent="-380985" defTabSz="609576">
              <a:buFont typeface="Amazon Ember" panose="020B0603020204020204" pitchFamily="34" charset="0"/>
              <a:buChar char="•"/>
            </a:pPr>
            <a:r>
              <a:rPr lang="en-US" dirty="0">
                <a:ea typeface="Amazon Ember" panose="020B0603020204020204" pitchFamily="34" charset="0"/>
                <a:cs typeface="Amazon Ember" panose="020B0603020204020204" pitchFamily="34" charset="0"/>
              </a:rPr>
              <a:t>Auto</a:t>
            </a:r>
          </a:p>
          <a:p>
            <a:pPr marL="380985" indent="-380985" defTabSz="609576">
              <a:buFont typeface="Amazon Ember" panose="020B0603020204020204" pitchFamily="34" charset="0"/>
              <a:buChar char="•"/>
            </a:pPr>
            <a:r>
              <a:rPr lang="en-US" dirty="0">
                <a:ea typeface="Amazon Ember" panose="020B0603020204020204" pitchFamily="34" charset="0"/>
                <a:cs typeface="Amazon Ember" panose="020B0603020204020204" pitchFamily="34" charset="0"/>
              </a:rPr>
              <a:t>All </a:t>
            </a:r>
            <a:endParaRPr lang="en-US" sz="1667" dirty="0">
              <a:ea typeface="Amazon Ember" panose="020B0603020204020204" pitchFamily="34" charset="0"/>
              <a:cs typeface="Amazon Ember" panose="020B0603020204020204" pitchFamily="34" charset="0"/>
            </a:endParaRPr>
          </a:p>
        </p:txBody>
      </p:sp>
      <p:sp>
        <p:nvSpPr>
          <p:cNvPr id="170" name="TextBox 169">
            <a:extLst>
              <a:ext uri="{FF2B5EF4-FFF2-40B4-BE49-F238E27FC236}">
                <a16:creationId xmlns:a16="http://schemas.microsoft.com/office/drawing/2014/main" id="{5DCFCE23-4C09-46DE-B910-FE62405051D0}"/>
              </a:ext>
            </a:extLst>
          </p:cNvPr>
          <p:cNvSpPr txBox="1"/>
          <p:nvPr/>
        </p:nvSpPr>
        <p:spPr>
          <a:xfrm>
            <a:off x="6693387" y="2615437"/>
            <a:ext cx="805029" cy="369332"/>
          </a:xfrm>
          <a:prstGeom prst="rect">
            <a:avLst/>
          </a:prstGeom>
          <a:noFill/>
        </p:spPr>
        <p:txBody>
          <a:bodyPr wrap="none" rtlCol="0">
            <a:spAutoFit/>
          </a:bodyPr>
          <a:lstStyle/>
          <a:p>
            <a:pPr defTabSz="609576"/>
            <a:r>
              <a:rPr lang="en-US" b="1" dirty="0">
                <a:solidFill>
                  <a:schemeClr val="accent4"/>
                </a:solidFill>
                <a:ea typeface="Amazon Ember" panose="020B0603020204020204" pitchFamily="34" charset="0"/>
                <a:cs typeface="Amazon Ember" panose="020B0603020204020204" pitchFamily="34" charset="0"/>
              </a:rPr>
              <a:t>~20%</a:t>
            </a:r>
          </a:p>
        </p:txBody>
      </p:sp>
      <p:sp>
        <p:nvSpPr>
          <p:cNvPr id="171" name="TextBox 170">
            <a:extLst>
              <a:ext uri="{FF2B5EF4-FFF2-40B4-BE49-F238E27FC236}">
                <a16:creationId xmlns:a16="http://schemas.microsoft.com/office/drawing/2014/main" id="{7DB35631-0143-4390-B9EC-CDF2ECC13B52}"/>
              </a:ext>
            </a:extLst>
          </p:cNvPr>
          <p:cNvSpPr txBox="1"/>
          <p:nvPr/>
        </p:nvSpPr>
        <p:spPr>
          <a:xfrm>
            <a:off x="6698820" y="4916968"/>
            <a:ext cx="805029" cy="369332"/>
          </a:xfrm>
          <a:prstGeom prst="rect">
            <a:avLst/>
          </a:prstGeom>
          <a:noFill/>
        </p:spPr>
        <p:txBody>
          <a:bodyPr wrap="none" rtlCol="0">
            <a:spAutoFit/>
          </a:bodyPr>
          <a:lstStyle/>
          <a:p>
            <a:pPr defTabSz="609576"/>
            <a:r>
              <a:rPr lang="en-US" b="1" dirty="0">
                <a:solidFill>
                  <a:schemeClr val="accent1"/>
                </a:solidFill>
                <a:ea typeface="Amazon Ember" panose="020B0603020204020204" pitchFamily="34" charset="0"/>
                <a:cs typeface="Amazon Ember" panose="020B0603020204020204" pitchFamily="34" charset="0"/>
              </a:rPr>
              <a:t>~80%</a:t>
            </a:r>
          </a:p>
        </p:txBody>
      </p:sp>
      <p:cxnSp>
        <p:nvCxnSpPr>
          <p:cNvPr id="172" name="Straight Connector 171">
            <a:extLst>
              <a:ext uri="{FF2B5EF4-FFF2-40B4-BE49-F238E27FC236}">
                <a16:creationId xmlns:a16="http://schemas.microsoft.com/office/drawing/2014/main" id="{78714F2A-AD37-4226-9B07-72F1445479AE}"/>
              </a:ext>
            </a:extLst>
          </p:cNvPr>
          <p:cNvCxnSpPr>
            <a:cxnSpLocks/>
          </p:cNvCxnSpPr>
          <p:nvPr/>
        </p:nvCxnSpPr>
        <p:spPr>
          <a:xfrm flipV="1">
            <a:off x="7812606" y="3299979"/>
            <a:ext cx="9048" cy="1126212"/>
          </a:xfrm>
          <a:prstGeom prst="line">
            <a:avLst/>
          </a:prstGeom>
          <a:ln w="19050" cap="rnd">
            <a:gradFill flip="none" rotWithShape="1">
              <a:gsLst>
                <a:gs pos="0">
                  <a:schemeClr val="accent2"/>
                </a:gs>
                <a:gs pos="69000">
                  <a:schemeClr val="accent4"/>
                </a:gs>
              </a:gsLst>
              <a:lin ang="5400000" scaled="1"/>
              <a:tileRect/>
            </a:gra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F61D7FDA-F3F2-406D-A9E8-7C2EC6AB8034}"/>
              </a:ext>
            </a:extLst>
          </p:cNvPr>
          <p:cNvGrpSpPr/>
          <p:nvPr/>
        </p:nvGrpSpPr>
        <p:grpSpPr>
          <a:xfrm>
            <a:off x="7506696" y="4675760"/>
            <a:ext cx="640782" cy="809206"/>
            <a:chOff x="7409233" y="4771053"/>
            <a:chExt cx="640782" cy="809206"/>
          </a:xfrm>
        </p:grpSpPr>
        <p:grpSp>
          <p:nvGrpSpPr>
            <p:cNvPr id="174" name="Graphic 7">
              <a:extLst>
                <a:ext uri="{FF2B5EF4-FFF2-40B4-BE49-F238E27FC236}">
                  <a16:creationId xmlns:a16="http://schemas.microsoft.com/office/drawing/2014/main" id="{DCCC9443-A37B-4CA5-A9F3-FC13ADDCE41E}"/>
                </a:ext>
              </a:extLst>
            </p:cNvPr>
            <p:cNvGrpSpPr/>
            <p:nvPr/>
          </p:nvGrpSpPr>
          <p:grpSpPr>
            <a:xfrm>
              <a:off x="7409233" y="4771053"/>
              <a:ext cx="440850" cy="638707"/>
              <a:chOff x="1113440" y="3456287"/>
              <a:chExt cx="800100" cy="1159192"/>
            </a:xfrm>
            <a:solidFill>
              <a:srgbClr val="201564"/>
            </a:solidFill>
          </p:grpSpPr>
          <p:grpSp>
            <p:nvGrpSpPr>
              <p:cNvPr id="197" name="Graphic 7">
                <a:extLst>
                  <a:ext uri="{FF2B5EF4-FFF2-40B4-BE49-F238E27FC236}">
                    <a16:creationId xmlns:a16="http://schemas.microsoft.com/office/drawing/2014/main" id="{CB2AFEEA-2210-4C54-8AE2-8D00B9E036E2}"/>
                  </a:ext>
                </a:extLst>
              </p:cNvPr>
              <p:cNvGrpSpPr/>
              <p:nvPr/>
            </p:nvGrpSpPr>
            <p:grpSpPr>
              <a:xfrm>
                <a:off x="1113440" y="3456287"/>
                <a:ext cx="800100" cy="1147762"/>
                <a:chOff x="1113440" y="3456287"/>
                <a:chExt cx="800100" cy="1147762"/>
              </a:xfrm>
              <a:grpFill/>
            </p:grpSpPr>
            <p:sp>
              <p:nvSpPr>
                <p:cNvPr id="200" name="Freeform: Shape 161">
                  <a:extLst>
                    <a:ext uri="{FF2B5EF4-FFF2-40B4-BE49-F238E27FC236}">
                      <a16:creationId xmlns:a16="http://schemas.microsoft.com/office/drawing/2014/main" id="{13513509-05AF-4792-B97D-E72C4FCC69FA}"/>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01" name="Freeform: Shape 162">
                  <a:extLst>
                    <a:ext uri="{FF2B5EF4-FFF2-40B4-BE49-F238E27FC236}">
                      <a16:creationId xmlns:a16="http://schemas.microsoft.com/office/drawing/2014/main" id="{B214FED8-184E-4578-B126-8B10794356C1}"/>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06" name="Freeform: Shape 163">
                  <a:extLst>
                    <a:ext uri="{FF2B5EF4-FFF2-40B4-BE49-F238E27FC236}">
                      <a16:creationId xmlns:a16="http://schemas.microsoft.com/office/drawing/2014/main" id="{A30E814D-4590-4630-B96D-73899379DB07}"/>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40" name="Freeform: Shape 164">
                  <a:extLst>
                    <a:ext uri="{FF2B5EF4-FFF2-40B4-BE49-F238E27FC236}">
                      <a16:creationId xmlns:a16="http://schemas.microsoft.com/office/drawing/2014/main" id="{BC901B43-9C60-4A7B-9BE0-F85C2B2B57FB}"/>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41" name="Freeform: Shape 165">
                  <a:extLst>
                    <a:ext uri="{FF2B5EF4-FFF2-40B4-BE49-F238E27FC236}">
                      <a16:creationId xmlns:a16="http://schemas.microsoft.com/office/drawing/2014/main" id="{EC798BF0-6397-4FF2-B747-8CAE8A8989A8}"/>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42" name="Freeform: Shape 166">
                  <a:extLst>
                    <a:ext uri="{FF2B5EF4-FFF2-40B4-BE49-F238E27FC236}">
                      <a16:creationId xmlns:a16="http://schemas.microsoft.com/office/drawing/2014/main" id="{1236A604-57E3-41B5-921F-8B4D9FA2C27C}"/>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43" name="Freeform: Shape 167">
                  <a:extLst>
                    <a:ext uri="{FF2B5EF4-FFF2-40B4-BE49-F238E27FC236}">
                      <a16:creationId xmlns:a16="http://schemas.microsoft.com/office/drawing/2014/main" id="{3960445A-AB0F-4762-A248-3380737E64D0}"/>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198" name="Freeform: Shape 159">
                <a:extLst>
                  <a:ext uri="{FF2B5EF4-FFF2-40B4-BE49-F238E27FC236}">
                    <a16:creationId xmlns:a16="http://schemas.microsoft.com/office/drawing/2014/main" id="{0E59F8AA-8585-429D-B64C-66F12819CF1F}"/>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9" name="Freeform: Shape 160">
                <a:extLst>
                  <a:ext uri="{FF2B5EF4-FFF2-40B4-BE49-F238E27FC236}">
                    <a16:creationId xmlns:a16="http://schemas.microsoft.com/office/drawing/2014/main" id="{1440FD5E-FD16-4058-8A89-A03CB7FAD07A}"/>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175" name="Graphic 7">
              <a:extLst>
                <a:ext uri="{FF2B5EF4-FFF2-40B4-BE49-F238E27FC236}">
                  <a16:creationId xmlns:a16="http://schemas.microsoft.com/office/drawing/2014/main" id="{F173704B-CF84-4EE9-8B10-A6886433CA8F}"/>
                </a:ext>
              </a:extLst>
            </p:cNvPr>
            <p:cNvGrpSpPr/>
            <p:nvPr/>
          </p:nvGrpSpPr>
          <p:grpSpPr>
            <a:xfrm>
              <a:off x="7503825" y="4819716"/>
              <a:ext cx="440850" cy="638707"/>
              <a:chOff x="1113440" y="3456287"/>
              <a:chExt cx="800100" cy="1159192"/>
            </a:xfrm>
            <a:solidFill>
              <a:srgbClr val="201564"/>
            </a:solidFill>
          </p:grpSpPr>
          <p:grpSp>
            <p:nvGrpSpPr>
              <p:cNvPr id="187" name="Graphic 7">
                <a:extLst>
                  <a:ext uri="{FF2B5EF4-FFF2-40B4-BE49-F238E27FC236}">
                    <a16:creationId xmlns:a16="http://schemas.microsoft.com/office/drawing/2014/main" id="{2796BB87-8AB6-4F9D-9FAE-C46EB68A53E1}"/>
                  </a:ext>
                </a:extLst>
              </p:cNvPr>
              <p:cNvGrpSpPr/>
              <p:nvPr/>
            </p:nvGrpSpPr>
            <p:grpSpPr>
              <a:xfrm>
                <a:off x="1113440" y="3456287"/>
                <a:ext cx="800100" cy="1147762"/>
                <a:chOff x="1113440" y="3456287"/>
                <a:chExt cx="800100" cy="1147762"/>
              </a:xfrm>
              <a:grpFill/>
            </p:grpSpPr>
            <p:sp>
              <p:nvSpPr>
                <p:cNvPr id="190" name="Freeform: Shape 161">
                  <a:extLst>
                    <a:ext uri="{FF2B5EF4-FFF2-40B4-BE49-F238E27FC236}">
                      <a16:creationId xmlns:a16="http://schemas.microsoft.com/office/drawing/2014/main" id="{6387EEFB-8D92-406F-A851-7872B42C3E5A}"/>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1" name="Freeform: Shape 162">
                  <a:extLst>
                    <a:ext uri="{FF2B5EF4-FFF2-40B4-BE49-F238E27FC236}">
                      <a16:creationId xmlns:a16="http://schemas.microsoft.com/office/drawing/2014/main" id="{8A2C043E-A96A-4641-B1B4-140052423B5E}"/>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2" name="Freeform: Shape 163">
                  <a:extLst>
                    <a:ext uri="{FF2B5EF4-FFF2-40B4-BE49-F238E27FC236}">
                      <a16:creationId xmlns:a16="http://schemas.microsoft.com/office/drawing/2014/main" id="{6F9D2590-2DCA-4ABF-9F12-CEEA8223AE20}"/>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3" name="Freeform: Shape 164">
                  <a:extLst>
                    <a:ext uri="{FF2B5EF4-FFF2-40B4-BE49-F238E27FC236}">
                      <a16:creationId xmlns:a16="http://schemas.microsoft.com/office/drawing/2014/main" id="{C9EFCDEE-E4DD-45E6-9D34-334B374A17D1}"/>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4" name="Freeform: Shape 165">
                  <a:extLst>
                    <a:ext uri="{FF2B5EF4-FFF2-40B4-BE49-F238E27FC236}">
                      <a16:creationId xmlns:a16="http://schemas.microsoft.com/office/drawing/2014/main" id="{538AF370-1279-433F-B35E-E2E70B4F70E7}"/>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5" name="Freeform: Shape 166">
                  <a:extLst>
                    <a:ext uri="{FF2B5EF4-FFF2-40B4-BE49-F238E27FC236}">
                      <a16:creationId xmlns:a16="http://schemas.microsoft.com/office/drawing/2014/main" id="{2FA20792-FBAC-4D06-8E13-8AE0316FD360}"/>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6" name="Freeform: Shape 167">
                  <a:extLst>
                    <a:ext uri="{FF2B5EF4-FFF2-40B4-BE49-F238E27FC236}">
                      <a16:creationId xmlns:a16="http://schemas.microsoft.com/office/drawing/2014/main" id="{E8F32DEC-ACE0-42A2-A0CA-CF615DE9A50C}"/>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188" name="Freeform: Shape 159">
                <a:extLst>
                  <a:ext uri="{FF2B5EF4-FFF2-40B4-BE49-F238E27FC236}">
                    <a16:creationId xmlns:a16="http://schemas.microsoft.com/office/drawing/2014/main" id="{81079923-1141-49BF-820A-DBF8F7DFE6A5}"/>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9" name="Freeform: Shape 160">
                <a:extLst>
                  <a:ext uri="{FF2B5EF4-FFF2-40B4-BE49-F238E27FC236}">
                    <a16:creationId xmlns:a16="http://schemas.microsoft.com/office/drawing/2014/main" id="{C32B9AEB-8737-4A2D-A00F-7E7A91752BAA}"/>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176" name="Graphic 7">
              <a:extLst>
                <a:ext uri="{FF2B5EF4-FFF2-40B4-BE49-F238E27FC236}">
                  <a16:creationId xmlns:a16="http://schemas.microsoft.com/office/drawing/2014/main" id="{7E76494A-592D-4D98-834E-B2B390E66E4A}"/>
                </a:ext>
              </a:extLst>
            </p:cNvPr>
            <p:cNvGrpSpPr/>
            <p:nvPr/>
          </p:nvGrpSpPr>
          <p:grpSpPr>
            <a:xfrm>
              <a:off x="7609165" y="4941552"/>
              <a:ext cx="440850" cy="638707"/>
              <a:chOff x="1113440" y="3456287"/>
              <a:chExt cx="800100" cy="1159192"/>
            </a:xfrm>
            <a:solidFill>
              <a:srgbClr val="201564"/>
            </a:solidFill>
          </p:grpSpPr>
          <p:grpSp>
            <p:nvGrpSpPr>
              <p:cNvPr id="177" name="Graphic 7">
                <a:extLst>
                  <a:ext uri="{FF2B5EF4-FFF2-40B4-BE49-F238E27FC236}">
                    <a16:creationId xmlns:a16="http://schemas.microsoft.com/office/drawing/2014/main" id="{5B64A0F1-B602-49BF-A90D-231F3699A54E}"/>
                  </a:ext>
                </a:extLst>
              </p:cNvPr>
              <p:cNvGrpSpPr/>
              <p:nvPr/>
            </p:nvGrpSpPr>
            <p:grpSpPr>
              <a:xfrm>
                <a:off x="1113440" y="3456287"/>
                <a:ext cx="800100" cy="1147762"/>
                <a:chOff x="1113440" y="3456287"/>
                <a:chExt cx="800100" cy="1147762"/>
              </a:xfrm>
              <a:grpFill/>
            </p:grpSpPr>
            <p:sp>
              <p:nvSpPr>
                <p:cNvPr id="180" name="Freeform: Shape 161">
                  <a:extLst>
                    <a:ext uri="{FF2B5EF4-FFF2-40B4-BE49-F238E27FC236}">
                      <a16:creationId xmlns:a16="http://schemas.microsoft.com/office/drawing/2014/main" id="{2E757738-509E-4013-A582-18828CD61908}"/>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1" name="Freeform: Shape 162">
                  <a:extLst>
                    <a:ext uri="{FF2B5EF4-FFF2-40B4-BE49-F238E27FC236}">
                      <a16:creationId xmlns:a16="http://schemas.microsoft.com/office/drawing/2014/main" id="{E6C2C801-F2EB-4704-A04E-76A54940E20B}"/>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2" name="Freeform: Shape 163">
                  <a:extLst>
                    <a:ext uri="{FF2B5EF4-FFF2-40B4-BE49-F238E27FC236}">
                      <a16:creationId xmlns:a16="http://schemas.microsoft.com/office/drawing/2014/main" id="{5F1D98CB-88F7-41AB-AA52-75C8001502FA}"/>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3" name="Freeform: Shape 164">
                  <a:extLst>
                    <a:ext uri="{FF2B5EF4-FFF2-40B4-BE49-F238E27FC236}">
                      <a16:creationId xmlns:a16="http://schemas.microsoft.com/office/drawing/2014/main" id="{44B2E6F5-8CC9-479E-AB77-E4A0AB96BDD0}"/>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4" name="Freeform: Shape 165">
                  <a:extLst>
                    <a:ext uri="{FF2B5EF4-FFF2-40B4-BE49-F238E27FC236}">
                      <a16:creationId xmlns:a16="http://schemas.microsoft.com/office/drawing/2014/main" id="{98C446FC-4ABC-43DC-A6DA-BBE3D97F6EF4}"/>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5" name="Freeform: Shape 166">
                  <a:extLst>
                    <a:ext uri="{FF2B5EF4-FFF2-40B4-BE49-F238E27FC236}">
                      <a16:creationId xmlns:a16="http://schemas.microsoft.com/office/drawing/2014/main" id="{C3026C5A-A1E5-4610-8200-B20853C395FB}"/>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6" name="Freeform: Shape 167">
                  <a:extLst>
                    <a:ext uri="{FF2B5EF4-FFF2-40B4-BE49-F238E27FC236}">
                      <a16:creationId xmlns:a16="http://schemas.microsoft.com/office/drawing/2014/main" id="{F204305F-97B1-4C64-B55A-28D37D06E718}"/>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2"/>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178" name="Freeform: Shape 159">
                <a:extLst>
                  <a:ext uri="{FF2B5EF4-FFF2-40B4-BE49-F238E27FC236}">
                    <a16:creationId xmlns:a16="http://schemas.microsoft.com/office/drawing/2014/main" id="{BBF95264-ED11-4477-BB40-DE91D40DACC9}"/>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79" name="Freeform: Shape 160">
                <a:extLst>
                  <a:ext uri="{FF2B5EF4-FFF2-40B4-BE49-F238E27FC236}">
                    <a16:creationId xmlns:a16="http://schemas.microsoft.com/office/drawing/2014/main" id="{A6849616-9ED4-48BF-87F6-DAE81F91FC63}"/>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marL="0" marR="0" lvl="0" indent="0" defTabSz="91430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sp>
        <p:nvSpPr>
          <p:cNvPr id="244" name="Rectangle 243">
            <a:extLst>
              <a:ext uri="{FF2B5EF4-FFF2-40B4-BE49-F238E27FC236}">
                <a16:creationId xmlns:a16="http://schemas.microsoft.com/office/drawing/2014/main" id="{F1A43CB9-2F98-4BD9-BCD0-C95D6C54F02B}"/>
              </a:ext>
            </a:extLst>
          </p:cNvPr>
          <p:cNvSpPr/>
          <p:nvPr/>
        </p:nvSpPr>
        <p:spPr>
          <a:xfrm>
            <a:off x="5008687" y="1380398"/>
            <a:ext cx="4010528" cy="710579"/>
          </a:xfrm>
          <a:prstGeom prst="rect">
            <a:avLst/>
          </a:prstGeom>
        </p:spPr>
        <p:txBody>
          <a:bodyPr wrap="square" lIns="0" tIns="0" rIns="0" bIns="0" anchor="ctr" anchorCtr="0">
            <a:spAutoFit/>
          </a:bodyPr>
          <a:lstStyle/>
          <a:p>
            <a:pPr algn="ctr" defTabSz="914362" eaLnBrk="0" fontAlgn="base" hangingPunct="0">
              <a:spcBef>
                <a:spcPct val="0"/>
              </a:spcBef>
              <a:spcAft>
                <a:spcPct val="0"/>
              </a:spcAft>
              <a:buSzPct val="90000"/>
              <a:defRPr/>
            </a:pPr>
            <a:r>
              <a:rPr lang="en-US" sz="41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p>
          <a:p>
            <a:pPr algn="ctr" defTabSz="609576">
              <a:lnSpc>
                <a:spcPct val="90000"/>
              </a:lnSpc>
              <a:spcAft>
                <a:spcPts val="1500"/>
              </a:spcAft>
              <a:defRPr/>
            </a:pPr>
            <a:r>
              <a:rPr lang="en-US" sz="3000" b="1" dirty="0">
                <a:solidFill>
                  <a:schemeClr val="accent6"/>
                </a:solidFill>
                <a:latin typeface="Amazon Ember"/>
              </a:rPr>
              <a:t>$0.03/GB-month*</a:t>
            </a:r>
            <a:br>
              <a:rPr lang="en-US" sz="2667" b="1" dirty="0">
                <a:solidFill>
                  <a:srgbClr val="FFC000"/>
                </a:solidFill>
                <a:latin typeface="Amazon Ember"/>
              </a:rPr>
            </a:br>
            <a:r>
              <a:rPr lang="en-US" sz="1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Effective Multi-AZ storage cost</a:t>
            </a:r>
          </a:p>
        </p:txBody>
      </p:sp>
    </p:spTree>
    <p:extLst>
      <p:ext uri="{BB962C8B-B14F-4D97-AF65-F5344CB8AC3E}">
        <p14:creationId xmlns:p14="http://schemas.microsoft.com/office/powerpoint/2010/main" val="6966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E2D90-977B-4004-8172-374896735EEE}"/>
              </a:ext>
            </a:extLst>
          </p:cNvPr>
          <p:cNvSpPr>
            <a:spLocks noGrp="1"/>
          </p:cNvSpPr>
          <p:nvPr>
            <p:ph type="title"/>
          </p:nvPr>
        </p:nvSpPr>
        <p:spPr/>
        <p:txBody>
          <a:bodyPr/>
          <a:lstStyle/>
          <a:p>
            <a:r>
              <a:rPr lang="en-US" dirty="0"/>
              <a:t>EFS: Cost optimize with Intelligent Tiering</a:t>
            </a:r>
          </a:p>
        </p:txBody>
      </p:sp>
      <p:sp>
        <p:nvSpPr>
          <p:cNvPr id="3" name="Text Placeholder 2">
            <a:extLst>
              <a:ext uri="{FF2B5EF4-FFF2-40B4-BE49-F238E27FC236}">
                <a16:creationId xmlns:a16="http://schemas.microsoft.com/office/drawing/2014/main" id="{E886F466-A775-41B7-AD01-14B20B85A781}"/>
              </a:ext>
            </a:extLst>
          </p:cNvPr>
          <p:cNvSpPr>
            <a:spLocks noGrp="1"/>
          </p:cNvSpPr>
          <p:nvPr>
            <p:ph type="body" sz="quarter" idx="10"/>
          </p:nvPr>
        </p:nvSpPr>
        <p:spPr/>
        <p:txBody>
          <a:bodyPr/>
          <a:lstStyle/>
          <a:p>
            <a:r>
              <a:rPr lang="en-US" dirty="0">
                <a:solidFill>
                  <a:schemeClr val="accent4"/>
                </a:solidFill>
              </a:rPr>
              <a:t>Effective cost using amazon efs storage classes and EFS intelligent tiering</a:t>
            </a:r>
          </a:p>
        </p:txBody>
      </p:sp>
      <p:sp>
        <p:nvSpPr>
          <p:cNvPr id="165" name="TextBox 164">
            <a:extLst>
              <a:ext uri="{FF2B5EF4-FFF2-40B4-BE49-F238E27FC236}">
                <a16:creationId xmlns:a16="http://schemas.microsoft.com/office/drawing/2014/main" id="{6278FEE4-9840-497E-A57C-DF34892972BF}"/>
              </a:ext>
            </a:extLst>
          </p:cNvPr>
          <p:cNvSpPr txBox="1"/>
          <p:nvPr/>
        </p:nvSpPr>
        <p:spPr>
          <a:xfrm>
            <a:off x="192217" y="6095196"/>
            <a:ext cx="6793848" cy="276999"/>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LnTx/>
                <a:uFillTx/>
                <a:latin typeface="Amazon Ember"/>
              </a:defRPr>
            </a:lvl1pPr>
          </a:lstStyle>
          <a:p>
            <a:pPr defTabSz="914307" eaLnBrk="0" hangingPunct="0">
              <a:defRPr/>
            </a:pPr>
            <a:r>
              <a:rPr lang="en-US" sz="1200" kern="0" dirty="0">
                <a:solidFill>
                  <a:schemeClr val="tx1">
                    <a:lumMod val="75000"/>
                  </a:schemeClr>
                </a:solidFill>
              </a:rPr>
              <a:t>*Pricing in the US East (N. Virginia) Region. Assumes 80% of the files are infrequently accessed.</a:t>
            </a:r>
          </a:p>
        </p:txBody>
      </p:sp>
      <p:grpSp>
        <p:nvGrpSpPr>
          <p:cNvPr id="166" name="Group 165">
            <a:extLst>
              <a:ext uri="{FF2B5EF4-FFF2-40B4-BE49-F238E27FC236}">
                <a16:creationId xmlns:a16="http://schemas.microsoft.com/office/drawing/2014/main" id="{A75D1495-9979-4AA4-ACB4-9AF9115D84CE}"/>
              </a:ext>
            </a:extLst>
          </p:cNvPr>
          <p:cNvGrpSpPr/>
          <p:nvPr/>
        </p:nvGrpSpPr>
        <p:grpSpPr>
          <a:xfrm>
            <a:off x="7271183" y="2583885"/>
            <a:ext cx="4833329" cy="3312526"/>
            <a:chOff x="8939057" y="2627015"/>
            <a:chExt cx="5799995" cy="3975031"/>
          </a:xfrm>
        </p:grpSpPr>
        <p:sp>
          <p:nvSpPr>
            <p:cNvPr id="167" name="Rectangle 166">
              <a:extLst>
                <a:ext uri="{FF2B5EF4-FFF2-40B4-BE49-F238E27FC236}">
                  <a16:creationId xmlns:a16="http://schemas.microsoft.com/office/drawing/2014/main" id="{6A947D74-C46C-433D-9230-82DEA373619B}"/>
                </a:ext>
              </a:extLst>
            </p:cNvPr>
            <p:cNvSpPr/>
            <p:nvPr/>
          </p:nvSpPr>
          <p:spPr>
            <a:xfrm>
              <a:off x="10331644" y="2967894"/>
              <a:ext cx="4407408" cy="418654"/>
            </a:xfrm>
            <a:prstGeom prst="rect">
              <a:avLst/>
            </a:prstGeom>
          </p:spPr>
          <p:txBody>
            <a:bodyPr wrap="square">
              <a:spAutoFit/>
            </a:bodyPr>
            <a:lstStyle/>
            <a:p>
              <a:pPr algn="ctr" defTabSz="914363">
                <a:defRPr/>
              </a:pPr>
              <a:r>
                <a:rPr lang="en-US" sz="1667" dirty="0">
                  <a:solidFill>
                    <a:srgbClr val="FFC000"/>
                  </a:solidFill>
                  <a:latin typeface="+mj-lt"/>
                </a:rPr>
                <a:t>EFS </a:t>
              </a:r>
              <a:r>
                <a:rPr lang="en-US" sz="1667" dirty="0">
                  <a:solidFill>
                    <a:srgbClr val="FFC000"/>
                  </a:solidFill>
                </a:rPr>
                <a:t>Standard</a:t>
              </a:r>
              <a:endParaRPr lang="en-US" sz="1667" dirty="0">
                <a:solidFill>
                  <a:srgbClr val="FFC000"/>
                </a:solidFill>
                <a:latin typeface="+mj-lt"/>
              </a:endParaRPr>
            </a:p>
          </p:txBody>
        </p:sp>
        <p:grpSp>
          <p:nvGrpSpPr>
            <p:cNvPr id="168" name="Group 167">
              <a:extLst>
                <a:ext uri="{FF2B5EF4-FFF2-40B4-BE49-F238E27FC236}">
                  <a16:creationId xmlns:a16="http://schemas.microsoft.com/office/drawing/2014/main" id="{6C556AC7-6692-4478-89D9-D0A85585C561}"/>
                </a:ext>
              </a:extLst>
            </p:cNvPr>
            <p:cNvGrpSpPr/>
            <p:nvPr/>
          </p:nvGrpSpPr>
          <p:grpSpPr>
            <a:xfrm>
              <a:off x="8939057" y="2627015"/>
              <a:ext cx="1666108" cy="1666106"/>
              <a:chOff x="1687092" y="3054247"/>
              <a:chExt cx="2071709" cy="2071709"/>
            </a:xfrm>
          </p:grpSpPr>
          <p:grpSp>
            <p:nvGrpSpPr>
              <p:cNvPr id="190" name="Group 189">
                <a:extLst>
                  <a:ext uri="{FF2B5EF4-FFF2-40B4-BE49-F238E27FC236}">
                    <a16:creationId xmlns:a16="http://schemas.microsoft.com/office/drawing/2014/main" id="{56E2DD73-C535-498F-833B-03F8362AA5E0}"/>
                  </a:ext>
                </a:extLst>
              </p:cNvPr>
              <p:cNvGrpSpPr/>
              <p:nvPr/>
            </p:nvGrpSpPr>
            <p:grpSpPr>
              <a:xfrm>
                <a:off x="2112111" y="3544906"/>
                <a:ext cx="1221670" cy="1090391"/>
                <a:chOff x="2100650" y="3541108"/>
                <a:chExt cx="1221670" cy="1090391"/>
              </a:xfrm>
            </p:grpSpPr>
            <p:sp>
              <p:nvSpPr>
                <p:cNvPr id="192" name="Freeform: Shape 110">
                  <a:extLst>
                    <a:ext uri="{FF2B5EF4-FFF2-40B4-BE49-F238E27FC236}">
                      <a16:creationId xmlns:a16="http://schemas.microsoft.com/office/drawing/2014/main" id="{D0B7A3AC-A87A-4018-B401-2665C917600A}"/>
                    </a:ext>
                  </a:extLst>
                </p:cNvPr>
                <p:cNvSpPr/>
                <p:nvPr/>
              </p:nvSpPr>
              <p:spPr>
                <a:xfrm>
                  <a:off x="2425761" y="3676517"/>
                  <a:ext cx="555391" cy="194748"/>
                </a:xfrm>
                <a:custGeom>
                  <a:avLst/>
                  <a:gdLst>
                    <a:gd name="connsiteX0" fmla="*/ 208391 w 210302"/>
                    <a:gd name="connsiteY0" fmla="*/ 39876 h 73742"/>
                    <a:gd name="connsiteX1" fmla="*/ 106244 w 210302"/>
                    <a:gd name="connsiteY1" fmla="*/ 71831 h 73742"/>
                    <a:gd name="connsiteX2" fmla="*/ 4097 w 210302"/>
                    <a:gd name="connsiteY2" fmla="*/ 39876 h 73742"/>
                    <a:gd name="connsiteX3" fmla="*/ 106244 w 210302"/>
                    <a:gd name="connsiteY3" fmla="*/ 4097 h 73742"/>
                    <a:gd name="connsiteX4" fmla="*/ 208391 w 210302"/>
                    <a:gd name="connsiteY4" fmla="*/ 39876 h 7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02" h="73742">
                      <a:moveTo>
                        <a:pt x="208391" y="39876"/>
                      </a:moveTo>
                      <a:cubicBezTo>
                        <a:pt x="208391" y="57355"/>
                        <a:pt x="165238" y="71831"/>
                        <a:pt x="106244" y="71831"/>
                      </a:cubicBezTo>
                      <a:cubicBezTo>
                        <a:pt x="47250" y="71831"/>
                        <a:pt x="4097" y="57628"/>
                        <a:pt x="4097" y="39876"/>
                      </a:cubicBezTo>
                      <a:cubicBezTo>
                        <a:pt x="4097" y="22123"/>
                        <a:pt x="47250" y="4097"/>
                        <a:pt x="106244" y="4097"/>
                      </a:cubicBezTo>
                      <a:cubicBezTo>
                        <a:pt x="165238" y="4097"/>
                        <a:pt x="208391" y="22396"/>
                        <a:pt x="208391" y="39876"/>
                      </a:cubicBezTo>
                      <a:close/>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193" name="Freeform: Shape 111">
                  <a:extLst>
                    <a:ext uri="{FF2B5EF4-FFF2-40B4-BE49-F238E27FC236}">
                      <a16:creationId xmlns:a16="http://schemas.microsoft.com/office/drawing/2014/main" id="{9E9A2AEB-0770-4302-966F-47007D9151E2}"/>
                    </a:ext>
                  </a:extLst>
                </p:cNvPr>
                <p:cNvSpPr/>
                <p:nvPr/>
              </p:nvSpPr>
              <p:spPr>
                <a:xfrm>
                  <a:off x="2425040" y="3938345"/>
                  <a:ext cx="367854" cy="100980"/>
                </a:xfrm>
                <a:custGeom>
                  <a:avLst/>
                  <a:gdLst>
                    <a:gd name="connsiteX0" fmla="*/ 4097 w 139291"/>
                    <a:gd name="connsiteY0" fmla="*/ 4097 h 38236"/>
                    <a:gd name="connsiteX1" fmla="*/ 106244 w 139291"/>
                    <a:gd name="connsiteY1" fmla="*/ 36052 h 38236"/>
                    <a:gd name="connsiteX2" fmla="*/ 135195 w 139291"/>
                    <a:gd name="connsiteY2" fmla="*/ 36052 h 38236"/>
                  </a:gdLst>
                  <a:ahLst/>
                  <a:cxnLst>
                    <a:cxn ang="0">
                      <a:pos x="connsiteX0" y="connsiteY0"/>
                    </a:cxn>
                    <a:cxn ang="0">
                      <a:pos x="connsiteX1" y="connsiteY1"/>
                    </a:cxn>
                    <a:cxn ang="0">
                      <a:pos x="connsiteX2" y="connsiteY2"/>
                    </a:cxn>
                  </a:cxnLst>
                  <a:rect l="l" t="t" r="r" b="b"/>
                  <a:pathLst>
                    <a:path w="139291" h="38236">
                      <a:moveTo>
                        <a:pt x="4097" y="4097"/>
                      </a:moveTo>
                      <a:cubicBezTo>
                        <a:pt x="4097" y="21577"/>
                        <a:pt x="47250" y="36052"/>
                        <a:pt x="106244" y="36052"/>
                      </a:cubicBezTo>
                      <a:lnTo>
                        <a:pt x="135195" y="36052"/>
                      </a:lnTo>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194" name="Freeform: Shape 112">
                  <a:extLst>
                    <a:ext uri="{FF2B5EF4-FFF2-40B4-BE49-F238E27FC236}">
                      <a16:creationId xmlns:a16="http://schemas.microsoft.com/office/drawing/2014/main" id="{B4F3659B-E61D-4A63-A262-4214C8AC7828}"/>
                    </a:ext>
                  </a:extLst>
                </p:cNvPr>
                <p:cNvSpPr/>
                <p:nvPr/>
              </p:nvSpPr>
              <p:spPr>
                <a:xfrm>
                  <a:off x="2425761" y="4103517"/>
                  <a:ext cx="353429" cy="100980"/>
                </a:xfrm>
                <a:custGeom>
                  <a:avLst/>
                  <a:gdLst>
                    <a:gd name="connsiteX0" fmla="*/ 131098 w 133829"/>
                    <a:gd name="connsiteY0" fmla="*/ 36052 h 38236"/>
                    <a:gd name="connsiteX1" fmla="*/ 4097 w 133829"/>
                    <a:gd name="connsiteY1" fmla="*/ 4097 h 38236"/>
                  </a:gdLst>
                  <a:ahLst/>
                  <a:cxnLst>
                    <a:cxn ang="0">
                      <a:pos x="connsiteX0" y="connsiteY0"/>
                    </a:cxn>
                    <a:cxn ang="0">
                      <a:pos x="connsiteX1" y="connsiteY1"/>
                    </a:cxn>
                  </a:cxnLst>
                  <a:rect l="l" t="t" r="r" b="b"/>
                  <a:pathLst>
                    <a:path w="133829" h="38236">
                      <a:moveTo>
                        <a:pt x="131098" y="36052"/>
                      </a:moveTo>
                      <a:cubicBezTo>
                        <a:pt x="67461" y="37418"/>
                        <a:pt x="4097" y="21850"/>
                        <a:pt x="4097" y="4097"/>
                      </a:cubicBezTo>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195" name="Freeform: Shape 113">
                  <a:extLst>
                    <a:ext uri="{FF2B5EF4-FFF2-40B4-BE49-F238E27FC236}">
                      <a16:creationId xmlns:a16="http://schemas.microsoft.com/office/drawing/2014/main" id="{C44C95E3-59B4-4BF8-9A4E-F2027FF379FD}"/>
                    </a:ext>
                  </a:extLst>
                </p:cNvPr>
                <p:cNvSpPr/>
                <p:nvPr/>
              </p:nvSpPr>
              <p:spPr>
                <a:xfrm>
                  <a:off x="2425040" y="3765957"/>
                  <a:ext cx="21640" cy="512113"/>
                </a:xfrm>
                <a:custGeom>
                  <a:avLst/>
                  <a:gdLst>
                    <a:gd name="connsiteX0" fmla="*/ 4097 w 8193"/>
                    <a:gd name="connsiteY0" fmla="*/ 4097 h 193915"/>
                    <a:gd name="connsiteX1" fmla="*/ 4097 w 8193"/>
                    <a:gd name="connsiteY1" fmla="*/ 191184 h 193915"/>
                  </a:gdLst>
                  <a:ahLst/>
                  <a:cxnLst>
                    <a:cxn ang="0">
                      <a:pos x="connsiteX0" y="connsiteY0"/>
                    </a:cxn>
                    <a:cxn ang="0">
                      <a:pos x="connsiteX1" y="connsiteY1"/>
                    </a:cxn>
                  </a:cxnLst>
                  <a:rect l="l" t="t" r="r" b="b"/>
                  <a:pathLst>
                    <a:path w="8193" h="193915">
                      <a:moveTo>
                        <a:pt x="4097" y="4097"/>
                      </a:moveTo>
                      <a:lnTo>
                        <a:pt x="4097" y="191184"/>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196" name="Freeform: Shape 114">
                  <a:extLst>
                    <a:ext uri="{FF2B5EF4-FFF2-40B4-BE49-F238E27FC236}">
                      <a16:creationId xmlns:a16="http://schemas.microsoft.com/office/drawing/2014/main" id="{53FFABB0-2337-4594-B157-8E0472C313E1}"/>
                    </a:ext>
                  </a:extLst>
                </p:cNvPr>
                <p:cNvSpPr/>
                <p:nvPr/>
              </p:nvSpPr>
              <p:spPr>
                <a:xfrm>
                  <a:off x="2965282" y="3771006"/>
                  <a:ext cx="21640" cy="137044"/>
                </a:xfrm>
                <a:custGeom>
                  <a:avLst/>
                  <a:gdLst>
                    <a:gd name="connsiteX0" fmla="*/ 4097 w 8193"/>
                    <a:gd name="connsiteY0" fmla="*/ 4097 h 51892"/>
                    <a:gd name="connsiteX1" fmla="*/ 4097 w 8193"/>
                    <a:gd name="connsiteY1" fmla="*/ 48069 h 51892"/>
                  </a:gdLst>
                  <a:ahLst/>
                  <a:cxnLst>
                    <a:cxn ang="0">
                      <a:pos x="connsiteX0" y="connsiteY0"/>
                    </a:cxn>
                    <a:cxn ang="0">
                      <a:pos x="connsiteX1" y="connsiteY1"/>
                    </a:cxn>
                  </a:cxnLst>
                  <a:rect l="l" t="t" r="r" b="b"/>
                  <a:pathLst>
                    <a:path w="8193" h="51892">
                      <a:moveTo>
                        <a:pt x="4097" y="4097"/>
                      </a:moveTo>
                      <a:lnTo>
                        <a:pt x="4097" y="48069"/>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197" name="Freeform: Shape 115">
                  <a:extLst>
                    <a:ext uri="{FF2B5EF4-FFF2-40B4-BE49-F238E27FC236}">
                      <a16:creationId xmlns:a16="http://schemas.microsoft.com/office/drawing/2014/main" id="{645DC433-49C3-4014-9D30-545B7C21676C}"/>
                    </a:ext>
                  </a:extLst>
                </p:cNvPr>
                <p:cNvSpPr/>
                <p:nvPr/>
              </p:nvSpPr>
              <p:spPr>
                <a:xfrm>
                  <a:off x="2425040" y="4257872"/>
                  <a:ext cx="346217" cy="100980"/>
                </a:xfrm>
                <a:custGeom>
                  <a:avLst/>
                  <a:gdLst>
                    <a:gd name="connsiteX0" fmla="*/ 128094 w 131097"/>
                    <a:gd name="connsiteY0" fmla="*/ 36052 h 38236"/>
                    <a:gd name="connsiteX1" fmla="*/ 4097 w 131097"/>
                    <a:gd name="connsiteY1" fmla="*/ 4097 h 38236"/>
                  </a:gdLst>
                  <a:ahLst/>
                  <a:cxnLst>
                    <a:cxn ang="0">
                      <a:pos x="connsiteX0" y="connsiteY0"/>
                    </a:cxn>
                    <a:cxn ang="0">
                      <a:pos x="connsiteX1" y="connsiteY1"/>
                    </a:cxn>
                  </a:cxnLst>
                  <a:rect l="l" t="t" r="r" b="b"/>
                  <a:pathLst>
                    <a:path w="131097" h="38236">
                      <a:moveTo>
                        <a:pt x="128094" y="36052"/>
                      </a:moveTo>
                      <a:cubicBezTo>
                        <a:pt x="56263" y="40149"/>
                        <a:pt x="4097" y="21850"/>
                        <a:pt x="4097" y="4097"/>
                      </a:cubicBezTo>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198" name="Freeform: Shape 116">
                  <a:extLst>
                    <a:ext uri="{FF2B5EF4-FFF2-40B4-BE49-F238E27FC236}">
                      <a16:creationId xmlns:a16="http://schemas.microsoft.com/office/drawing/2014/main" id="{DADF84BE-1CF4-4BFD-AE19-31AB192355D9}"/>
                    </a:ext>
                  </a:extLst>
                </p:cNvPr>
                <p:cNvSpPr/>
                <p:nvPr/>
              </p:nvSpPr>
              <p:spPr>
                <a:xfrm>
                  <a:off x="2831845" y="3939065"/>
                  <a:ext cx="490475" cy="692434"/>
                </a:xfrm>
                <a:custGeom>
                  <a:avLst/>
                  <a:gdLst>
                    <a:gd name="connsiteX0" fmla="*/ 4097 w 185721"/>
                    <a:gd name="connsiteY0" fmla="*/ 252090 h 262195"/>
                    <a:gd name="connsiteX1" fmla="*/ 4097 w 185721"/>
                    <a:gd name="connsiteY1" fmla="*/ 10925 h 262195"/>
                    <a:gd name="connsiteX2" fmla="*/ 10925 w 185721"/>
                    <a:gd name="connsiteY2" fmla="*/ 4097 h 262195"/>
                    <a:gd name="connsiteX3" fmla="*/ 122358 w 185721"/>
                    <a:gd name="connsiteY3" fmla="*/ 4097 h 262195"/>
                    <a:gd name="connsiteX4" fmla="*/ 181625 w 185721"/>
                    <a:gd name="connsiteY4" fmla="*/ 63364 h 262195"/>
                    <a:gd name="connsiteX5" fmla="*/ 181625 w 185721"/>
                    <a:gd name="connsiteY5" fmla="*/ 252090 h 262195"/>
                    <a:gd name="connsiteX6" fmla="*/ 174797 w 185721"/>
                    <a:gd name="connsiteY6" fmla="*/ 258918 h 262195"/>
                    <a:gd name="connsiteX7" fmla="*/ 11198 w 185721"/>
                    <a:gd name="connsiteY7" fmla="*/ 258918 h 262195"/>
                    <a:gd name="connsiteX8" fmla="*/ 4097 w 185721"/>
                    <a:gd name="connsiteY8" fmla="*/ 252090 h 26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21" h="262195">
                      <a:moveTo>
                        <a:pt x="4097" y="252090"/>
                      </a:moveTo>
                      <a:lnTo>
                        <a:pt x="4097" y="10925"/>
                      </a:lnTo>
                      <a:cubicBezTo>
                        <a:pt x="4097" y="7101"/>
                        <a:pt x="7101" y="4097"/>
                        <a:pt x="10925" y="4097"/>
                      </a:cubicBezTo>
                      <a:lnTo>
                        <a:pt x="122358" y="4097"/>
                      </a:lnTo>
                      <a:lnTo>
                        <a:pt x="181625" y="63364"/>
                      </a:lnTo>
                      <a:lnTo>
                        <a:pt x="181625" y="252090"/>
                      </a:lnTo>
                      <a:cubicBezTo>
                        <a:pt x="181625" y="255914"/>
                        <a:pt x="178621" y="258918"/>
                        <a:pt x="174797" y="258918"/>
                      </a:cubicBezTo>
                      <a:lnTo>
                        <a:pt x="11198" y="258918"/>
                      </a:lnTo>
                      <a:cubicBezTo>
                        <a:pt x="7101" y="258918"/>
                        <a:pt x="4097" y="255914"/>
                        <a:pt x="4097" y="252090"/>
                      </a:cubicBezTo>
                      <a:close/>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199" name="Freeform: Shape 117">
                  <a:extLst>
                    <a:ext uri="{FF2B5EF4-FFF2-40B4-BE49-F238E27FC236}">
                      <a16:creationId xmlns:a16="http://schemas.microsoft.com/office/drawing/2014/main" id="{49E8516C-57DB-4597-BC52-FADF8DB779E6}"/>
                    </a:ext>
                  </a:extLst>
                </p:cNvPr>
                <p:cNvSpPr/>
                <p:nvPr/>
              </p:nvSpPr>
              <p:spPr>
                <a:xfrm>
                  <a:off x="3144162" y="3939065"/>
                  <a:ext cx="173108" cy="173108"/>
                </a:xfrm>
                <a:custGeom>
                  <a:avLst/>
                  <a:gdLst>
                    <a:gd name="connsiteX0" fmla="*/ 4097 w 65548"/>
                    <a:gd name="connsiteY0" fmla="*/ 63364 h 65548"/>
                    <a:gd name="connsiteX1" fmla="*/ 63364 w 65548"/>
                    <a:gd name="connsiteY1" fmla="*/ 63364 h 65548"/>
                    <a:gd name="connsiteX2" fmla="*/ 4097 w 65548"/>
                    <a:gd name="connsiteY2" fmla="*/ 4097 h 65548"/>
                  </a:gdLst>
                  <a:ahLst/>
                  <a:cxnLst>
                    <a:cxn ang="0">
                      <a:pos x="connsiteX0" y="connsiteY0"/>
                    </a:cxn>
                    <a:cxn ang="0">
                      <a:pos x="connsiteX1" y="connsiteY1"/>
                    </a:cxn>
                    <a:cxn ang="0">
                      <a:pos x="connsiteX2" y="connsiteY2"/>
                    </a:cxn>
                  </a:cxnLst>
                  <a:rect l="l" t="t" r="r" b="b"/>
                  <a:pathLst>
                    <a:path w="65548" h="65548">
                      <a:moveTo>
                        <a:pt x="4097" y="63364"/>
                      </a:moveTo>
                      <a:lnTo>
                        <a:pt x="63364" y="63364"/>
                      </a:lnTo>
                      <a:lnTo>
                        <a:pt x="4097" y="4097"/>
                      </a:lnTo>
                      <a:close/>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00" name="Freeform: Shape 118">
                  <a:extLst>
                    <a:ext uri="{FF2B5EF4-FFF2-40B4-BE49-F238E27FC236}">
                      <a16:creationId xmlns:a16="http://schemas.microsoft.com/office/drawing/2014/main" id="{12165C51-7F62-4391-8FDD-EA6EAB69B55A}"/>
                    </a:ext>
                  </a:extLst>
                </p:cNvPr>
                <p:cNvSpPr/>
                <p:nvPr/>
              </p:nvSpPr>
              <p:spPr>
                <a:xfrm>
                  <a:off x="2901087" y="4221808"/>
                  <a:ext cx="346217" cy="21640"/>
                </a:xfrm>
                <a:custGeom>
                  <a:avLst/>
                  <a:gdLst>
                    <a:gd name="connsiteX0" fmla="*/ 4097 w 131097"/>
                    <a:gd name="connsiteY0" fmla="*/ 4097 h 8193"/>
                    <a:gd name="connsiteX1" fmla="*/ 129459 w 131097"/>
                    <a:gd name="connsiteY1" fmla="*/ 4097 h 8193"/>
                  </a:gdLst>
                  <a:ahLst/>
                  <a:cxnLst>
                    <a:cxn ang="0">
                      <a:pos x="connsiteX0" y="connsiteY0"/>
                    </a:cxn>
                    <a:cxn ang="0">
                      <a:pos x="connsiteX1" y="connsiteY1"/>
                    </a:cxn>
                  </a:cxnLst>
                  <a:rect l="l" t="t" r="r" b="b"/>
                  <a:pathLst>
                    <a:path w="131097" h="8193">
                      <a:moveTo>
                        <a:pt x="4097" y="4097"/>
                      </a:moveTo>
                      <a:lnTo>
                        <a:pt x="129459" y="4097"/>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01" name="Freeform: Shape 119">
                  <a:extLst>
                    <a:ext uri="{FF2B5EF4-FFF2-40B4-BE49-F238E27FC236}">
                      <a16:creationId xmlns:a16="http://schemas.microsoft.com/office/drawing/2014/main" id="{652935EF-55F0-4700-9A30-E05BCE7AB91E}"/>
                    </a:ext>
                  </a:extLst>
                </p:cNvPr>
                <p:cNvSpPr/>
                <p:nvPr/>
              </p:nvSpPr>
              <p:spPr>
                <a:xfrm>
                  <a:off x="2901087" y="4313411"/>
                  <a:ext cx="346217" cy="21640"/>
                </a:xfrm>
                <a:custGeom>
                  <a:avLst/>
                  <a:gdLst>
                    <a:gd name="connsiteX0" fmla="*/ 4097 w 131097"/>
                    <a:gd name="connsiteY0" fmla="*/ 4097 h 8193"/>
                    <a:gd name="connsiteX1" fmla="*/ 129459 w 131097"/>
                    <a:gd name="connsiteY1" fmla="*/ 4097 h 8193"/>
                  </a:gdLst>
                  <a:ahLst/>
                  <a:cxnLst>
                    <a:cxn ang="0">
                      <a:pos x="connsiteX0" y="connsiteY0"/>
                    </a:cxn>
                    <a:cxn ang="0">
                      <a:pos x="connsiteX1" y="connsiteY1"/>
                    </a:cxn>
                  </a:cxnLst>
                  <a:rect l="l" t="t" r="r" b="b"/>
                  <a:pathLst>
                    <a:path w="131097" h="8193">
                      <a:moveTo>
                        <a:pt x="4097" y="4097"/>
                      </a:moveTo>
                      <a:lnTo>
                        <a:pt x="129459" y="4097"/>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02" name="Freeform: Shape 120">
                  <a:extLst>
                    <a:ext uri="{FF2B5EF4-FFF2-40B4-BE49-F238E27FC236}">
                      <a16:creationId xmlns:a16="http://schemas.microsoft.com/office/drawing/2014/main" id="{9F0C1D37-13B1-4EC1-B10D-9E62E18E02F2}"/>
                    </a:ext>
                  </a:extLst>
                </p:cNvPr>
                <p:cNvSpPr/>
                <p:nvPr/>
              </p:nvSpPr>
              <p:spPr>
                <a:xfrm>
                  <a:off x="2901087" y="4405736"/>
                  <a:ext cx="339005" cy="21640"/>
                </a:xfrm>
                <a:custGeom>
                  <a:avLst/>
                  <a:gdLst>
                    <a:gd name="connsiteX0" fmla="*/ 4097 w 128366"/>
                    <a:gd name="connsiteY0" fmla="*/ 4097 h 8193"/>
                    <a:gd name="connsiteX1" fmla="*/ 126182 w 128366"/>
                    <a:gd name="connsiteY1" fmla="*/ 4097 h 8193"/>
                  </a:gdLst>
                  <a:ahLst/>
                  <a:cxnLst>
                    <a:cxn ang="0">
                      <a:pos x="connsiteX0" y="connsiteY0"/>
                    </a:cxn>
                    <a:cxn ang="0">
                      <a:pos x="connsiteX1" y="connsiteY1"/>
                    </a:cxn>
                  </a:cxnLst>
                  <a:rect l="l" t="t" r="r" b="b"/>
                  <a:pathLst>
                    <a:path w="128366" h="8193">
                      <a:moveTo>
                        <a:pt x="4097" y="4097"/>
                      </a:moveTo>
                      <a:lnTo>
                        <a:pt x="126182" y="4097"/>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03" name="Freeform: Shape 121">
                  <a:extLst>
                    <a:ext uri="{FF2B5EF4-FFF2-40B4-BE49-F238E27FC236}">
                      <a16:creationId xmlns:a16="http://schemas.microsoft.com/office/drawing/2014/main" id="{D1C13F41-B174-42C5-8EB6-6A335E216959}"/>
                    </a:ext>
                  </a:extLst>
                </p:cNvPr>
                <p:cNvSpPr/>
                <p:nvPr/>
              </p:nvSpPr>
              <p:spPr>
                <a:xfrm>
                  <a:off x="2901087" y="4497338"/>
                  <a:ext cx="129832" cy="21640"/>
                </a:xfrm>
                <a:custGeom>
                  <a:avLst/>
                  <a:gdLst>
                    <a:gd name="connsiteX0" fmla="*/ 4097 w 49161"/>
                    <a:gd name="connsiteY0" fmla="*/ 4097 h 8193"/>
                    <a:gd name="connsiteX1" fmla="*/ 46977 w 49161"/>
                    <a:gd name="connsiteY1" fmla="*/ 4097 h 8193"/>
                  </a:gdLst>
                  <a:ahLst/>
                  <a:cxnLst>
                    <a:cxn ang="0">
                      <a:pos x="connsiteX0" y="connsiteY0"/>
                    </a:cxn>
                    <a:cxn ang="0">
                      <a:pos x="connsiteX1" y="connsiteY1"/>
                    </a:cxn>
                  </a:cxnLst>
                  <a:rect l="l" t="t" r="r" b="b"/>
                  <a:pathLst>
                    <a:path w="49161" h="8193">
                      <a:moveTo>
                        <a:pt x="4097" y="4097"/>
                      </a:moveTo>
                      <a:lnTo>
                        <a:pt x="46977" y="4097"/>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04" name="Freeform: Shape 122">
                  <a:extLst>
                    <a:ext uri="{FF2B5EF4-FFF2-40B4-BE49-F238E27FC236}">
                      <a16:creationId xmlns:a16="http://schemas.microsoft.com/office/drawing/2014/main" id="{FD9FE279-CB96-40D8-BCB8-07A39CD91DF7}"/>
                    </a:ext>
                  </a:extLst>
                </p:cNvPr>
                <p:cNvSpPr/>
                <p:nvPr/>
              </p:nvSpPr>
              <p:spPr>
                <a:xfrm>
                  <a:off x="2901087" y="4130206"/>
                  <a:ext cx="201961" cy="21640"/>
                </a:xfrm>
                <a:custGeom>
                  <a:avLst/>
                  <a:gdLst>
                    <a:gd name="connsiteX0" fmla="*/ 4097 w 76473"/>
                    <a:gd name="connsiteY0" fmla="*/ 4097 h 8193"/>
                    <a:gd name="connsiteX1" fmla="*/ 74835 w 76473"/>
                    <a:gd name="connsiteY1" fmla="*/ 4097 h 8193"/>
                  </a:gdLst>
                  <a:ahLst/>
                  <a:cxnLst>
                    <a:cxn ang="0">
                      <a:pos x="connsiteX0" y="connsiteY0"/>
                    </a:cxn>
                    <a:cxn ang="0">
                      <a:pos x="connsiteX1" y="connsiteY1"/>
                    </a:cxn>
                  </a:cxnLst>
                  <a:rect l="l" t="t" r="r" b="b"/>
                  <a:pathLst>
                    <a:path w="76473" h="8193">
                      <a:moveTo>
                        <a:pt x="4097" y="4097"/>
                      </a:moveTo>
                      <a:lnTo>
                        <a:pt x="74835" y="4097"/>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05" name="Freeform: Shape 123">
                  <a:extLst>
                    <a:ext uri="{FF2B5EF4-FFF2-40B4-BE49-F238E27FC236}">
                      <a16:creationId xmlns:a16="http://schemas.microsoft.com/office/drawing/2014/main" id="{5ED584D9-9665-499F-BDFD-8689591B977C}"/>
                    </a:ext>
                  </a:extLst>
                </p:cNvPr>
                <p:cNvSpPr/>
                <p:nvPr/>
              </p:nvSpPr>
              <p:spPr>
                <a:xfrm>
                  <a:off x="2250751" y="3659489"/>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06" name="Freeform: Shape 124">
                  <a:extLst>
                    <a:ext uri="{FF2B5EF4-FFF2-40B4-BE49-F238E27FC236}">
                      <a16:creationId xmlns:a16="http://schemas.microsoft.com/office/drawing/2014/main" id="{8D876ABD-F89A-485F-96E9-EFE43BF728CA}"/>
                    </a:ext>
                  </a:extLst>
                </p:cNvPr>
                <p:cNvSpPr/>
                <p:nvPr/>
              </p:nvSpPr>
              <p:spPr>
                <a:xfrm>
                  <a:off x="2466289" y="3654664"/>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07" name="Freeform: Shape 125">
                  <a:extLst>
                    <a:ext uri="{FF2B5EF4-FFF2-40B4-BE49-F238E27FC236}">
                      <a16:creationId xmlns:a16="http://schemas.microsoft.com/office/drawing/2014/main" id="{FB67C183-DF02-4F38-8827-C0C1C9FFD321}"/>
                    </a:ext>
                  </a:extLst>
                </p:cNvPr>
                <p:cNvSpPr/>
                <p:nvPr/>
              </p:nvSpPr>
              <p:spPr>
                <a:xfrm>
                  <a:off x="2198834" y="3790330"/>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08" name="Freeform: Shape 126">
                  <a:extLst>
                    <a:ext uri="{FF2B5EF4-FFF2-40B4-BE49-F238E27FC236}">
                      <a16:creationId xmlns:a16="http://schemas.microsoft.com/office/drawing/2014/main" id="{23C2B89B-A0BD-4F95-80BC-4E28CE56DD0C}"/>
                    </a:ext>
                  </a:extLst>
                </p:cNvPr>
                <p:cNvSpPr/>
                <p:nvPr/>
              </p:nvSpPr>
              <p:spPr>
                <a:xfrm>
                  <a:off x="2330296" y="3790330"/>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09" name="Freeform: Shape 127">
                  <a:extLst>
                    <a:ext uri="{FF2B5EF4-FFF2-40B4-BE49-F238E27FC236}">
                      <a16:creationId xmlns:a16="http://schemas.microsoft.com/office/drawing/2014/main" id="{50FFB8DE-48B5-4757-991B-D24F779686F4}"/>
                    </a:ext>
                  </a:extLst>
                </p:cNvPr>
                <p:cNvSpPr/>
                <p:nvPr/>
              </p:nvSpPr>
              <p:spPr>
                <a:xfrm>
                  <a:off x="2154046" y="3947696"/>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10" name="Freeform: Shape 128">
                  <a:extLst>
                    <a:ext uri="{FF2B5EF4-FFF2-40B4-BE49-F238E27FC236}">
                      <a16:creationId xmlns:a16="http://schemas.microsoft.com/office/drawing/2014/main" id="{AF2A3C3E-3053-43DC-A251-94773FC1B7BB}"/>
                    </a:ext>
                  </a:extLst>
                </p:cNvPr>
                <p:cNvSpPr/>
                <p:nvPr/>
              </p:nvSpPr>
              <p:spPr>
                <a:xfrm>
                  <a:off x="2271615" y="3888717"/>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11" name="Freeform: Shape 129">
                  <a:extLst>
                    <a:ext uri="{FF2B5EF4-FFF2-40B4-BE49-F238E27FC236}">
                      <a16:creationId xmlns:a16="http://schemas.microsoft.com/office/drawing/2014/main" id="{0DDA39C9-49E5-4F5D-885C-0C869BBD774E}"/>
                    </a:ext>
                  </a:extLst>
                </p:cNvPr>
                <p:cNvSpPr/>
                <p:nvPr/>
              </p:nvSpPr>
              <p:spPr>
                <a:xfrm>
                  <a:off x="2368406" y="3607305"/>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12" name="Freeform: Shape 130">
                  <a:extLst>
                    <a:ext uri="{FF2B5EF4-FFF2-40B4-BE49-F238E27FC236}">
                      <a16:creationId xmlns:a16="http://schemas.microsoft.com/office/drawing/2014/main" id="{8A389EC9-AC9D-4C2D-9025-3FAA53A0DFAF}"/>
                    </a:ext>
                  </a:extLst>
                </p:cNvPr>
                <p:cNvSpPr/>
                <p:nvPr/>
              </p:nvSpPr>
              <p:spPr>
                <a:xfrm>
                  <a:off x="2100650" y="3541108"/>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grpSp>
          <p:sp>
            <p:nvSpPr>
              <p:cNvPr id="191" name="Oval 190">
                <a:extLst>
                  <a:ext uri="{FF2B5EF4-FFF2-40B4-BE49-F238E27FC236}">
                    <a16:creationId xmlns:a16="http://schemas.microsoft.com/office/drawing/2014/main" id="{89D1BFFB-455A-4235-B700-87F034D53796}"/>
                  </a:ext>
                </a:extLst>
              </p:cNvPr>
              <p:cNvSpPr/>
              <p:nvPr/>
            </p:nvSpPr>
            <p:spPr bwMode="auto">
              <a:xfrm>
                <a:off x="1687092" y="3054247"/>
                <a:ext cx="2071709" cy="2071709"/>
              </a:xfrm>
              <a:prstGeom prst="ellipse">
                <a:avLst/>
              </a:prstGeom>
              <a:noFill/>
              <a:ln w="285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cs typeface="Amazon Ember" panose="020B0603020204020204" pitchFamily="34" charset="0"/>
                </a:endParaRPr>
              </a:p>
            </p:txBody>
          </p:sp>
        </p:grpSp>
        <p:sp>
          <p:nvSpPr>
            <p:cNvPr id="169" name="Rectangle 168">
              <a:extLst>
                <a:ext uri="{FF2B5EF4-FFF2-40B4-BE49-F238E27FC236}">
                  <a16:creationId xmlns:a16="http://schemas.microsoft.com/office/drawing/2014/main" id="{8DCC6B15-EBBD-451A-B486-0B90E3D0AED7}"/>
                </a:ext>
              </a:extLst>
            </p:cNvPr>
            <p:cNvSpPr/>
            <p:nvPr/>
          </p:nvSpPr>
          <p:spPr>
            <a:xfrm>
              <a:off x="10331644" y="3378797"/>
              <a:ext cx="4407408" cy="332399"/>
            </a:xfrm>
            <a:prstGeom prst="rect">
              <a:avLst/>
            </a:prstGeom>
          </p:spPr>
          <p:txBody>
            <a:bodyPr wrap="square">
              <a:spAutoFit/>
            </a:bodyPr>
            <a:lstStyle/>
            <a:p>
              <a:pPr algn="ctr" defTabSz="914363">
                <a:spcBef>
                  <a:spcPts val="500"/>
                </a:spcBef>
                <a:defRPr/>
              </a:pPr>
              <a:r>
                <a:rPr lang="en-US" sz="1200" dirty="0">
                  <a:solidFill>
                    <a:schemeClr val="tx2"/>
                  </a:solidFill>
                  <a:ea typeface="Amazon Ember" panose="020B0603020204020204" pitchFamily="34" charset="0"/>
                  <a:cs typeface="Amazon Ember" panose="020B0603020204020204" pitchFamily="34" charset="0"/>
                </a:rPr>
                <a:t>$0.30/GB-month*</a:t>
              </a:r>
            </a:p>
          </p:txBody>
        </p:sp>
        <p:grpSp>
          <p:nvGrpSpPr>
            <p:cNvPr id="171" name="Group 170">
              <a:extLst>
                <a:ext uri="{FF2B5EF4-FFF2-40B4-BE49-F238E27FC236}">
                  <a16:creationId xmlns:a16="http://schemas.microsoft.com/office/drawing/2014/main" id="{58B5A9B8-724D-44BA-8BF0-3B49B77F6EBD}"/>
                </a:ext>
              </a:extLst>
            </p:cNvPr>
            <p:cNvGrpSpPr/>
            <p:nvPr/>
          </p:nvGrpSpPr>
          <p:grpSpPr>
            <a:xfrm>
              <a:off x="8939057" y="4879369"/>
              <a:ext cx="1666108" cy="1666106"/>
              <a:chOff x="10501891" y="3651253"/>
              <a:chExt cx="1666108" cy="1666106"/>
            </a:xfrm>
          </p:grpSpPr>
          <p:grpSp>
            <p:nvGrpSpPr>
              <p:cNvPr id="173" name="Group 172">
                <a:extLst>
                  <a:ext uri="{FF2B5EF4-FFF2-40B4-BE49-F238E27FC236}">
                    <a16:creationId xmlns:a16="http://schemas.microsoft.com/office/drawing/2014/main" id="{C2E791DA-5440-420A-855A-56D3DECB5AD8}"/>
                  </a:ext>
                </a:extLst>
              </p:cNvPr>
              <p:cNvGrpSpPr/>
              <p:nvPr/>
            </p:nvGrpSpPr>
            <p:grpSpPr>
              <a:xfrm>
                <a:off x="10730670" y="3869212"/>
                <a:ext cx="1221248" cy="1253782"/>
                <a:chOff x="9215072" y="3848481"/>
                <a:chExt cx="1221248" cy="1253782"/>
              </a:xfrm>
            </p:grpSpPr>
            <p:grpSp>
              <p:nvGrpSpPr>
                <p:cNvPr id="175" name="Group 174">
                  <a:extLst>
                    <a:ext uri="{FF2B5EF4-FFF2-40B4-BE49-F238E27FC236}">
                      <a16:creationId xmlns:a16="http://schemas.microsoft.com/office/drawing/2014/main" id="{0BB6C1BA-EBC1-4C79-B603-258018352387}"/>
                    </a:ext>
                  </a:extLst>
                </p:cNvPr>
                <p:cNvGrpSpPr/>
                <p:nvPr/>
              </p:nvGrpSpPr>
              <p:grpSpPr>
                <a:xfrm>
                  <a:off x="9536897" y="4088382"/>
                  <a:ext cx="577598" cy="773980"/>
                  <a:chOff x="10972662" y="4568853"/>
                  <a:chExt cx="558893" cy="748914"/>
                </a:xfrm>
              </p:grpSpPr>
              <p:sp>
                <p:nvSpPr>
                  <p:cNvPr id="185" name="Freeform: Shape 217">
                    <a:extLst>
                      <a:ext uri="{FF2B5EF4-FFF2-40B4-BE49-F238E27FC236}">
                        <a16:creationId xmlns:a16="http://schemas.microsoft.com/office/drawing/2014/main" id="{10B6E83B-D3E5-4FD9-A09B-B82EC6E74E7E}"/>
                      </a:ext>
                    </a:extLst>
                  </p:cNvPr>
                  <p:cNvSpPr/>
                  <p:nvPr/>
                </p:nvSpPr>
                <p:spPr>
                  <a:xfrm>
                    <a:off x="10972662" y="4568853"/>
                    <a:ext cx="558893" cy="748914"/>
                  </a:xfrm>
                  <a:custGeom>
                    <a:avLst/>
                    <a:gdLst>
                      <a:gd name="connsiteX0" fmla="*/ 190365 w 273120"/>
                      <a:gd name="connsiteY0" fmla="*/ 79751 h 365981"/>
                      <a:gd name="connsiteX1" fmla="*/ 228875 w 273120"/>
                      <a:gd name="connsiteY1" fmla="*/ 6009 h 365981"/>
                      <a:gd name="connsiteX2" fmla="*/ 164965 w 273120"/>
                      <a:gd name="connsiteY2" fmla="*/ 16933 h 365981"/>
                      <a:gd name="connsiteX3" fmla="*/ 140111 w 273120"/>
                      <a:gd name="connsiteY3" fmla="*/ 4097 h 365981"/>
                      <a:gd name="connsiteX4" fmla="*/ 114437 w 273120"/>
                      <a:gd name="connsiteY4" fmla="*/ 16933 h 365981"/>
                      <a:gd name="connsiteX5" fmla="*/ 114437 w 273120"/>
                      <a:gd name="connsiteY5" fmla="*/ 16660 h 365981"/>
                      <a:gd name="connsiteX6" fmla="*/ 49435 w 273120"/>
                      <a:gd name="connsiteY6" fmla="*/ 5189 h 365981"/>
                      <a:gd name="connsiteX7" fmla="*/ 86033 w 273120"/>
                      <a:gd name="connsiteY7" fmla="*/ 79751 h 365981"/>
                      <a:gd name="connsiteX8" fmla="*/ 190365 w 273120"/>
                      <a:gd name="connsiteY8" fmla="*/ 79751 h 365981"/>
                      <a:gd name="connsiteX9" fmla="*/ 267112 w 273120"/>
                      <a:gd name="connsiteY9" fmla="*/ 230241 h 365981"/>
                      <a:gd name="connsiteX10" fmla="*/ 188180 w 273120"/>
                      <a:gd name="connsiteY10" fmla="*/ 110887 h 365981"/>
                      <a:gd name="connsiteX11" fmla="*/ 83848 w 273120"/>
                      <a:gd name="connsiteY11" fmla="*/ 111160 h 365981"/>
                      <a:gd name="connsiteX12" fmla="*/ 54351 w 273120"/>
                      <a:gd name="connsiteY12" fmla="*/ 139018 h 365981"/>
                      <a:gd name="connsiteX13" fmla="*/ 267658 w 273120"/>
                      <a:gd name="connsiteY13" fmla="*/ 267658 h 365981"/>
                      <a:gd name="connsiteX14" fmla="*/ 269024 w 273120"/>
                      <a:gd name="connsiteY14" fmla="*/ 249359 h 365981"/>
                      <a:gd name="connsiteX15" fmla="*/ 268477 w 273120"/>
                      <a:gd name="connsiteY15" fmla="*/ 239527 h 365981"/>
                      <a:gd name="connsiteX16" fmla="*/ 21850 w 273120"/>
                      <a:gd name="connsiteY16" fmla="*/ 185449 h 365981"/>
                      <a:gd name="connsiteX17" fmla="*/ 4097 w 273120"/>
                      <a:gd name="connsiteY17" fmla="*/ 249359 h 365981"/>
                      <a:gd name="connsiteX18" fmla="*/ 136560 w 273120"/>
                      <a:gd name="connsiteY18" fmla="*/ 364343 h 365981"/>
                      <a:gd name="connsiteX19" fmla="*/ 264927 w 273120"/>
                      <a:gd name="connsiteY19" fmla="*/ 281314 h 365981"/>
                      <a:gd name="connsiteX20" fmla="*/ 42334 w 273120"/>
                      <a:gd name="connsiteY20" fmla="*/ 153494 h 365981"/>
                      <a:gd name="connsiteX21" fmla="*/ 27039 w 273120"/>
                      <a:gd name="connsiteY21" fmla="*/ 176163 h 36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120" h="365981">
                        <a:moveTo>
                          <a:pt x="190365" y="79751"/>
                        </a:moveTo>
                        <a:cubicBezTo>
                          <a:pt x="208937" y="40695"/>
                          <a:pt x="228875" y="6009"/>
                          <a:pt x="228875" y="6009"/>
                        </a:cubicBezTo>
                        <a:lnTo>
                          <a:pt x="164965" y="16933"/>
                        </a:lnTo>
                        <a:lnTo>
                          <a:pt x="140111" y="4097"/>
                        </a:lnTo>
                        <a:cubicBezTo>
                          <a:pt x="140111" y="4097"/>
                          <a:pt x="115530" y="16114"/>
                          <a:pt x="114437" y="16933"/>
                        </a:cubicBezTo>
                        <a:lnTo>
                          <a:pt x="114437" y="16660"/>
                        </a:lnTo>
                        <a:lnTo>
                          <a:pt x="49435" y="5189"/>
                        </a:lnTo>
                        <a:cubicBezTo>
                          <a:pt x="49435" y="5189"/>
                          <a:pt x="72650" y="52439"/>
                          <a:pt x="86033" y="79751"/>
                        </a:cubicBezTo>
                        <a:lnTo>
                          <a:pt x="190365" y="79751"/>
                        </a:lnTo>
                        <a:close/>
                        <a:moveTo>
                          <a:pt x="267112" y="230241"/>
                        </a:moveTo>
                        <a:cubicBezTo>
                          <a:pt x="258645" y="185449"/>
                          <a:pt x="224232" y="139018"/>
                          <a:pt x="188180" y="110887"/>
                        </a:cubicBezTo>
                        <a:lnTo>
                          <a:pt x="83848" y="111160"/>
                        </a:lnTo>
                        <a:cubicBezTo>
                          <a:pt x="73743" y="119081"/>
                          <a:pt x="63637" y="128640"/>
                          <a:pt x="54351" y="139018"/>
                        </a:cubicBezTo>
                        <a:moveTo>
                          <a:pt x="267658" y="267658"/>
                        </a:moveTo>
                        <a:cubicBezTo>
                          <a:pt x="268477" y="261649"/>
                          <a:pt x="269024" y="255641"/>
                          <a:pt x="269024" y="249359"/>
                        </a:cubicBezTo>
                        <a:cubicBezTo>
                          <a:pt x="269024" y="246082"/>
                          <a:pt x="268751" y="242804"/>
                          <a:pt x="268477" y="239527"/>
                        </a:cubicBezTo>
                        <a:moveTo>
                          <a:pt x="21850" y="185449"/>
                        </a:moveTo>
                        <a:cubicBezTo>
                          <a:pt x="10925" y="206206"/>
                          <a:pt x="4097" y="228056"/>
                          <a:pt x="4097" y="249359"/>
                        </a:cubicBezTo>
                        <a:cubicBezTo>
                          <a:pt x="4097" y="319278"/>
                          <a:pt x="55990" y="364343"/>
                          <a:pt x="136560" y="364343"/>
                        </a:cubicBezTo>
                        <a:cubicBezTo>
                          <a:pt x="204021" y="364343"/>
                          <a:pt x="251544" y="332661"/>
                          <a:pt x="264927" y="281314"/>
                        </a:cubicBezTo>
                        <a:moveTo>
                          <a:pt x="42334" y="153494"/>
                        </a:moveTo>
                        <a:cubicBezTo>
                          <a:pt x="36871" y="160868"/>
                          <a:pt x="31682" y="168242"/>
                          <a:pt x="27039" y="176163"/>
                        </a:cubicBezTo>
                      </a:path>
                    </a:pathLst>
                  </a:custGeom>
                  <a:noFill/>
                  <a:ln w="19050" cap="flat">
                    <a:solidFill>
                      <a:srgbClr val="FFFFFF"/>
                    </a:solidFill>
                    <a:prstDash val="solid"/>
                    <a:round/>
                  </a:ln>
                </p:spPr>
                <p:txBody>
                  <a:bodyPr rtlCol="0" anchor="ctr"/>
                  <a:lstStyle/>
                  <a:p>
                    <a:pPr defTabSz="914307">
                      <a:defRPr/>
                    </a:pPr>
                    <a:endParaRPr lang="en-US" sz="1500" kern="0" dirty="0">
                      <a:solidFill>
                        <a:srgbClr val="000000"/>
                      </a:solidFill>
                      <a:latin typeface="Amazon Ember" panose="020B0603020204020204" pitchFamily="34" charset="0"/>
                    </a:endParaRPr>
                  </a:p>
                </p:txBody>
              </p:sp>
              <p:sp>
                <p:nvSpPr>
                  <p:cNvPr id="186" name="Freeform: Shape 218">
                    <a:extLst>
                      <a:ext uri="{FF2B5EF4-FFF2-40B4-BE49-F238E27FC236}">
                        <a16:creationId xmlns:a16="http://schemas.microsoft.com/office/drawing/2014/main" id="{CED16635-3A71-4371-90B8-631D5D9A18DF}"/>
                      </a:ext>
                    </a:extLst>
                  </p:cNvPr>
                  <p:cNvSpPr/>
                  <p:nvPr/>
                </p:nvSpPr>
                <p:spPr>
                  <a:xfrm>
                    <a:off x="11174423" y="4893011"/>
                    <a:ext cx="167667" cy="318569"/>
                  </a:xfrm>
                  <a:custGeom>
                    <a:avLst/>
                    <a:gdLst>
                      <a:gd name="connsiteX0" fmla="*/ 4097 w 81936"/>
                      <a:gd name="connsiteY0" fmla="*/ 114711 h 155678"/>
                      <a:gd name="connsiteX1" fmla="*/ 40968 w 81936"/>
                      <a:gd name="connsiteY1" fmla="*/ 151582 h 155678"/>
                      <a:gd name="connsiteX2" fmla="*/ 77839 w 81936"/>
                      <a:gd name="connsiteY2" fmla="*/ 114711 h 155678"/>
                      <a:gd name="connsiteX3" fmla="*/ 40968 w 81936"/>
                      <a:gd name="connsiteY3" fmla="*/ 77839 h 155678"/>
                      <a:gd name="connsiteX4" fmla="*/ 4097 w 81936"/>
                      <a:gd name="connsiteY4" fmla="*/ 40968 h 155678"/>
                      <a:gd name="connsiteX5" fmla="*/ 40968 w 81936"/>
                      <a:gd name="connsiteY5" fmla="*/ 4097 h 155678"/>
                      <a:gd name="connsiteX6" fmla="*/ 77839 w 81936"/>
                      <a:gd name="connsiteY6" fmla="*/ 40968 h 1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36" h="155678">
                        <a:moveTo>
                          <a:pt x="4097" y="114711"/>
                        </a:moveTo>
                        <a:cubicBezTo>
                          <a:pt x="4097" y="135195"/>
                          <a:pt x="20484" y="151582"/>
                          <a:pt x="40968" y="151582"/>
                        </a:cubicBezTo>
                        <a:cubicBezTo>
                          <a:pt x="61452" y="151582"/>
                          <a:pt x="77839" y="135195"/>
                          <a:pt x="77839" y="114711"/>
                        </a:cubicBezTo>
                        <a:cubicBezTo>
                          <a:pt x="77839" y="94227"/>
                          <a:pt x="61179" y="81117"/>
                          <a:pt x="40968" y="77839"/>
                        </a:cubicBezTo>
                        <a:cubicBezTo>
                          <a:pt x="20757" y="74562"/>
                          <a:pt x="4097" y="61452"/>
                          <a:pt x="4097" y="40968"/>
                        </a:cubicBezTo>
                        <a:cubicBezTo>
                          <a:pt x="4097" y="20484"/>
                          <a:pt x="20484" y="4097"/>
                          <a:pt x="40968" y="4097"/>
                        </a:cubicBezTo>
                        <a:cubicBezTo>
                          <a:pt x="61452" y="4097"/>
                          <a:pt x="77839" y="20484"/>
                          <a:pt x="77839" y="40968"/>
                        </a:cubicBezTo>
                      </a:path>
                    </a:pathLst>
                  </a:custGeom>
                  <a:noFill/>
                  <a:ln w="19050" cap="flat">
                    <a:solidFill>
                      <a:schemeClr val="accent3"/>
                    </a:solidFill>
                    <a:prstDash val="solid"/>
                    <a:round/>
                  </a:ln>
                </p:spPr>
                <p:txBody>
                  <a:bodyPr rtlCol="0" anchor="ctr"/>
                  <a:lstStyle/>
                  <a:p>
                    <a:pPr defTabSz="914307">
                      <a:defRPr/>
                    </a:pPr>
                    <a:endParaRPr lang="en-US" sz="1500" kern="0" dirty="0">
                      <a:solidFill>
                        <a:srgbClr val="000000"/>
                      </a:solidFill>
                      <a:latin typeface="Amazon Ember" panose="020B0603020204020204" pitchFamily="34" charset="0"/>
                    </a:endParaRPr>
                  </a:p>
                </p:txBody>
              </p:sp>
              <p:sp>
                <p:nvSpPr>
                  <p:cNvPr id="187" name="Freeform: Shape 219">
                    <a:extLst>
                      <a:ext uri="{FF2B5EF4-FFF2-40B4-BE49-F238E27FC236}">
                        <a16:creationId xmlns:a16="http://schemas.microsoft.com/office/drawing/2014/main" id="{98744747-1216-4F25-BB28-C93A0CCD8DA3}"/>
                      </a:ext>
                    </a:extLst>
                  </p:cNvPr>
                  <p:cNvSpPr/>
                  <p:nvPr/>
                </p:nvSpPr>
                <p:spPr>
                  <a:xfrm>
                    <a:off x="11257139" y="4858360"/>
                    <a:ext cx="16768" cy="396814"/>
                  </a:xfrm>
                  <a:custGeom>
                    <a:avLst/>
                    <a:gdLst>
                      <a:gd name="connsiteX0" fmla="*/ 4097 w 8193"/>
                      <a:gd name="connsiteY0" fmla="*/ 4097 h 193915"/>
                      <a:gd name="connsiteX1" fmla="*/ 4097 w 8193"/>
                      <a:gd name="connsiteY1" fmla="*/ 192004 h 193915"/>
                    </a:gdLst>
                    <a:ahLst/>
                    <a:cxnLst>
                      <a:cxn ang="0">
                        <a:pos x="connsiteX0" y="connsiteY0"/>
                      </a:cxn>
                      <a:cxn ang="0">
                        <a:pos x="connsiteX1" y="connsiteY1"/>
                      </a:cxn>
                    </a:cxnLst>
                    <a:rect l="l" t="t" r="r" b="b"/>
                    <a:pathLst>
                      <a:path w="8193" h="193915">
                        <a:moveTo>
                          <a:pt x="4097" y="4097"/>
                        </a:moveTo>
                        <a:lnTo>
                          <a:pt x="4097" y="192004"/>
                        </a:lnTo>
                      </a:path>
                    </a:pathLst>
                  </a:custGeom>
                  <a:noFill/>
                  <a:ln w="19050" cap="flat">
                    <a:solidFill>
                      <a:schemeClr val="accent3"/>
                    </a:solidFill>
                    <a:prstDash val="solid"/>
                    <a:round/>
                  </a:ln>
                </p:spPr>
                <p:txBody>
                  <a:bodyPr rtlCol="0" anchor="ctr"/>
                  <a:lstStyle/>
                  <a:p>
                    <a:pPr defTabSz="914307">
                      <a:defRPr/>
                    </a:pPr>
                    <a:endParaRPr lang="en-US" sz="1500" kern="0" dirty="0">
                      <a:solidFill>
                        <a:srgbClr val="000000"/>
                      </a:solidFill>
                      <a:latin typeface="Amazon Ember" panose="020B0603020204020204" pitchFamily="34" charset="0"/>
                    </a:endParaRPr>
                  </a:p>
                </p:txBody>
              </p:sp>
              <p:sp>
                <p:nvSpPr>
                  <p:cNvPr id="188" name="Freeform: Shape 220">
                    <a:extLst>
                      <a:ext uri="{FF2B5EF4-FFF2-40B4-BE49-F238E27FC236}">
                        <a16:creationId xmlns:a16="http://schemas.microsoft.com/office/drawing/2014/main" id="{5F1D9F0A-2A10-484A-B594-5AE7BA2280CE}"/>
                      </a:ext>
                    </a:extLst>
                  </p:cNvPr>
                  <p:cNvSpPr/>
                  <p:nvPr/>
                </p:nvSpPr>
                <p:spPr>
                  <a:xfrm>
                    <a:off x="11124681" y="4709135"/>
                    <a:ext cx="402402" cy="61478"/>
                  </a:xfrm>
                  <a:custGeom>
                    <a:avLst/>
                    <a:gdLst>
                      <a:gd name="connsiteX0" fmla="*/ 4097 w 196646"/>
                      <a:gd name="connsiteY0" fmla="*/ 26220 h 30043"/>
                      <a:gd name="connsiteX1" fmla="*/ 122904 w 196646"/>
                      <a:gd name="connsiteY1" fmla="*/ 26220 h 30043"/>
                      <a:gd name="connsiteX2" fmla="*/ 159776 w 196646"/>
                      <a:gd name="connsiteY2" fmla="*/ 13656 h 30043"/>
                      <a:gd name="connsiteX3" fmla="*/ 193369 w 196646"/>
                      <a:gd name="connsiteY3" fmla="*/ 4097 h 30043"/>
                    </a:gdLst>
                    <a:ahLst/>
                    <a:cxnLst>
                      <a:cxn ang="0">
                        <a:pos x="connsiteX0" y="connsiteY0"/>
                      </a:cxn>
                      <a:cxn ang="0">
                        <a:pos x="connsiteX1" y="connsiteY1"/>
                      </a:cxn>
                      <a:cxn ang="0">
                        <a:pos x="connsiteX2" y="connsiteY2"/>
                      </a:cxn>
                      <a:cxn ang="0">
                        <a:pos x="connsiteX3" y="connsiteY3"/>
                      </a:cxn>
                    </a:cxnLst>
                    <a:rect l="l" t="t" r="r" b="b"/>
                    <a:pathLst>
                      <a:path w="196646" h="30043">
                        <a:moveTo>
                          <a:pt x="4097" y="26220"/>
                        </a:moveTo>
                        <a:lnTo>
                          <a:pt x="122904" y="26220"/>
                        </a:lnTo>
                        <a:cubicBezTo>
                          <a:pt x="122904" y="26220"/>
                          <a:pt x="144481" y="-11471"/>
                          <a:pt x="159776" y="13656"/>
                        </a:cubicBezTo>
                        <a:cubicBezTo>
                          <a:pt x="173158" y="35779"/>
                          <a:pt x="193369" y="26220"/>
                          <a:pt x="193369" y="4097"/>
                        </a:cubicBezTo>
                      </a:path>
                    </a:pathLst>
                  </a:custGeom>
                  <a:noFill/>
                  <a:ln w="19050" cap="flat">
                    <a:solidFill>
                      <a:srgbClr val="FFFFFF"/>
                    </a:solidFill>
                    <a:prstDash val="solid"/>
                    <a:round/>
                  </a:ln>
                </p:spPr>
                <p:txBody>
                  <a:bodyPr rtlCol="0" anchor="ctr"/>
                  <a:lstStyle/>
                  <a:p>
                    <a:pPr defTabSz="914307">
                      <a:defRPr/>
                    </a:pPr>
                    <a:endParaRPr lang="en-US" sz="1500" kern="0" dirty="0">
                      <a:solidFill>
                        <a:srgbClr val="000000"/>
                      </a:solidFill>
                      <a:latin typeface="Amazon Ember" panose="020B0603020204020204" pitchFamily="34" charset="0"/>
                    </a:endParaRPr>
                  </a:p>
                </p:txBody>
              </p:sp>
              <p:sp>
                <p:nvSpPr>
                  <p:cNvPr id="189" name="Freeform: Shape 221">
                    <a:extLst>
                      <a:ext uri="{FF2B5EF4-FFF2-40B4-BE49-F238E27FC236}">
                        <a16:creationId xmlns:a16="http://schemas.microsoft.com/office/drawing/2014/main" id="{4F8C28E5-636D-414A-A818-20C7928E5A31}"/>
                      </a:ext>
                    </a:extLst>
                  </p:cNvPr>
                  <p:cNvSpPr/>
                  <p:nvPr/>
                </p:nvSpPr>
                <p:spPr>
                  <a:xfrm>
                    <a:off x="11404945" y="4757759"/>
                    <a:ext cx="122957" cy="117367"/>
                  </a:xfrm>
                  <a:custGeom>
                    <a:avLst/>
                    <a:gdLst>
                      <a:gd name="connsiteX0" fmla="*/ 4243 w 60086"/>
                      <a:gd name="connsiteY0" fmla="*/ 4097 h 57355"/>
                      <a:gd name="connsiteX1" fmla="*/ 31829 w 60086"/>
                      <a:gd name="connsiteY1" fmla="*/ 22123 h 57355"/>
                      <a:gd name="connsiteX2" fmla="*/ 47670 w 60086"/>
                      <a:gd name="connsiteY2" fmla="*/ 53258 h 57355"/>
                    </a:gdLst>
                    <a:ahLst/>
                    <a:cxnLst>
                      <a:cxn ang="0">
                        <a:pos x="connsiteX0" y="connsiteY0"/>
                      </a:cxn>
                      <a:cxn ang="0">
                        <a:pos x="connsiteX1" y="connsiteY1"/>
                      </a:cxn>
                      <a:cxn ang="0">
                        <a:pos x="connsiteX2" y="connsiteY2"/>
                      </a:cxn>
                    </a:cxnLst>
                    <a:rect l="l" t="t" r="r" b="b"/>
                    <a:pathLst>
                      <a:path w="60086" h="57355">
                        <a:moveTo>
                          <a:pt x="4243" y="4097"/>
                        </a:moveTo>
                        <a:cubicBezTo>
                          <a:pt x="4243" y="4097"/>
                          <a:pt x="420" y="37144"/>
                          <a:pt x="31829" y="22123"/>
                        </a:cubicBezTo>
                        <a:cubicBezTo>
                          <a:pt x="52859" y="12017"/>
                          <a:pt x="65149" y="43153"/>
                          <a:pt x="47670" y="53258"/>
                        </a:cubicBezTo>
                      </a:path>
                    </a:pathLst>
                  </a:custGeom>
                  <a:noFill/>
                  <a:ln w="19050" cap="flat">
                    <a:solidFill>
                      <a:srgbClr val="FFFFFF"/>
                    </a:solidFill>
                    <a:prstDash val="solid"/>
                    <a:round/>
                  </a:ln>
                </p:spPr>
                <p:txBody>
                  <a:bodyPr rtlCol="0" anchor="ctr"/>
                  <a:lstStyle/>
                  <a:p>
                    <a:pPr defTabSz="914307">
                      <a:defRPr/>
                    </a:pPr>
                    <a:endParaRPr lang="en-US" sz="1500" kern="0" dirty="0">
                      <a:solidFill>
                        <a:srgbClr val="000000"/>
                      </a:solidFill>
                      <a:latin typeface="Amazon Ember" panose="020B0603020204020204" pitchFamily="34" charset="0"/>
                    </a:endParaRPr>
                  </a:p>
                </p:txBody>
              </p:sp>
            </p:grpSp>
            <p:grpSp>
              <p:nvGrpSpPr>
                <p:cNvPr id="176" name="Graphic 268">
                  <a:extLst>
                    <a:ext uri="{FF2B5EF4-FFF2-40B4-BE49-F238E27FC236}">
                      <a16:creationId xmlns:a16="http://schemas.microsoft.com/office/drawing/2014/main" id="{A1DF12B4-6D61-4AD3-8404-FB0BF72CB865}"/>
                    </a:ext>
                  </a:extLst>
                </p:cNvPr>
                <p:cNvGrpSpPr/>
                <p:nvPr/>
              </p:nvGrpSpPr>
              <p:grpSpPr>
                <a:xfrm>
                  <a:off x="9215072" y="3848481"/>
                  <a:ext cx="1221248" cy="1253782"/>
                  <a:chOff x="4562059" y="6255271"/>
                  <a:chExt cx="483729" cy="496616"/>
                </a:xfrm>
              </p:grpSpPr>
              <p:sp>
                <p:nvSpPr>
                  <p:cNvPr id="177" name="Freeform: Shape 99">
                    <a:extLst>
                      <a:ext uri="{FF2B5EF4-FFF2-40B4-BE49-F238E27FC236}">
                        <a16:creationId xmlns:a16="http://schemas.microsoft.com/office/drawing/2014/main" id="{BB6A67F3-C887-4EE9-BA8D-D5AE866316F0}"/>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178" name="Freeform: Shape 100">
                    <a:extLst>
                      <a:ext uri="{FF2B5EF4-FFF2-40B4-BE49-F238E27FC236}">
                        <a16:creationId xmlns:a16="http://schemas.microsoft.com/office/drawing/2014/main" id="{7884929E-133D-4756-A102-7FB02DFA9C5F}"/>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179" name="Freeform: Shape 101">
                    <a:extLst>
                      <a:ext uri="{FF2B5EF4-FFF2-40B4-BE49-F238E27FC236}">
                        <a16:creationId xmlns:a16="http://schemas.microsoft.com/office/drawing/2014/main" id="{8AE12B04-A43C-4A78-8BCC-0CB96C2B4307}"/>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180" name="Freeform: Shape 102">
                    <a:extLst>
                      <a:ext uri="{FF2B5EF4-FFF2-40B4-BE49-F238E27FC236}">
                        <a16:creationId xmlns:a16="http://schemas.microsoft.com/office/drawing/2014/main" id="{FE002F41-76F2-475E-9E24-46BAC6B36A89}"/>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232F3E"/>
                  </a:solidFill>
                  <a:ln w="19050" cap="flat">
                    <a:solidFill>
                      <a:srgbClr val="FFFFFF"/>
                    </a:solidFill>
                    <a:prstDash val="solid"/>
                    <a:miter/>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181" name="Freeform: Shape 103">
                    <a:extLst>
                      <a:ext uri="{FF2B5EF4-FFF2-40B4-BE49-F238E27FC236}">
                        <a16:creationId xmlns:a16="http://schemas.microsoft.com/office/drawing/2014/main" id="{6BA5B000-B435-483C-8232-5423B7ED646E}"/>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182" name="Freeform: Shape 104">
                    <a:extLst>
                      <a:ext uri="{FF2B5EF4-FFF2-40B4-BE49-F238E27FC236}">
                        <a16:creationId xmlns:a16="http://schemas.microsoft.com/office/drawing/2014/main" id="{C3F4F05E-25A8-4781-A9AB-93EBD8C57436}"/>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183" name="Freeform: Shape 105">
                    <a:extLst>
                      <a:ext uri="{FF2B5EF4-FFF2-40B4-BE49-F238E27FC236}">
                        <a16:creationId xmlns:a16="http://schemas.microsoft.com/office/drawing/2014/main" id="{CDD4F561-13EA-4B00-B658-AC9AFFC79860}"/>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184" name="Freeform: Shape 106">
                    <a:extLst>
                      <a:ext uri="{FF2B5EF4-FFF2-40B4-BE49-F238E27FC236}">
                        <a16:creationId xmlns:a16="http://schemas.microsoft.com/office/drawing/2014/main" id="{70AE46E8-8B84-402F-B3B8-0476CF066728}"/>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232F3E"/>
                  </a:solidFill>
                  <a:ln w="19050" cap="flat">
                    <a:solidFill>
                      <a:srgbClr val="FFFFFF"/>
                    </a:solidFill>
                    <a:prstDash val="solid"/>
                    <a:miter/>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grpSp>
          <p:sp>
            <p:nvSpPr>
              <p:cNvPr id="174" name="Oval 173">
                <a:extLst>
                  <a:ext uri="{FF2B5EF4-FFF2-40B4-BE49-F238E27FC236}">
                    <a16:creationId xmlns:a16="http://schemas.microsoft.com/office/drawing/2014/main" id="{493DD8C1-F602-4049-8233-37D87C944688}"/>
                  </a:ext>
                </a:extLst>
              </p:cNvPr>
              <p:cNvSpPr/>
              <p:nvPr/>
            </p:nvSpPr>
            <p:spPr bwMode="auto">
              <a:xfrm>
                <a:off x="10501891" y="3651253"/>
                <a:ext cx="1666108" cy="1666106"/>
              </a:xfrm>
              <a:prstGeom prst="ellipse">
                <a:avLst/>
              </a:prstGeom>
              <a:noFill/>
              <a:ln w="285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cs typeface="Amazon Ember" panose="020B0603020204020204" pitchFamily="34" charset="0"/>
                </a:endParaRPr>
              </a:p>
            </p:txBody>
          </p:sp>
        </p:grpSp>
        <p:sp>
          <p:nvSpPr>
            <p:cNvPr id="172" name="Rectangle 171">
              <a:extLst>
                <a:ext uri="{FF2B5EF4-FFF2-40B4-BE49-F238E27FC236}">
                  <a16:creationId xmlns:a16="http://schemas.microsoft.com/office/drawing/2014/main" id="{56680A6E-F035-4079-A2D3-A122F5449F3A}"/>
                </a:ext>
              </a:extLst>
            </p:cNvPr>
            <p:cNvSpPr/>
            <p:nvPr/>
          </p:nvSpPr>
          <p:spPr>
            <a:xfrm>
              <a:off x="10331644" y="5450962"/>
              <a:ext cx="4407408" cy="1151084"/>
            </a:xfrm>
            <a:prstGeom prst="rect">
              <a:avLst/>
            </a:prstGeom>
          </p:spPr>
          <p:txBody>
            <a:bodyPr wrap="square">
              <a:spAutoFit/>
            </a:bodyPr>
            <a:lstStyle/>
            <a:p>
              <a:pPr algn="ctr" defTabSz="914363">
                <a:spcBef>
                  <a:spcPts val="500"/>
                </a:spcBef>
                <a:buClr>
                  <a:srgbClr val="FFFFFF"/>
                </a:buClr>
                <a:defRPr/>
              </a:pPr>
              <a:r>
                <a:rPr lang="en-US" sz="1200" dirty="0">
                  <a:solidFill>
                    <a:schemeClr val="tx2"/>
                  </a:solidFill>
                  <a:ea typeface="Amazon Ember" panose="020B0603020204020204" pitchFamily="34" charset="0"/>
                  <a:cs typeface="Amazon Ember" panose="020B0603020204020204" pitchFamily="34" charset="0"/>
                </a:rPr>
                <a:t>Cost-optimized for less-accessed files</a:t>
              </a:r>
            </a:p>
            <a:p>
              <a:pPr algn="ctr" defTabSz="914363">
                <a:spcBef>
                  <a:spcPts val="500"/>
                </a:spcBef>
                <a:buClr>
                  <a:srgbClr val="FFFFFF"/>
                </a:buClr>
                <a:defRPr/>
              </a:pPr>
              <a:r>
                <a:rPr lang="en-US" sz="1200" dirty="0">
                  <a:solidFill>
                    <a:schemeClr val="tx2"/>
                  </a:solidFill>
                  <a:ea typeface="Amazon Ember" panose="020B0603020204020204" pitchFamily="34" charset="0"/>
                  <a:cs typeface="Amazon Ember" panose="020B0603020204020204" pitchFamily="34" charset="0"/>
                </a:rPr>
                <a:t>$0.025/GB-month* for storage </a:t>
              </a:r>
            </a:p>
            <a:p>
              <a:pPr algn="ctr" defTabSz="914363">
                <a:spcBef>
                  <a:spcPts val="500"/>
                </a:spcBef>
                <a:buClr>
                  <a:srgbClr val="FFFFFF"/>
                </a:buClr>
                <a:defRPr/>
              </a:pPr>
              <a:r>
                <a:rPr lang="en-US" sz="1200" dirty="0">
                  <a:solidFill>
                    <a:schemeClr val="tx2"/>
                  </a:solidFill>
                  <a:ea typeface="Amazon Ember" panose="020B0603020204020204" pitchFamily="34" charset="0"/>
                  <a:cs typeface="Amazon Ember" panose="020B0603020204020204" pitchFamily="34" charset="0"/>
                </a:rPr>
                <a:t>$0.01/GB* for data transition between </a:t>
              </a:r>
              <a:br>
                <a:rPr lang="en-US" sz="1200" dirty="0">
                  <a:solidFill>
                    <a:schemeClr val="tx2"/>
                  </a:solidFill>
                  <a:ea typeface="Amazon Ember" panose="020B0603020204020204" pitchFamily="34" charset="0"/>
                  <a:cs typeface="Amazon Ember" panose="020B0603020204020204" pitchFamily="34" charset="0"/>
                </a:rPr>
              </a:br>
              <a:r>
                <a:rPr lang="en-US" sz="1200" dirty="0">
                  <a:solidFill>
                    <a:schemeClr val="tx2"/>
                  </a:solidFill>
                  <a:ea typeface="Amazon Ember" panose="020B0603020204020204" pitchFamily="34" charset="0"/>
                  <a:cs typeface="Amazon Ember" panose="020B0603020204020204" pitchFamily="34" charset="0"/>
                </a:rPr>
                <a:t>storage classes</a:t>
              </a:r>
            </a:p>
          </p:txBody>
        </p:sp>
      </p:grpSp>
      <p:grpSp>
        <p:nvGrpSpPr>
          <p:cNvPr id="213" name="Group 212">
            <a:extLst>
              <a:ext uri="{FF2B5EF4-FFF2-40B4-BE49-F238E27FC236}">
                <a16:creationId xmlns:a16="http://schemas.microsoft.com/office/drawing/2014/main" id="{0ABFB86B-36D7-41D6-A07E-5F80C6EC145C}"/>
              </a:ext>
            </a:extLst>
          </p:cNvPr>
          <p:cNvGrpSpPr/>
          <p:nvPr/>
        </p:nvGrpSpPr>
        <p:grpSpPr>
          <a:xfrm>
            <a:off x="192217" y="2457908"/>
            <a:ext cx="4954918" cy="3391361"/>
            <a:chOff x="-422327" y="2536672"/>
            <a:chExt cx="5945901" cy="4069633"/>
          </a:xfrm>
        </p:grpSpPr>
        <p:sp>
          <p:nvSpPr>
            <p:cNvPr id="214" name="Rectangle 213">
              <a:extLst>
                <a:ext uri="{FF2B5EF4-FFF2-40B4-BE49-F238E27FC236}">
                  <a16:creationId xmlns:a16="http://schemas.microsoft.com/office/drawing/2014/main" id="{6DF41052-5509-49E3-AB3E-07398C27B798}"/>
                </a:ext>
              </a:extLst>
            </p:cNvPr>
            <p:cNvSpPr/>
            <p:nvPr/>
          </p:nvSpPr>
          <p:spPr>
            <a:xfrm>
              <a:off x="-415807" y="3039518"/>
              <a:ext cx="4407408" cy="418654"/>
            </a:xfrm>
            <a:prstGeom prst="rect">
              <a:avLst/>
            </a:prstGeom>
          </p:spPr>
          <p:txBody>
            <a:bodyPr wrap="square">
              <a:spAutoFit/>
            </a:bodyPr>
            <a:lstStyle/>
            <a:p>
              <a:pPr algn="ctr" defTabSz="914363">
                <a:defRPr/>
              </a:pPr>
              <a:r>
                <a:rPr lang="en-US" sz="1667" dirty="0">
                  <a:solidFill>
                    <a:srgbClr val="FFC000"/>
                  </a:solidFill>
                  <a:latin typeface="+mj-lt"/>
                </a:rPr>
                <a:t>EFS </a:t>
              </a:r>
              <a:r>
                <a:rPr lang="en-US" sz="1667" dirty="0">
                  <a:solidFill>
                    <a:srgbClr val="FFC000"/>
                  </a:solidFill>
                </a:rPr>
                <a:t>One Zone</a:t>
              </a:r>
              <a:endParaRPr lang="en-US" sz="1667" dirty="0">
                <a:solidFill>
                  <a:srgbClr val="FFC000"/>
                </a:solidFill>
                <a:latin typeface="+mj-lt"/>
              </a:endParaRPr>
            </a:p>
          </p:txBody>
        </p:sp>
        <p:grpSp>
          <p:nvGrpSpPr>
            <p:cNvPr id="215" name="Group 214">
              <a:extLst>
                <a:ext uri="{FF2B5EF4-FFF2-40B4-BE49-F238E27FC236}">
                  <a16:creationId xmlns:a16="http://schemas.microsoft.com/office/drawing/2014/main" id="{8C3DD0E4-6FC3-4DEF-B8DE-159D149F2D04}"/>
                </a:ext>
              </a:extLst>
            </p:cNvPr>
            <p:cNvGrpSpPr/>
            <p:nvPr/>
          </p:nvGrpSpPr>
          <p:grpSpPr>
            <a:xfrm>
              <a:off x="3741546" y="2536672"/>
              <a:ext cx="1666108" cy="1666106"/>
              <a:chOff x="1687092" y="3054247"/>
              <a:chExt cx="2071709" cy="2071709"/>
            </a:xfrm>
          </p:grpSpPr>
          <p:grpSp>
            <p:nvGrpSpPr>
              <p:cNvPr id="237" name="Group 236">
                <a:extLst>
                  <a:ext uri="{FF2B5EF4-FFF2-40B4-BE49-F238E27FC236}">
                    <a16:creationId xmlns:a16="http://schemas.microsoft.com/office/drawing/2014/main" id="{914F0E95-DE37-41FC-9647-981D533310E8}"/>
                  </a:ext>
                </a:extLst>
              </p:cNvPr>
              <p:cNvGrpSpPr/>
              <p:nvPr/>
            </p:nvGrpSpPr>
            <p:grpSpPr>
              <a:xfrm>
                <a:off x="2112111" y="3544906"/>
                <a:ext cx="1221670" cy="1090391"/>
                <a:chOff x="2100650" y="3541108"/>
                <a:chExt cx="1221670" cy="1090391"/>
              </a:xfrm>
            </p:grpSpPr>
            <p:sp>
              <p:nvSpPr>
                <p:cNvPr id="239" name="Freeform: Shape 110">
                  <a:extLst>
                    <a:ext uri="{FF2B5EF4-FFF2-40B4-BE49-F238E27FC236}">
                      <a16:creationId xmlns:a16="http://schemas.microsoft.com/office/drawing/2014/main" id="{E70BB23F-0DC3-4865-9A99-8E979231B293}"/>
                    </a:ext>
                  </a:extLst>
                </p:cNvPr>
                <p:cNvSpPr/>
                <p:nvPr/>
              </p:nvSpPr>
              <p:spPr>
                <a:xfrm>
                  <a:off x="2425761" y="3676517"/>
                  <a:ext cx="555391" cy="194748"/>
                </a:xfrm>
                <a:custGeom>
                  <a:avLst/>
                  <a:gdLst>
                    <a:gd name="connsiteX0" fmla="*/ 208391 w 210302"/>
                    <a:gd name="connsiteY0" fmla="*/ 39876 h 73742"/>
                    <a:gd name="connsiteX1" fmla="*/ 106244 w 210302"/>
                    <a:gd name="connsiteY1" fmla="*/ 71831 h 73742"/>
                    <a:gd name="connsiteX2" fmla="*/ 4097 w 210302"/>
                    <a:gd name="connsiteY2" fmla="*/ 39876 h 73742"/>
                    <a:gd name="connsiteX3" fmla="*/ 106244 w 210302"/>
                    <a:gd name="connsiteY3" fmla="*/ 4097 h 73742"/>
                    <a:gd name="connsiteX4" fmla="*/ 208391 w 210302"/>
                    <a:gd name="connsiteY4" fmla="*/ 39876 h 7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02" h="73742">
                      <a:moveTo>
                        <a:pt x="208391" y="39876"/>
                      </a:moveTo>
                      <a:cubicBezTo>
                        <a:pt x="208391" y="57355"/>
                        <a:pt x="165238" y="71831"/>
                        <a:pt x="106244" y="71831"/>
                      </a:cubicBezTo>
                      <a:cubicBezTo>
                        <a:pt x="47250" y="71831"/>
                        <a:pt x="4097" y="57628"/>
                        <a:pt x="4097" y="39876"/>
                      </a:cubicBezTo>
                      <a:cubicBezTo>
                        <a:pt x="4097" y="22123"/>
                        <a:pt x="47250" y="4097"/>
                        <a:pt x="106244" y="4097"/>
                      </a:cubicBezTo>
                      <a:cubicBezTo>
                        <a:pt x="165238" y="4097"/>
                        <a:pt x="208391" y="22396"/>
                        <a:pt x="208391" y="39876"/>
                      </a:cubicBezTo>
                      <a:close/>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40" name="Freeform: Shape 111">
                  <a:extLst>
                    <a:ext uri="{FF2B5EF4-FFF2-40B4-BE49-F238E27FC236}">
                      <a16:creationId xmlns:a16="http://schemas.microsoft.com/office/drawing/2014/main" id="{F36FB5D5-9FB7-4814-BA3E-368979A7253D}"/>
                    </a:ext>
                  </a:extLst>
                </p:cNvPr>
                <p:cNvSpPr/>
                <p:nvPr/>
              </p:nvSpPr>
              <p:spPr>
                <a:xfrm>
                  <a:off x="2425040" y="3938345"/>
                  <a:ext cx="367854" cy="100980"/>
                </a:xfrm>
                <a:custGeom>
                  <a:avLst/>
                  <a:gdLst>
                    <a:gd name="connsiteX0" fmla="*/ 4097 w 139291"/>
                    <a:gd name="connsiteY0" fmla="*/ 4097 h 38236"/>
                    <a:gd name="connsiteX1" fmla="*/ 106244 w 139291"/>
                    <a:gd name="connsiteY1" fmla="*/ 36052 h 38236"/>
                    <a:gd name="connsiteX2" fmla="*/ 135195 w 139291"/>
                    <a:gd name="connsiteY2" fmla="*/ 36052 h 38236"/>
                  </a:gdLst>
                  <a:ahLst/>
                  <a:cxnLst>
                    <a:cxn ang="0">
                      <a:pos x="connsiteX0" y="connsiteY0"/>
                    </a:cxn>
                    <a:cxn ang="0">
                      <a:pos x="connsiteX1" y="connsiteY1"/>
                    </a:cxn>
                    <a:cxn ang="0">
                      <a:pos x="connsiteX2" y="connsiteY2"/>
                    </a:cxn>
                  </a:cxnLst>
                  <a:rect l="l" t="t" r="r" b="b"/>
                  <a:pathLst>
                    <a:path w="139291" h="38236">
                      <a:moveTo>
                        <a:pt x="4097" y="4097"/>
                      </a:moveTo>
                      <a:cubicBezTo>
                        <a:pt x="4097" y="21577"/>
                        <a:pt x="47250" y="36052"/>
                        <a:pt x="106244" y="36052"/>
                      </a:cubicBezTo>
                      <a:lnTo>
                        <a:pt x="135195" y="36052"/>
                      </a:lnTo>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41" name="Freeform: Shape 112">
                  <a:extLst>
                    <a:ext uri="{FF2B5EF4-FFF2-40B4-BE49-F238E27FC236}">
                      <a16:creationId xmlns:a16="http://schemas.microsoft.com/office/drawing/2014/main" id="{DA2D532E-1377-4D66-9982-0C51BB08D514}"/>
                    </a:ext>
                  </a:extLst>
                </p:cNvPr>
                <p:cNvSpPr/>
                <p:nvPr/>
              </p:nvSpPr>
              <p:spPr>
                <a:xfrm>
                  <a:off x="2425761" y="4103517"/>
                  <a:ext cx="353429" cy="100980"/>
                </a:xfrm>
                <a:custGeom>
                  <a:avLst/>
                  <a:gdLst>
                    <a:gd name="connsiteX0" fmla="*/ 131098 w 133829"/>
                    <a:gd name="connsiteY0" fmla="*/ 36052 h 38236"/>
                    <a:gd name="connsiteX1" fmla="*/ 4097 w 133829"/>
                    <a:gd name="connsiteY1" fmla="*/ 4097 h 38236"/>
                  </a:gdLst>
                  <a:ahLst/>
                  <a:cxnLst>
                    <a:cxn ang="0">
                      <a:pos x="connsiteX0" y="connsiteY0"/>
                    </a:cxn>
                    <a:cxn ang="0">
                      <a:pos x="connsiteX1" y="connsiteY1"/>
                    </a:cxn>
                  </a:cxnLst>
                  <a:rect l="l" t="t" r="r" b="b"/>
                  <a:pathLst>
                    <a:path w="133829" h="38236">
                      <a:moveTo>
                        <a:pt x="131098" y="36052"/>
                      </a:moveTo>
                      <a:cubicBezTo>
                        <a:pt x="67461" y="37418"/>
                        <a:pt x="4097" y="21850"/>
                        <a:pt x="4097" y="4097"/>
                      </a:cubicBezTo>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42" name="Freeform: Shape 113">
                  <a:extLst>
                    <a:ext uri="{FF2B5EF4-FFF2-40B4-BE49-F238E27FC236}">
                      <a16:creationId xmlns:a16="http://schemas.microsoft.com/office/drawing/2014/main" id="{06A86A0C-B28A-4116-99FA-F1BF6121B452}"/>
                    </a:ext>
                  </a:extLst>
                </p:cNvPr>
                <p:cNvSpPr/>
                <p:nvPr/>
              </p:nvSpPr>
              <p:spPr>
                <a:xfrm>
                  <a:off x="2425040" y="3765957"/>
                  <a:ext cx="21640" cy="512113"/>
                </a:xfrm>
                <a:custGeom>
                  <a:avLst/>
                  <a:gdLst>
                    <a:gd name="connsiteX0" fmla="*/ 4097 w 8193"/>
                    <a:gd name="connsiteY0" fmla="*/ 4097 h 193915"/>
                    <a:gd name="connsiteX1" fmla="*/ 4097 w 8193"/>
                    <a:gd name="connsiteY1" fmla="*/ 191184 h 193915"/>
                  </a:gdLst>
                  <a:ahLst/>
                  <a:cxnLst>
                    <a:cxn ang="0">
                      <a:pos x="connsiteX0" y="connsiteY0"/>
                    </a:cxn>
                    <a:cxn ang="0">
                      <a:pos x="connsiteX1" y="connsiteY1"/>
                    </a:cxn>
                  </a:cxnLst>
                  <a:rect l="l" t="t" r="r" b="b"/>
                  <a:pathLst>
                    <a:path w="8193" h="193915">
                      <a:moveTo>
                        <a:pt x="4097" y="4097"/>
                      </a:moveTo>
                      <a:lnTo>
                        <a:pt x="4097" y="191184"/>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43" name="Freeform: Shape 114">
                  <a:extLst>
                    <a:ext uri="{FF2B5EF4-FFF2-40B4-BE49-F238E27FC236}">
                      <a16:creationId xmlns:a16="http://schemas.microsoft.com/office/drawing/2014/main" id="{2D74FB8A-A404-4F6E-9E84-9484276F9389}"/>
                    </a:ext>
                  </a:extLst>
                </p:cNvPr>
                <p:cNvSpPr/>
                <p:nvPr/>
              </p:nvSpPr>
              <p:spPr>
                <a:xfrm>
                  <a:off x="2965282" y="3771006"/>
                  <a:ext cx="21640" cy="137044"/>
                </a:xfrm>
                <a:custGeom>
                  <a:avLst/>
                  <a:gdLst>
                    <a:gd name="connsiteX0" fmla="*/ 4097 w 8193"/>
                    <a:gd name="connsiteY0" fmla="*/ 4097 h 51892"/>
                    <a:gd name="connsiteX1" fmla="*/ 4097 w 8193"/>
                    <a:gd name="connsiteY1" fmla="*/ 48069 h 51892"/>
                  </a:gdLst>
                  <a:ahLst/>
                  <a:cxnLst>
                    <a:cxn ang="0">
                      <a:pos x="connsiteX0" y="connsiteY0"/>
                    </a:cxn>
                    <a:cxn ang="0">
                      <a:pos x="connsiteX1" y="connsiteY1"/>
                    </a:cxn>
                  </a:cxnLst>
                  <a:rect l="l" t="t" r="r" b="b"/>
                  <a:pathLst>
                    <a:path w="8193" h="51892">
                      <a:moveTo>
                        <a:pt x="4097" y="4097"/>
                      </a:moveTo>
                      <a:lnTo>
                        <a:pt x="4097" y="48069"/>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44" name="Freeform: Shape 115">
                  <a:extLst>
                    <a:ext uri="{FF2B5EF4-FFF2-40B4-BE49-F238E27FC236}">
                      <a16:creationId xmlns:a16="http://schemas.microsoft.com/office/drawing/2014/main" id="{602E9734-688C-4753-84B4-C4D940E79BCB}"/>
                    </a:ext>
                  </a:extLst>
                </p:cNvPr>
                <p:cNvSpPr/>
                <p:nvPr/>
              </p:nvSpPr>
              <p:spPr>
                <a:xfrm>
                  <a:off x="2425040" y="4257872"/>
                  <a:ext cx="346217" cy="100980"/>
                </a:xfrm>
                <a:custGeom>
                  <a:avLst/>
                  <a:gdLst>
                    <a:gd name="connsiteX0" fmla="*/ 128094 w 131097"/>
                    <a:gd name="connsiteY0" fmla="*/ 36052 h 38236"/>
                    <a:gd name="connsiteX1" fmla="*/ 4097 w 131097"/>
                    <a:gd name="connsiteY1" fmla="*/ 4097 h 38236"/>
                  </a:gdLst>
                  <a:ahLst/>
                  <a:cxnLst>
                    <a:cxn ang="0">
                      <a:pos x="connsiteX0" y="connsiteY0"/>
                    </a:cxn>
                    <a:cxn ang="0">
                      <a:pos x="connsiteX1" y="connsiteY1"/>
                    </a:cxn>
                  </a:cxnLst>
                  <a:rect l="l" t="t" r="r" b="b"/>
                  <a:pathLst>
                    <a:path w="131097" h="38236">
                      <a:moveTo>
                        <a:pt x="128094" y="36052"/>
                      </a:moveTo>
                      <a:cubicBezTo>
                        <a:pt x="56263" y="40149"/>
                        <a:pt x="4097" y="21850"/>
                        <a:pt x="4097" y="4097"/>
                      </a:cubicBezTo>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45" name="Freeform: Shape 116">
                  <a:extLst>
                    <a:ext uri="{FF2B5EF4-FFF2-40B4-BE49-F238E27FC236}">
                      <a16:creationId xmlns:a16="http://schemas.microsoft.com/office/drawing/2014/main" id="{F0F52D09-0BF5-488D-8045-EC9D4DD8F454}"/>
                    </a:ext>
                  </a:extLst>
                </p:cNvPr>
                <p:cNvSpPr/>
                <p:nvPr/>
              </p:nvSpPr>
              <p:spPr>
                <a:xfrm>
                  <a:off x="2831845" y="3939065"/>
                  <a:ext cx="490475" cy="692434"/>
                </a:xfrm>
                <a:custGeom>
                  <a:avLst/>
                  <a:gdLst>
                    <a:gd name="connsiteX0" fmla="*/ 4097 w 185721"/>
                    <a:gd name="connsiteY0" fmla="*/ 252090 h 262195"/>
                    <a:gd name="connsiteX1" fmla="*/ 4097 w 185721"/>
                    <a:gd name="connsiteY1" fmla="*/ 10925 h 262195"/>
                    <a:gd name="connsiteX2" fmla="*/ 10925 w 185721"/>
                    <a:gd name="connsiteY2" fmla="*/ 4097 h 262195"/>
                    <a:gd name="connsiteX3" fmla="*/ 122358 w 185721"/>
                    <a:gd name="connsiteY3" fmla="*/ 4097 h 262195"/>
                    <a:gd name="connsiteX4" fmla="*/ 181625 w 185721"/>
                    <a:gd name="connsiteY4" fmla="*/ 63364 h 262195"/>
                    <a:gd name="connsiteX5" fmla="*/ 181625 w 185721"/>
                    <a:gd name="connsiteY5" fmla="*/ 252090 h 262195"/>
                    <a:gd name="connsiteX6" fmla="*/ 174797 w 185721"/>
                    <a:gd name="connsiteY6" fmla="*/ 258918 h 262195"/>
                    <a:gd name="connsiteX7" fmla="*/ 11198 w 185721"/>
                    <a:gd name="connsiteY7" fmla="*/ 258918 h 262195"/>
                    <a:gd name="connsiteX8" fmla="*/ 4097 w 185721"/>
                    <a:gd name="connsiteY8" fmla="*/ 252090 h 26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21" h="262195">
                      <a:moveTo>
                        <a:pt x="4097" y="252090"/>
                      </a:moveTo>
                      <a:lnTo>
                        <a:pt x="4097" y="10925"/>
                      </a:lnTo>
                      <a:cubicBezTo>
                        <a:pt x="4097" y="7101"/>
                        <a:pt x="7101" y="4097"/>
                        <a:pt x="10925" y="4097"/>
                      </a:cubicBezTo>
                      <a:lnTo>
                        <a:pt x="122358" y="4097"/>
                      </a:lnTo>
                      <a:lnTo>
                        <a:pt x="181625" y="63364"/>
                      </a:lnTo>
                      <a:lnTo>
                        <a:pt x="181625" y="252090"/>
                      </a:lnTo>
                      <a:cubicBezTo>
                        <a:pt x="181625" y="255914"/>
                        <a:pt x="178621" y="258918"/>
                        <a:pt x="174797" y="258918"/>
                      </a:cubicBezTo>
                      <a:lnTo>
                        <a:pt x="11198" y="258918"/>
                      </a:lnTo>
                      <a:cubicBezTo>
                        <a:pt x="7101" y="258918"/>
                        <a:pt x="4097" y="255914"/>
                        <a:pt x="4097" y="252090"/>
                      </a:cubicBezTo>
                      <a:close/>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46" name="Freeform: Shape 117">
                  <a:extLst>
                    <a:ext uri="{FF2B5EF4-FFF2-40B4-BE49-F238E27FC236}">
                      <a16:creationId xmlns:a16="http://schemas.microsoft.com/office/drawing/2014/main" id="{E978FB12-37AB-485F-BB3D-000833CBA961}"/>
                    </a:ext>
                  </a:extLst>
                </p:cNvPr>
                <p:cNvSpPr/>
                <p:nvPr/>
              </p:nvSpPr>
              <p:spPr>
                <a:xfrm>
                  <a:off x="3144162" y="3939065"/>
                  <a:ext cx="173108" cy="173108"/>
                </a:xfrm>
                <a:custGeom>
                  <a:avLst/>
                  <a:gdLst>
                    <a:gd name="connsiteX0" fmla="*/ 4097 w 65548"/>
                    <a:gd name="connsiteY0" fmla="*/ 63364 h 65548"/>
                    <a:gd name="connsiteX1" fmla="*/ 63364 w 65548"/>
                    <a:gd name="connsiteY1" fmla="*/ 63364 h 65548"/>
                    <a:gd name="connsiteX2" fmla="*/ 4097 w 65548"/>
                    <a:gd name="connsiteY2" fmla="*/ 4097 h 65548"/>
                  </a:gdLst>
                  <a:ahLst/>
                  <a:cxnLst>
                    <a:cxn ang="0">
                      <a:pos x="connsiteX0" y="connsiteY0"/>
                    </a:cxn>
                    <a:cxn ang="0">
                      <a:pos x="connsiteX1" y="connsiteY1"/>
                    </a:cxn>
                    <a:cxn ang="0">
                      <a:pos x="connsiteX2" y="connsiteY2"/>
                    </a:cxn>
                  </a:cxnLst>
                  <a:rect l="l" t="t" r="r" b="b"/>
                  <a:pathLst>
                    <a:path w="65548" h="65548">
                      <a:moveTo>
                        <a:pt x="4097" y="63364"/>
                      </a:moveTo>
                      <a:lnTo>
                        <a:pt x="63364" y="63364"/>
                      </a:lnTo>
                      <a:lnTo>
                        <a:pt x="4097" y="4097"/>
                      </a:lnTo>
                      <a:close/>
                    </a:path>
                  </a:pathLst>
                </a:custGeom>
                <a:noFill/>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47" name="Freeform: Shape 118">
                  <a:extLst>
                    <a:ext uri="{FF2B5EF4-FFF2-40B4-BE49-F238E27FC236}">
                      <a16:creationId xmlns:a16="http://schemas.microsoft.com/office/drawing/2014/main" id="{79B2C3D8-2EA7-4F98-8051-DC4A5D647114}"/>
                    </a:ext>
                  </a:extLst>
                </p:cNvPr>
                <p:cNvSpPr/>
                <p:nvPr/>
              </p:nvSpPr>
              <p:spPr>
                <a:xfrm>
                  <a:off x="2901087" y="4221808"/>
                  <a:ext cx="346217" cy="21640"/>
                </a:xfrm>
                <a:custGeom>
                  <a:avLst/>
                  <a:gdLst>
                    <a:gd name="connsiteX0" fmla="*/ 4097 w 131097"/>
                    <a:gd name="connsiteY0" fmla="*/ 4097 h 8193"/>
                    <a:gd name="connsiteX1" fmla="*/ 129459 w 131097"/>
                    <a:gd name="connsiteY1" fmla="*/ 4097 h 8193"/>
                  </a:gdLst>
                  <a:ahLst/>
                  <a:cxnLst>
                    <a:cxn ang="0">
                      <a:pos x="connsiteX0" y="connsiteY0"/>
                    </a:cxn>
                    <a:cxn ang="0">
                      <a:pos x="connsiteX1" y="connsiteY1"/>
                    </a:cxn>
                  </a:cxnLst>
                  <a:rect l="l" t="t" r="r" b="b"/>
                  <a:pathLst>
                    <a:path w="131097" h="8193">
                      <a:moveTo>
                        <a:pt x="4097" y="4097"/>
                      </a:moveTo>
                      <a:lnTo>
                        <a:pt x="129459" y="4097"/>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48" name="Freeform: Shape 119">
                  <a:extLst>
                    <a:ext uri="{FF2B5EF4-FFF2-40B4-BE49-F238E27FC236}">
                      <a16:creationId xmlns:a16="http://schemas.microsoft.com/office/drawing/2014/main" id="{5002ACA8-C27B-4DB2-BFC8-36A4DB3E5AD9}"/>
                    </a:ext>
                  </a:extLst>
                </p:cNvPr>
                <p:cNvSpPr/>
                <p:nvPr/>
              </p:nvSpPr>
              <p:spPr>
                <a:xfrm>
                  <a:off x="2901087" y="4313411"/>
                  <a:ext cx="346217" cy="21640"/>
                </a:xfrm>
                <a:custGeom>
                  <a:avLst/>
                  <a:gdLst>
                    <a:gd name="connsiteX0" fmla="*/ 4097 w 131097"/>
                    <a:gd name="connsiteY0" fmla="*/ 4097 h 8193"/>
                    <a:gd name="connsiteX1" fmla="*/ 129459 w 131097"/>
                    <a:gd name="connsiteY1" fmla="*/ 4097 h 8193"/>
                  </a:gdLst>
                  <a:ahLst/>
                  <a:cxnLst>
                    <a:cxn ang="0">
                      <a:pos x="connsiteX0" y="connsiteY0"/>
                    </a:cxn>
                    <a:cxn ang="0">
                      <a:pos x="connsiteX1" y="connsiteY1"/>
                    </a:cxn>
                  </a:cxnLst>
                  <a:rect l="l" t="t" r="r" b="b"/>
                  <a:pathLst>
                    <a:path w="131097" h="8193">
                      <a:moveTo>
                        <a:pt x="4097" y="4097"/>
                      </a:moveTo>
                      <a:lnTo>
                        <a:pt x="129459" y="4097"/>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49" name="Freeform: Shape 120">
                  <a:extLst>
                    <a:ext uri="{FF2B5EF4-FFF2-40B4-BE49-F238E27FC236}">
                      <a16:creationId xmlns:a16="http://schemas.microsoft.com/office/drawing/2014/main" id="{BC2B2CAB-7DDA-4A23-8B5C-E970026992E4}"/>
                    </a:ext>
                  </a:extLst>
                </p:cNvPr>
                <p:cNvSpPr/>
                <p:nvPr/>
              </p:nvSpPr>
              <p:spPr>
                <a:xfrm>
                  <a:off x="2901087" y="4405736"/>
                  <a:ext cx="339005" cy="21640"/>
                </a:xfrm>
                <a:custGeom>
                  <a:avLst/>
                  <a:gdLst>
                    <a:gd name="connsiteX0" fmla="*/ 4097 w 128366"/>
                    <a:gd name="connsiteY0" fmla="*/ 4097 h 8193"/>
                    <a:gd name="connsiteX1" fmla="*/ 126182 w 128366"/>
                    <a:gd name="connsiteY1" fmla="*/ 4097 h 8193"/>
                  </a:gdLst>
                  <a:ahLst/>
                  <a:cxnLst>
                    <a:cxn ang="0">
                      <a:pos x="connsiteX0" y="connsiteY0"/>
                    </a:cxn>
                    <a:cxn ang="0">
                      <a:pos x="connsiteX1" y="connsiteY1"/>
                    </a:cxn>
                  </a:cxnLst>
                  <a:rect l="l" t="t" r="r" b="b"/>
                  <a:pathLst>
                    <a:path w="128366" h="8193">
                      <a:moveTo>
                        <a:pt x="4097" y="4097"/>
                      </a:moveTo>
                      <a:lnTo>
                        <a:pt x="126182" y="4097"/>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50" name="Freeform: Shape 121">
                  <a:extLst>
                    <a:ext uri="{FF2B5EF4-FFF2-40B4-BE49-F238E27FC236}">
                      <a16:creationId xmlns:a16="http://schemas.microsoft.com/office/drawing/2014/main" id="{46D4DF53-1C6B-46E1-87CE-E09510C57B09}"/>
                    </a:ext>
                  </a:extLst>
                </p:cNvPr>
                <p:cNvSpPr/>
                <p:nvPr/>
              </p:nvSpPr>
              <p:spPr>
                <a:xfrm>
                  <a:off x="2901087" y="4497338"/>
                  <a:ext cx="129832" cy="21640"/>
                </a:xfrm>
                <a:custGeom>
                  <a:avLst/>
                  <a:gdLst>
                    <a:gd name="connsiteX0" fmla="*/ 4097 w 49161"/>
                    <a:gd name="connsiteY0" fmla="*/ 4097 h 8193"/>
                    <a:gd name="connsiteX1" fmla="*/ 46977 w 49161"/>
                    <a:gd name="connsiteY1" fmla="*/ 4097 h 8193"/>
                  </a:gdLst>
                  <a:ahLst/>
                  <a:cxnLst>
                    <a:cxn ang="0">
                      <a:pos x="connsiteX0" y="connsiteY0"/>
                    </a:cxn>
                    <a:cxn ang="0">
                      <a:pos x="connsiteX1" y="connsiteY1"/>
                    </a:cxn>
                  </a:cxnLst>
                  <a:rect l="l" t="t" r="r" b="b"/>
                  <a:pathLst>
                    <a:path w="49161" h="8193">
                      <a:moveTo>
                        <a:pt x="4097" y="4097"/>
                      </a:moveTo>
                      <a:lnTo>
                        <a:pt x="46977" y="4097"/>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51" name="Freeform: Shape 122">
                  <a:extLst>
                    <a:ext uri="{FF2B5EF4-FFF2-40B4-BE49-F238E27FC236}">
                      <a16:creationId xmlns:a16="http://schemas.microsoft.com/office/drawing/2014/main" id="{E4A852B4-5BA0-4D9C-8BE7-7A7B02012E87}"/>
                    </a:ext>
                  </a:extLst>
                </p:cNvPr>
                <p:cNvSpPr/>
                <p:nvPr/>
              </p:nvSpPr>
              <p:spPr>
                <a:xfrm>
                  <a:off x="2901087" y="4130206"/>
                  <a:ext cx="201961" cy="21640"/>
                </a:xfrm>
                <a:custGeom>
                  <a:avLst/>
                  <a:gdLst>
                    <a:gd name="connsiteX0" fmla="*/ 4097 w 76473"/>
                    <a:gd name="connsiteY0" fmla="*/ 4097 h 8193"/>
                    <a:gd name="connsiteX1" fmla="*/ 74835 w 76473"/>
                    <a:gd name="connsiteY1" fmla="*/ 4097 h 8193"/>
                  </a:gdLst>
                  <a:ahLst/>
                  <a:cxnLst>
                    <a:cxn ang="0">
                      <a:pos x="connsiteX0" y="connsiteY0"/>
                    </a:cxn>
                    <a:cxn ang="0">
                      <a:pos x="connsiteX1" y="connsiteY1"/>
                    </a:cxn>
                  </a:cxnLst>
                  <a:rect l="l" t="t" r="r" b="b"/>
                  <a:pathLst>
                    <a:path w="76473" h="8193">
                      <a:moveTo>
                        <a:pt x="4097" y="4097"/>
                      </a:moveTo>
                      <a:lnTo>
                        <a:pt x="74835" y="4097"/>
                      </a:lnTo>
                    </a:path>
                  </a:pathLst>
                </a:custGeom>
                <a:ln w="19050" cap="flat">
                  <a:solidFill>
                    <a:srgbClr val="FFFFFF"/>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52" name="Freeform: Shape 123">
                  <a:extLst>
                    <a:ext uri="{FF2B5EF4-FFF2-40B4-BE49-F238E27FC236}">
                      <a16:creationId xmlns:a16="http://schemas.microsoft.com/office/drawing/2014/main" id="{48515594-FF72-4E33-AE3D-5636D09A1B03}"/>
                    </a:ext>
                  </a:extLst>
                </p:cNvPr>
                <p:cNvSpPr/>
                <p:nvPr/>
              </p:nvSpPr>
              <p:spPr>
                <a:xfrm>
                  <a:off x="2250751" y="3659489"/>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53" name="Freeform: Shape 124">
                  <a:extLst>
                    <a:ext uri="{FF2B5EF4-FFF2-40B4-BE49-F238E27FC236}">
                      <a16:creationId xmlns:a16="http://schemas.microsoft.com/office/drawing/2014/main" id="{A927A10E-FC43-41DB-9FF7-EBD88412476A}"/>
                    </a:ext>
                  </a:extLst>
                </p:cNvPr>
                <p:cNvSpPr/>
                <p:nvPr/>
              </p:nvSpPr>
              <p:spPr>
                <a:xfrm>
                  <a:off x="2466289" y="3654664"/>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54" name="Freeform: Shape 125">
                  <a:extLst>
                    <a:ext uri="{FF2B5EF4-FFF2-40B4-BE49-F238E27FC236}">
                      <a16:creationId xmlns:a16="http://schemas.microsoft.com/office/drawing/2014/main" id="{4DD63231-005B-4D9A-967B-74EBA6726145}"/>
                    </a:ext>
                  </a:extLst>
                </p:cNvPr>
                <p:cNvSpPr/>
                <p:nvPr/>
              </p:nvSpPr>
              <p:spPr>
                <a:xfrm>
                  <a:off x="2198834" y="3790330"/>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55" name="Freeform: Shape 126">
                  <a:extLst>
                    <a:ext uri="{FF2B5EF4-FFF2-40B4-BE49-F238E27FC236}">
                      <a16:creationId xmlns:a16="http://schemas.microsoft.com/office/drawing/2014/main" id="{5C0D55F3-EF36-443B-96A8-CC6D29984EE3}"/>
                    </a:ext>
                  </a:extLst>
                </p:cNvPr>
                <p:cNvSpPr/>
                <p:nvPr/>
              </p:nvSpPr>
              <p:spPr>
                <a:xfrm>
                  <a:off x="2330296" y="3790330"/>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56" name="Freeform: Shape 127">
                  <a:extLst>
                    <a:ext uri="{FF2B5EF4-FFF2-40B4-BE49-F238E27FC236}">
                      <a16:creationId xmlns:a16="http://schemas.microsoft.com/office/drawing/2014/main" id="{817082FC-8EF3-43EB-814A-8C152BD1573C}"/>
                    </a:ext>
                  </a:extLst>
                </p:cNvPr>
                <p:cNvSpPr/>
                <p:nvPr/>
              </p:nvSpPr>
              <p:spPr>
                <a:xfrm>
                  <a:off x="2154046" y="3947696"/>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57" name="Freeform: Shape 128">
                  <a:extLst>
                    <a:ext uri="{FF2B5EF4-FFF2-40B4-BE49-F238E27FC236}">
                      <a16:creationId xmlns:a16="http://schemas.microsoft.com/office/drawing/2014/main" id="{F4E29B93-E8E4-433B-BFD9-60B0BC083B73}"/>
                    </a:ext>
                  </a:extLst>
                </p:cNvPr>
                <p:cNvSpPr/>
                <p:nvPr/>
              </p:nvSpPr>
              <p:spPr>
                <a:xfrm>
                  <a:off x="2271615" y="3888717"/>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58" name="Freeform: Shape 129">
                  <a:extLst>
                    <a:ext uri="{FF2B5EF4-FFF2-40B4-BE49-F238E27FC236}">
                      <a16:creationId xmlns:a16="http://schemas.microsoft.com/office/drawing/2014/main" id="{B5C58243-6BA0-4530-ACEB-36CDCDCF967B}"/>
                    </a:ext>
                  </a:extLst>
                </p:cNvPr>
                <p:cNvSpPr/>
                <p:nvPr/>
              </p:nvSpPr>
              <p:spPr>
                <a:xfrm>
                  <a:off x="2368406" y="3607305"/>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sp>
              <p:nvSpPr>
                <p:cNvPr id="259" name="Freeform: Shape 130">
                  <a:extLst>
                    <a:ext uri="{FF2B5EF4-FFF2-40B4-BE49-F238E27FC236}">
                      <a16:creationId xmlns:a16="http://schemas.microsoft.com/office/drawing/2014/main" id="{3D7F4C96-EDFA-4393-8479-478B854CEA42}"/>
                    </a:ext>
                  </a:extLst>
                </p:cNvPr>
                <p:cNvSpPr/>
                <p:nvPr/>
              </p:nvSpPr>
              <p:spPr>
                <a:xfrm>
                  <a:off x="2100650" y="3541108"/>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914307">
                    <a:defRPr/>
                  </a:pPr>
                  <a:endParaRPr lang="en-US" sz="1500" kern="0" dirty="0">
                    <a:solidFill>
                      <a:srgbClr val="FFFFFF"/>
                    </a:solidFill>
                    <a:latin typeface="Amazon Ember" panose="020B0603020204020204" pitchFamily="34" charset="0"/>
                  </a:endParaRPr>
                </a:p>
              </p:txBody>
            </p:sp>
          </p:grpSp>
          <p:sp>
            <p:nvSpPr>
              <p:cNvPr id="238" name="Oval 237">
                <a:extLst>
                  <a:ext uri="{FF2B5EF4-FFF2-40B4-BE49-F238E27FC236}">
                    <a16:creationId xmlns:a16="http://schemas.microsoft.com/office/drawing/2014/main" id="{255DDA28-C3A3-4BFE-B9B4-B3C4B2FEC57B}"/>
                  </a:ext>
                </a:extLst>
              </p:cNvPr>
              <p:cNvSpPr/>
              <p:nvPr/>
            </p:nvSpPr>
            <p:spPr bwMode="auto">
              <a:xfrm>
                <a:off x="1687092" y="3054247"/>
                <a:ext cx="2071709" cy="2071709"/>
              </a:xfrm>
              <a:prstGeom prst="ellipse">
                <a:avLst/>
              </a:prstGeom>
              <a:noFill/>
              <a:ln w="285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cs typeface="Amazon Ember" panose="020B0603020204020204" pitchFamily="34" charset="0"/>
                </a:endParaRPr>
              </a:p>
            </p:txBody>
          </p:sp>
        </p:grpSp>
        <p:sp>
          <p:nvSpPr>
            <p:cNvPr id="216" name="Rectangle 215">
              <a:extLst>
                <a:ext uri="{FF2B5EF4-FFF2-40B4-BE49-F238E27FC236}">
                  <a16:creationId xmlns:a16="http://schemas.microsoft.com/office/drawing/2014/main" id="{4A04545B-7B5B-48BA-81BE-C478808033F7}"/>
                </a:ext>
              </a:extLst>
            </p:cNvPr>
            <p:cNvSpPr/>
            <p:nvPr/>
          </p:nvSpPr>
          <p:spPr>
            <a:xfrm>
              <a:off x="-415807" y="3450420"/>
              <a:ext cx="4407408" cy="332399"/>
            </a:xfrm>
            <a:prstGeom prst="rect">
              <a:avLst/>
            </a:prstGeom>
          </p:spPr>
          <p:txBody>
            <a:bodyPr wrap="square">
              <a:spAutoFit/>
            </a:bodyPr>
            <a:lstStyle/>
            <a:p>
              <a:pPr algn="ctr" defTabSz="914363">
                <a:spcBef>
                  <a:spcPts val="500"/>
                </a:spcBef>
                <a:defRPr/>
              </a:pPr>
              <a:r>
                <a:rPr lang="en-US" sz="1200" dirty="0">
                  <a:solidFill>
                    <a:schemeClr val="tx2"/>
                  </a:solidFill>
                  <a:ea typeface="Amazon Ember" panose="020B0603020204020204" pitchFamily="34" charset="0"/>
                  <a:cs typeface="Amazon Ember" panose="020B0603020204020204" pitchFamily="34" charset="0"/>
                </a:rPr>
                <a:t>$0.16/GB-month*</a:t>
              </a:r>
            </a:p>
          </p:txBody>
        </p:sp>
        <p:sp>
          <p:nvSpPr>
            <p:cNvPr id="217" name="Rectangle 216">
              <a:extLst>
                <a:ext uri="{FF2B5EF4-FFF2-40B4-BE49-F238E27FC236}">
                  <a16:creationId xmlns:a16="http://schemas.microsoft.com/office/drawing/2014/main" id="{9C43DFD0-75B4-4C5D-9650-0D71E6A479FC}"/>
                </a:ext>
              </a:extLst>
            </p:cNvPr>
            <p:cNvSpPr/>
            <p:nvPr/>
          </p:nvSpPr>
          <p:spPr>
            <a:xfrm>
              <a:off x="-422327" y="5002675"/>
              <a:ext cx="4407408" cy="418654"/>
            </a:xfrm>
            <a:prstGeom prst="rect">
              <a:avLst/>
            </a:prstGeom>
          </p:spPr>
          <p:txBody>
            <a:bodyPr wrap="square">
              <a:spAutoFit/>
            </a:bodyPr>
            <a:lstStyle/>
            <a:p>
              <a:pPr algn="ctr" defTabSz="914363">
                <a:buClr>
                  <a:srgbClr val="FFFFFF"/>
                </a:buClr>
                <a:defRPr/>
              </a:pPr>
              <a:r>
                <a:rPr lang="en-US" sz="1667" dirty="0">
                  <a:solidFill>
                    <a:srgbClr val="FFC000"/>
                  </a:solidFill>
                  <a:latin typeface="+mj-lt"/>
                </a:rPr>
                <a:t>EFS </a:t>
              </a:r>
              <a:r>
                <a:rPr lang="en-US" sz="1667" dirty="0">
                  <a:solidFill>
                    <a:srgbClr val="FFC000"/>
                  </a:solidFill>
                </a:rPr>
                <a:t>One Zone-IA</a:t>
              </a:r>
              <a:endParaRPr lang="en-US" sz="1667" dirty="0">
                <a:solidFill>
                  <a:srgbClr val="FFC000"/>
                </a:solidFill>
                <a:latin typeface="+mj-lt"/>
              </a:endParaRPr>
            </a:p>
          </p:txBody>
        </p:sp>
        <p:grpSp>
          <p:nvGrpSpPr>
            <p:cNvPr id="218" name="Group 217">
              <a:extLst>
                <a:ext uri="{FF2B5EF4-FFF2-40B4-BE49-F238E27FC236}">
                  <a16:creationId xmlns:a16="http://schemas.microsoft.com/office/drawing/2014/main" id="{0BC6B3A7-784C-4E81-9612-682115E2E29C}"/>
                </a:ext>
              </a:extLst>
            </p:cNvPr>
            <p:cNvGrpSpPr/>
            <p:nvPr/>
          </p:nvGrpSpPr>
          <p:grpSpPr>
            <a:xfrm>
              <a:off x="3857466" y="4940199"/>
              <a:ext cx="1666108" cy="1666106"/>
              <a:chOff x="10501891" y="3651253"/>
              <a:chExt cx="1666108" cy="1666106"/>
            </a:xfrm>
          </p:grpSpPr>
          <p:grpSp>
            <p:nvGrpSpPr>
              <p:cNvPr id="220" name="Group 219">
                <a:extLst>
                  <a:ext uri="{FF2B5EF4-FFF2-40B4-BE49-F238E27FC236}">
                    <a16:creationId xmlns:a16="http://schemas.microsoft.com/office/drawing/2014/main" id="{F72B52D3-5DA2-437A-918C-352CFE6FE3C2}"/>
                  </a:ext>
                </a:extLst>
              </p:cNvPr>
              <p:cNvGrpSpPr/>
              <p:nvPr/>
            </p:nvGrpSpPr>
            <p:grpSpPr>
              <a:xfrm>
                <a:off x="10730670" y="3869212"/>
                <a:ext cx="1221248" cy="1253782"/>
                <a:chOff x="9215072" y="3848481"/>
                <a:chExt cx="1221248" cy="1253782"/>
              </a:xfrm>
            </p:grpSpPr>
            <p:grpSp>
              <p:nvGrpSpPr>
                <p:cNvPr id="222" name="Group 221">
                  <a:extLst>
                    <a:ext uri="{FF2B5EF4-FFF2-40B4-BE49-F238E27FC236}">
                      <a16:creationId xmlns:a16="http://schemas.microsoft.com/office/drawing/2014/main" id="{B07AC301-F02C-4FD0-BB63-FF8732248BAB}"/>
                    </a:ext>
                  </a:extLst>
                </p:cNvPr>
                <p:cNvGrpSpPr/>
                <p:nvPr/>
              </p:nvGrpSpPr>
              <p:grpSpPr>
                <a:xfrm>
                  <a:off x="9536897" y="4088382"/>
                  <a:ext cx="577598" cy="773980"/>
                  <a:chOff x="10972662" y="4568853"/>
                  <a:chExt cx="558893" cy="748914"/>
                </a:xfrm>
              </p:grpSpPr>
              <p:sp>
                <p:nvSpPr>
                  <p:cNvPr id="232" name="Freeform: Shape 217">
                    <a:extLst>
                      <a:ext uri="{FF2B5EF4-FFF2-40B4-BE49-F238E27FC236}">
                        <a16:creationId xmlns:a16="http://schemas.microsoft.com/office/drawing/2014/main" id="{4116AB69-FE84-40E6-970D-0F27D04B1E11}"/>
                      </a:ext>
                    </a:extLst>
                  </p:cNvPr>
                  <p:cNvSpPr/>
                  <p:nvPr/>
                </p:nvSpPr>
                <p:spPr>
                  <a:xfrm>
                    <a:off x="10972662" y="4568853"/>
                    <a:ext cx="558893" cy="748914"/>
                  </a:xfrm>
                  <a:custGeom>
                    <a:avLst/>
                    <a:gdLst>
                      <a:gd name="connsiteX0" fmla="*/ 190365 w 273120"/>
                      <a:gd name="connsiteY0" fmla="*/ 79751 h 365981"/>
                      <a:gd name="connsiteX1" fmla="*/ 228875 w 273120"/>
                      <a:gd name="connsiteY1" fmla="*/ 6009 h 365981"/>
                      <a:gd name="connsiteX2" fmla="*/ 164965 w 273120"/>
                      <a:gd name="connsiteY2" fmla="*/ 16933 h 365981"/>
                      <a:gd name="connsiteX3" fmla="*/ 140111 w 273120"/>
                      <a:gd name="connsiteY3" fmla="*/ 4097 h 365981"/>
                      <a:gd name="connsiteX4" fmla="*/ 114437 w 273120"/>
                      <a:gd name="connsiteY4" fmla="*/ 16933 h 365981"/>
                      <a:gd name="connsiteX5" fmla="*/ 114437 w 273120"/>
                      <a:gd name="connsiteY5" fmla="*/ 16660 h 365981"/>
                      <a:gd name="connsiteX6" fmla="*/ 49435 w 273120"/>
                      <a:gd name="connsiteY6" fmla="*/ 5189 h 365981"/>
                      <a:gd name="connsiteX7" fmla="*/ 86033 w 273120"/>
                      <a:gd name="connsiteY7" fmla="*/ 79751 h 365981"/>
                      <a:gd name="connsiteX8" fmla="*/ 190365 w 273120"/>
                      <a:gd name="connsiteY8" fmla="*/ 79751 h 365981"/>
                      <a:gd name="connsiteX9" fmla="*/ 267112 w 273120"/>
                      <a:gd name="connsiteY9" fmla="*/ 230241 h 365981"/>
                      <a:gd name="connsiteX10" fmla="*/ 188180 w 273120"/>
                      <a:gd name="connsiteY10" fmla="*/ 110887 h 365981"/>
                      <a:gd name="connsiteX11" fmla="*/ 83848 w 273120"/>
                      <a:gd name="connsiteY11" fmla="*/ 111160 h 365981"/>
                      <a:gd name="connsiteX12" fmla="*/ 54351 w 273120"/>
                      <a:gd name="connsiteY12" fmla="*/ 139018 h 365981"/>
                      <a:gd name="connsiteX13" fmla="*/ 267658 w 273120"/>
                      <a:gd name="connsiteY13" fmla="*/ 267658 h 365981"/>
                      <a:gd name="connsiteX14" fmla="*/ 269024 w 273120"/>
                      <a:gd name="connsiteY14" fmla="*/ 249359 h 365981"/>
                      <a:gd name="connsiteX15" fmla="*/ 268477 w 273120"/>
                      <a:gd name="connsiteY15" fmla="*/ 239527 h 365981"/>
                      <a:gd name="connsiteX16" fmla="*/ 21850 w 273120"/>
                      <a:gd name="connsiteY16" fmla="*/ 185449 h 365981"/>
                      <a:gd name="connsiteX17" fmla="*/ 4097 w 273120"/>
                      <a:gd name="connsiteY17" fmla="*/ 249359 h 365981"/>
                      <a:gd name="connsiteX18" fmla="*/ 136560 w 273120"/>
                      <a:gd name="connsiteY18" fmla="*/ 364343 h 365981"/>
                      <a:gd name="connsiteX19" fmla="*/ 264927 w 273120"/>
                      <a:gd name="connsiteY19" fmla="*/ 281314 h 365981"/>
                      <a:gd name="connsiteX20" fmla="*/ 42334 w 273120"/>
                      <a:gd name="connsiteY20" fmla="*/ 153494 h 365981"/>
                      <a:gd name="connsiteX21" fmla="*/ 27039 w 273120"/>
                      <a:gd name="connsiteY21" fmla="*/ 176163 h 36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120" h="365981">
                        <a:moveTo>
                          <a:pt x="190365" y="79751"/>
                        </a:moveTo>
                        <a:cubicBezTo>
                          <a:pt x="208937" y="40695"/>
                          <a:pt x="228875" y="6009"/>
                          <a:pt x="228875" y="6009"/>
                        </a:cubicBezTo>
                        <a:lnTo>
                          <a:pt x="164965" y="16933"/>
                        </a:lnTo>
                        <a:lnTo>
                          <a:pt x="140111" y="4097"/>
                        </a:lnTo>
                        <a:cubicBezTo>
                          <a:pt x="140111" y="4097"/>
                          <a:pt x="115530" y="16114"/>
                          <a:pt x="114437" y="16933"/>
                        </a:cubicBezTo>
                        <a:lnTo>
                          <a:pt x="114437" y="16660"/>
                        </a:lnTo>
                        <a:lnTo>
                          <a:pt x="49435" y="5189"/>
                        </a:lnTo>
                        <a:cubicBezTo>
                          <a:pt x="49435" y="5189"/>
                          <a:pt x="72650" y="52439"/>
                          <a:pt x="86033" y="79751"/>
                        </a:cubicBezTo>
                        <a:lnTo>
                          <a:pt x="190365" y="79751"/>
                        </a:lnTo>
                        <a:close/>
                        <a:moveTo>
                          <a:pt x="267112" y="230241"/>
                        </a:moveTo>
                        <a:cubicBezTo>
                          <a:pt x="258645" y="185449"/>
                          <a:pt x="224232" y="139018"/>
                          <a:pt x="188180" y="110887"/>
                        </a:cubicBezTo>
                        <a:lnTo>
                          <a:pt x="83848" y="111160"/>
                        </a:lnTo>
                        <a:cubicBezTo>
                          <a:pt x="73743" y="119081"/>
                          <a:pt x="63637" y="128640"/>
                          <a:pt x="54351" y="139018"/>
                        </a:cubicBezTo>
                        <a:moveTo>
                          <a:pt x="267658" y="267658"/>
                        </a:moveTo>
                        <a:cubicBezTo>
                          <a:pt x="268477" y="261649"/>
                          <a:pt x="269024" y="255641"/>
                          <a:pt x="269024" y="249359"/>
                        </a:cubicBezTo>
                        <a:cubicBezTo>
                          <a:pt x="269024" y="246082"/>
                          <a:pt x="268751" y="242804"/>
                          <a:pt x="268477" y="239527"/>
                        </a:cubicBezTo>
                        <a:moveTo>
                          <a:pt x="21850" y="185449"/>
                        </a:moveTo>
                        <a:cubicBezTo>
                          <a:pt x="10925" y="206206"/>
                          <a:pt x="4097" y="228056"/>
                          <a:pt x="4097" y="249359"/>
                        </a:cubicBezTo>
                        <a:cubicBezTo>
                          <a:pt x="4097" y="319278"/>
                          <a:pt x="55990" y="364343"/>
                          <a:pt x="136560" y="364343"/>
                        </a:cubicBezTo>
                        <a:cubicBezTo>
                          <a:pt x="204021" y="364343"/>
                          <a:pt x="251544" y="332661"/>
                          <a:pt x="264927" y="281314"/>
                        </a:cubicBezTo>
                        <a:moveTo>
                          <a:pt x="42334" y="153494"/>
                        </a:moveTo>
                        <a:cubicBezTo>
                          <a:pt x="36871" y="160868"/>
                          <a:pt x="31682" y="168242"/>
                          <a:pt x="27039" y="176163"/>
                        </a:cubicBezTo>
                      </a:path>
                    </a:pathLst>
                  </a:custGeom>
                  <a:noFill/>
                  <a:ln w="19050" cap="flat">
                    <a:solidFill>
                      <a:srgbClr val="FFFFFF"/>
                    </a:solidFill>
                    <a:prstDash val="solid"/>
                    <a:round/>
                  </a:ln>
                </p:spPr>
                <p:txBody>
                  <a:bodyPr rtlCol="0" anchor="ctr"/>
                  <a:lstStyle/>
                  <a:p>
                    <a:pPr defTabSz="914307">
                      <a:defRPr/>
                    </a:pPr>
                    <a:endParaRPr lang="en-US" sz="1500" kern="0" dirty="0">
                      <a:solidFill>
                        <a:srgbClr val="000000"/>
                      </a:solidFill>
                      <a:latin typeface="Amazon Ember" panose="020B0603020204020204" pitchFamily="34" charset="0"/>
                    </a:endParaRPr>
                  </a:p>
                </p:txBody>
              </p:sp>
              <p:sp>
                <p:nvSpPr>
                  <p:cNvPr id="233" name="Freeform: Shape 218">
                    <a:extLst>
                      <a:ext uri="{FF2B5EF4-FFF2-40B4-BE49-F238E27FC236}">
                        <a16:creationId xmlns:a16="http://schemas.microsoft.com/office/drawing/2014/main" id="{CFC0AC8F-8617-4B06-AA44-E5C4437E96F9}"/>
                      </a:ext>
                    </a:extLst>
                  </p:cNvPr>
                  <p:cNvSpPr/>
                  <p:nvPr/>
                </p:nvSpPr>
                <p:spPr>
                  <a:xfrm>
                    <a:off x="11174423" y="4893011"/>
                    <a:ext cx="167667" cy="318569"/>
                  </a:xfrm>
                  <a:custGeom>
                    <a:avLst/>
                    <a:gdLst>
                      <a:gd name="connsiteX0" fmla="*/ 4097 w 81936"/>
                      <a:gd name="connsiteY0" fmla="*/ 114711 h 155678"/>
                      <a:gd name="connsiteX1" fmla="*/ 40968 w 81936"/>
                      <a:gd name="connsiteY1" fmla="*/ 151582 h 155678"/>
                      <a:gd name="connsiteX2" fmla="*/ 77839 w 81936"/>
                      <a:gd name="connsiteY2" fmla="*/ 114711 h 155678"/>
                      <a:gd name="connsiteX3" fmla="*/ 40968 w 81936"/>
                      <a:gd name="connsiteY3" fmla="*/ 77839 h 155678"/>
                      <a:gd name="connsiteX4" fmla="*/ 4097 w 81936"/>
                      <a:gd name="connsiteY4" fmla="*/ 40968 h 155678"/>
                      <a:gd name="connsiteX5" fmla="*/ 40968 w 81936"/>
                      <a:gd name="connsiteY5" fmla="*/ 4097 h 155678"/>
                      <a:gd name="connsiteX6" fmla="*/ 77839 w 81936"/>
                      <a:gd name="connsiteY6" fmla="*/ 40968 h 1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36" h="155678">
                        <a:moveTo>
                          <a:pt x="4097" y="114711"/>
                        </a:moveTo>
                        <a:cubicBezTo>
                          <a:pt x="4097" y="135195"/>
                          <a:pt x="20484" y="151582"/>
                          <a:pt x="40968" y="151582"/>
                        </a:cubicBezTo>
                        <a:cubicBezTo>
                          <a:pt x="61452" y="151582"/>
                          <a:pt x="77839" y="135195"/>
                          <a:pt x="77839" y="114711"/>
                        </a:cubicBezTo>
                        <a:cubicBezTo>
                          <a:pt x="77839" y="94227"/>
                          <a:pt x="61179" y="81117"/>
                          <a:pt x="40968" y="77839"/>
                        </a:cubicBezTo>
                        <a:cubicBezTo>
                          <a:pt x="20757" y="74562"/>
                          <a:pt x="4097" y="61452"/>
                          <a:pt x="4097" y="40968"/>
                        </a:cubicBezTo>
                        <a:cubicBezTo>
                          <a:pt x="4097" y="20484"/>
                          <a:pt x="20484" y="4097"/>
                          <a:pt x="40968" y="4097"/>
                        </a:cubicBezTo>
                        <a:cubicBezTo>
                          <a:pt x="61452" y="4097"/>
                          <a:pt x="77839" y="20484"/>
                          <a:pt x="77839" y="40968"/>
                        </a:cubicBezTo>
                      </a:path>
                    </a:pathLst>
                  </a:custGeom>
                  <a:noFill/>
                  <a:ln w="19050" cap="flat">
                    <a:solidFill>
                      <a:schemeClr val="accent3"/>
                    </a:solidFill>
                    <a:prstDash val="solid"/>
                    <a:round/>
                  </a:ln>
                </p:spPr>
                <p:txBody>
                  <a:bodyPr rtlCol="0" anchor="ctr"/>
                  <a:lstStyle/>
                  <a:p>
                    <a:pPr defTabSz="914307">
                      <a:defRPr/>
                    </a:pPr>
                    <a:endParaRPr lang="en-US" sz="1500" kern="0" dirty="0">
                      <a:solidFill>
                        <a:srgbClr val="000000"/>
                      </a:solidFill>
                      <a:latin typeface="Amazon Ember" panose="020B0603020204020204" pitchFamily="34" charset="0"/>
                    </a:endParaRPr>
                  </a:p>
                </p:txBody>
              </p:sp>
              <p:sp>
                <p:nvSpPr>
                  <p:cNvPr id="234" name="Freeform: Shape 219">
                    <a:extLst>
                      <a:ext uri="{FF2B5EF4-FFF2-40B4-BE49-F238E27FC236}">
                        <a16:creationId xmlns:a16="http://schemas.microsoft.com/office/drawing/2014/main" id="{15D9D24D-B857-45FE-B613-7CFFAFDBE206}"/>
                      </a:ext>
                    </a:extLst>
                  </p:cNvPr>
                  <p:cNvSpPr/>
                  <p:nvPr/>
                </p:nvSpPr>
                <p:spPr>
                  <a:xfrm>
                    <a:off x="11257139" y="4858360"/>
                    <a:ext cx="16768" cy="396814"/>
                  </a:xfrm>
                  <a:custGeom>
                    <a:avLst/>
                    <a:gdLst>
                      <a:gd name="connsiteX0" fmla="*/ 4097 w 8193"/>
                      <a:gd name="connsiteY0" fmla="*/ 4097 h 193915"/>
                      <a:gd name="connsiteX1" fmla="*/ 4097 w 8193"/>
                      <a:gd name="connsiteY1" fmla="*/ 192004 h 193915"/>
                    </a:gdLst>
                    <a:ahLst/>
                    <a:cxnLst>
                      <a:cxn ang="0">
                        <a:pos x="connsiteX0" y="connsiteY0"/>
                      </a:cxn>
                      <a:cxn ang="0">
                        <a:pos x="connsiteX1" y="connsiteY1"/>
                      </a:cxn>
                    </a:cxnLst>
                    <a:rect l="l" t="t" r="r" b="b"/>
                    <a:pathLst>
                      <a:path w="8193" h="193915">
                        <a:moveTo>
                          <a:pt x="4097" y="4097"/>
                        </a:moveTo>
                        <a:lnTo>
                          <a:pt x="4097" y="192004"/>
                        </a:lnTo>
                      </a:path>
                    </a:pathLst>
                  </a:custGeom>
                  <a:noFill/>
                  <a:ln w="19050" cap="flat">
                    <a:solidFill>
                      <a:schemeClr val="accent3"/>
                    </a:solidFill>
                    <a:prstDash val="solid"/>
                    <a:round/>
                  </a:ln>
                </p:spPr>
                <p:txBody>
                  <a:bodyPr rtlCol="0" anchor="ctr"/>
                  <a:lstStyle/>
                  <a:p>
                    <a:pPr defTabSz="914307">
                      <a:defRPr/>
                    </a:pPr>
                    <a:endParaRPr lang="en-US" sz="1500" kern="0" dirty="0">
                      <a:solidFill>
                        <a:srgbClr val="000000"/>
                      </a:solidFill>
                      <a:latin typeface="Amazon Ember" panose="020B0603020204020204" pitchFamily="34" charset="0"/>
                    </a:endParaRPr>
                  </a:p>
                </p:txBody>
              </p:sp>
              <p:sp>
                <p:nvSpPr>
                  <p:cNvPr id="235" name="Freeform: Shape 220">
                    <a:extLst>
                      <a:ext uri="{FF2B5EF4-FFF2-40B4-BE49-F238E27FC236}">
                        <a16:creationId xmlns:a16="http://schemas.microsoft.com/office/drawing/2014/main" id="{5AFC19E2-9352-4B4A-A9C4-33C8D5CF4465}"/>
                      </a:ext>
                    </a:extLst>
                  </p:cNvPr>
                  <p:cNvSpPr/>
                  <p:nvPr/>
                </p:nvSpPr>
                <p:spPr>
                  <a:xfrm>
                    <a:off x="11124681" y="4709135"/>
                    <a:ext cx="402402" cy="61478"/>
                  </a:xfrm>
                  <a:custGeom>
                    <a:avLst/>
                    <a:gdLst>
                      <a:gd name="connsiteX0" fmla="*/ 4097 w 196646"/>
                      <a:gd name="connsiteY0" fmla="*/ 26220 h 30043"/>
                      <a:gd name="connsiteX1" fmla="*/ 122904 w 196646"/>
                      <a:gd name="connsiteY1" fmla="*/ 26220 h 30043"/>
                      <a:gd name="connsiteX2" fmla="*/ 159776 w 196646"/>
                      <a:gd name="connsiteY2" fmla="*/ 13656 h 30043"/>
                      <a:gd name="connsiteX3" fmla="*/ 193369 w 196646"/>
                      <a:gd name="connsiteY3" fmla="*/ 4097 h 30043"/>
                    </a:gdLst>
                    <a:ahLst/>
                    <a:cxnLst>
                      <a:cxn ang="0">
                        <a:pos x="connsiteX0" y="connsiteY0"/>
                      </a:cxn>
                      <a:cxn ang="0">
                        <a:pos x="connsiteX1" y="connsiteY1"/>
                      </a:cxn>
                      <a:cxn ang="0">
                        <a:pos x="connsiteX2" y="connsiteY2"/>
                      </a:cxn>
                      <a:cxn ang="0">
                        <a:pos x="connsiteX3" y="connsiteY3"/>
                      </a:cxn>
                    </a:cxnLst>
                    <a:rect l="l" t="t" r="r" b="b"/>
                    <a:pathLst>
                      <a:path w="196646" h="30043">
                        <a:moveTo>
                          <a:pt x="4097" y="26220"/>
                        </a:moveTo>
                        <a:lnTo>
                          <a:pt x="122904" y="26220"/>
                        </a:lnTo>
                        <a:cubicBezTo>
                          <a:pt x="122904" y="26220"/>
                          <a:pt x="144481" y="-11471"/>
                          <a:pt x="159776" y="13656"/>
                        </a:cubicBezTo>
                        <a:cubicBezTo>
                          <a:pt x="173158" y="35779"/>
                          <a:pt x="193369" y="26220"/>
                          <a:pt x="193369" y="4097"/>
                        </a:cubicBezTo>
                      </a:path>
                    </a:pathLst>
                  </a:custGeom>
                  <a:noFill/>
                  <a:ln w="19050" cap="flat">
                    <a:solidFill>
                      <a:srgbClr val="FFFFFF"/>
                    </a:solidFill>
                    <a:prstDash val="solid"/>
                    <a:round/>
                  </a:ln>
                </p:spPr>
                <p:txBody>
                  <a:bodyPr rtlCol="0" anchor="ctr"/>
                  <a:lstStyle/>
                  <a:p>
                    <a:pPr defTabSz="914307">
                      <a:defRPr/>
                    </a:pPr>
                    <a:endParaRPr lang="en-US" sz="1500" kern="0" dirty="0">
                      <a:solidFill>
                        <a:srgbClr val="000000"/>
                      </a:solidFill>
                      <a:latin typeface="Amazon Ember" panose="020B0603020204020204" pitchFamily="34" charset="0"/>
                    </a:endParaRPr>
                  </a:p>
                </p:txBody>
              </p:sp>
              <p:sp>
                <p:nvSpPr>
                  <p:cNvPr id="236" name="Freeform: Shape 221">
                    <a:extLst>
                      <a:ext uri="{FF2B5EF4-FFF2-40B4-BE49-F238E27FC236}">
                        <a16:creationId xmlns:a16="http://schemas.microsoft.com/office/drawing/2014/main" id="{A7C9397A-621D-448E-BA64-6ABF4B350FB4}"/>
                      </a:ext>
                    </a:extLst>
                  </p:cNvPr>
                  <p:cNvSpPr/>
                  <p:nvPr/>
                </p:nvSpPr>
                <p:spPr>
                  <a:xfrm>
                    <a:off x="11404945" y="4757759"/>
                    <a:ext cx="122957" cy="117367"/>
                  </a:xfrm>
                  <a:custGeom>
                    <a:avLst/>
                    <a:gdLst>
                      <a:gd name="connsiteX0" fmla="*/ 4243 w 60086"/>
                      <a:gd name="connsiteY0" fmla="*/ 4097 h 57355"/>
                      <a:gd name="connsiteX1" fmla="*/ 31829 w 60086"/>
                      <a:gd name="connsiteY1" fmla="*/ 22123 h 57355"/>
                      <a:gd name="connsiteX2" fmla="*/ 47670 w 60086"/>
                      <a:gd name="connsiteY2" fmla="*/ 53258 h 57355"/>
                    </a:gdLst>
                    <a:ahLst/>
                    <a:cxnLst>
                      <a:cxn ang="0">
                        <a:pos x="connsiteX0" y="connsiteY0"/>
                      </a:cxn>
                      <a:cxn ang="0">
                        <a:pos x="connsiteX1" y="connsiteY1"/>
                      </a:cxn>
                      <a:cxn ang="0">
                        <a:pos x="connsiteX2" y="connsiteY2"/>
                      </a:cxn>
                    </a:cxnLst>
                    <a:rect l="l" t="t" r="r" b="b"/>
                    <a:pathLst>
                      <a:path w="60086" h="57355">
                        <a:moveTo>
                          <a:pt x="4243" y="4097"/>
                        </a:moveTo>
                        <a:cubicBezTo>
                          <a:pt x="4243" y="4097"/>
                          <a:pt x="420" y="37144"/>
                          <a:pt x="31829" y="22123"/>
                        </a:cubicBezTo>
                        <a:cubicBezTo>
                          <a:pt x="52859" y="12017"/>
                          <a:pt x="65149" y="43153"/>
                          <a:pt x="47670" y="53258"/>
                        </a:cubicBezTo>
                      </a:path>
                    </a:pathLst>
                  </a:custGeom>
                  <a:noFill/>
                  <a:ln w="19050" cap="flat">
                    <a:solidFill>
                      <a:srgbClr val="FFFFFF"/>
                    </a:solidFill>
                    <a:prstDash val="solid"/>
                    <a:round/>
                  </a:ln>
                </p:spPr>
                <p:txBody>
                  <a:bodyPr rtlCol="0" anchor="ctr"/>
                  <a:lstStyle/>
                  <a:p>
                    <a:pPr defTabSz="914307">
                      <a:defRPr/>
                    </a:pPr>
                    <a:endParaRPr lang="en-US" sz="1500" kern="0" dirty="0">
                      <a:solidFill>
                        <a:srgbClr val="000000"/>
                      </a:solidFill>
                      <a:latin typeface="Amazon Ember" panose="020B0603020204020204" pitchFamily="34" charset="0"/>
                    </a:endParaRPr>
                  </a:p>
                </p:txBody>
              </p:sp>
            </p:grpSp>
            <p:grpSp>
              <p:nvGrpSpPr>
                <p:cNvPr id="223" name="Graphic 268">
                  <a:extLst>
                    <a:ext uri="{FF2B5EF4-FFF2-40B4-BE49-F238E27FC236}">
                      <a16:creationId xmlns:a16="http://schemas.microsoft.com/office/drawing/2014/main" id="{6BD249BF-53BB-420B-A490-CD841F16CD73}"/>
                    </a:ext>
                  </a:extLst>
                </p:cNvPr>
                <p:cNvGrpSpPr/>
                <p:nvPr/>
              </p:nvGrpSpPr>
              <p:grpSpPr>
                <a:xfrm>
                  <a:off x="9215072" y="3848481"/>
                  <a:ext cx="1221248" cy="1253782"/>
                  <a:chOff x="4562059" y="6255271"/>
                  <a:chExt cx="483729" cy="496616"/>
                </a:xfrm>
              </p:grpSpPr>
              <p:sp>
                <p:nvSpPr>
                  <p:cNvPr id="224" name="Freeform: Shape 99">
                    <a:extLst>
                      <a:ext uri="{FF2B5EF4-FFF2-40B4-BE49-F238E27FC236}">
                        <a16:creationId xmlns:a16="http://schemas.microsoft.com/office/drawing/2014/main" id="{B2829920-6028-4E2B-AF39-3C6CE9351B7F}"/>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25" name="Freeform: Shape 100">
                    <a:extLst>
                      <a:ext uri="{FF2B5EF4-FFF2-40B4-BE49-F238E27FC236}">
                        <a16:creationId xmlns:a16="http://schemas.microsoft.com/office/drawing/2014/main" id="{DC85787A-B3FD-42C7-9CFB-F8AE7DCE52C1}"/>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26" name="Freeform: Shape 101">
                    <a:extLst>
                      <a:ext uri="{FF2B5EF4-FFF2-40B4-BE49-F238E27FC236}">
                        <a16:creationId xmlns:a16="http://schemas.microsoft.com/office/drawing/2014/main" id="{0561236D-F52C-4051-94D6-A7D46B170F13}"/>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27" name="Freeform: Shape 102">
                    <a:extLst>
                      <a:ext uri="{FF2B5EF4-FFF2-40B4-BE49-F238E27FC236}">
                        <a16:creationId xmlns:a16="http://schemas.microsoft.com/office/drawing/2014/main" id="{1BF36B09-5127-4179-A790-B2F1BD0658C0}"/>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232F3E"/>
                  </a:solidFill>
                  <a:ln w="19050" cap="flat">
                    <a:solidFill>
                      <a:srgbClr val="FFFFFF"/>
                    </a:solidFill>
                    <a:prstDash val="solid"/>
                    <a:miter/>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28" name="Freeform: Shape 103">
                    <a:extLst>
                      <a:ext uri="{FF2B5EF4-FFF2-40B4-BE49-F238E27FC236}">
                        <a16:creationId xmlns:a16="http://schemas.microsoft.com/office/drawing/2014/main" id="{6FE7D73F-052A-4771-946E-50456CEC6E7E}"/>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29" name="Freeform: Shape 104">
                    <a:extLst>
                      <a:ext uri="{FF2B5EF4-FFF2-40B4-BE49-F238E27FC236}">
                        <a16:creationId xmlns:a16="http://schemas.microsoft.com/office/drawing/2014/main" id="{DB0D2978-FB35-42EC-92B1-757633973EC5}"/>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30" name="Freeform: Shape 105">
                    <a:extLst>
                      <a:ext uri="{FF2B5EF4-FFF2-40B4-BE49-F238E27FC236}">
                        <a16:creationId xmlns:a16="http://schemas.microsoft.com/office/drawing/2014/main" id="{7D367199-6141-4FBA-8363-BD5390DA4622}"/>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31" name="Freeform: Shape 106">
                    <a:extLst>
                      <a:ext uri="{FF2B5EF4-FFF2-40B4-BE49-F238E27FC236}">
                        <a16:creationId xmlns:a16="http://schemas.microsoft.com/office/drawing/2014/main" id="{97374F7E-5D0E-42FE-B6BD-7EA662BE05C9}"/>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232F3E"/>
                  </a:solidFill>
                  <a:ln w="19050" cap="flat">
                    <a:solidFill>
                      <a:srgbClr val="FFFFFF"/>
                    </a:solidFill>
                    <a:prstDash val="solid"/>
                    <a:miter/>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grpSp>
          <p:sp>
            <p:nvSpPr>
              <p:cNvPr id="221" name="Oval 220">
                <a:extLst>
                  <a:ext uri="{FF2B5EF4-FFF2-40B4-BE49-F238E27FC236}">
                    <a16:creationId xmlns:a16="http://schemas.microsoft.com/office/drawing/2014/main" id="{DE3090D9-4C79-4C19-888C-AF56A78EF790}"/>
                  </a:ext>
                </a:extLst>
              </p:cNvPr>
              <p:cNvSpPr/>
              <p:nvPr/>
            </p:nvSpPr>
            <p:spPr bwMode="auto">
              <a:xfrm>
                <a:off x="10501891" y="3651253"/>
                <a:ext cx="1666108" cy="1666106"/>
              </a:xfrm>
              <a:prstGeom prst="ellipse">
                <a:avLst/>
              </a:prstGeom>
              <a:noFill/>
              <a:ln w="285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cs typeface="Amazon Ember" panose="020B0603020204020204" pitchFamily="34" charset="0"/>
                </a:endParaRPr>
              </a:p>
            </p:txBody>
          </p:sp>
        </p:grpSp>
        <p:sp>
          <p:nvSpPr>
            <p:cNvPr id="219" name="Rectangle 218">
              <a:extLst>
                <a:ext uri="{FF2B5EF4-FFF2-40B4-BE49-F238E27FC236}">
                  <a16:creationId xmlns:a16="http://schemas.microsoft.com/office/drawing/2014/main" id="{7D45DFF1-49D1-480A-A640-937310A44778}"/>
                </a:ext>
              </a:extLst>
            </p:cNvPr>
            <p:cNvSpPr/>
            <p:nvPr/>
          </p:nvSpPr>
          <p:spPr>
            <a:xfrm>
              <a:off x="-422327" y="5402785"/>
              <a:ext cx="4407408" cy="1151084"/>
            </a:xfrm>
            <a:prstGeom prst="rect">
              <a:avLst/>
            </a:prstGeom>
          </p:spPr>
          <p:txBody>
            <a:bodyPr wrap="square">
              <a:spAutoFit/>
            </a:bodyPr>
            <a:lstStyle/>
            <a:p>
              <a:pPr algn="ctr" defTabSz="914363">
                <a:spcBef>
                  <a:spcPts val="500"/>
                </a:spcBef>
                <a:buClr>
                  <a:srgbClr val="FFFFFF"/>
                </a:buClr>
                <a:defRPr/>
              </a:pPr>
              <a:r>
                <a:rPr lang="en-US" sz="1200" dirty="0">
                  <a:solidFill>
                    <a:schemeClr val="tx2"/>
                  </a:solidFill>
                  <a:ea typeface="Amazon Ember" panose="020B0603020204020204" pitchFamily="34" charset="0"/>
                  <a:cs typeface="Amazon Ember" panose="020B0603020204020204" pitchFamily="34" charset="0"/>
                </a:rPr>
                <a:t>Cost-optimized for less-accessed files</a:t>
              </a:r>
            </a:p>
            <a:p>
              <a:pPr algn="ctr" defTabSz="914363">
                <a:spcBef>
                  <a:spcPts val="500"/>
                </a:spcBef>
                <a:buClr>
                  <a:srgbClr val="FFFFFF"/>
                </a:buClr>
                <a:defRPr/>
              </a:pPr>
              <a:r>
                <a:rPr lang="en-US" sz="1200" dirty="0">
                  <a:solidFill>
                    <a:schemeClr val="tx2"/>
                  </a:solidFill>
                  <a:ea typeface="Amazon Ember" panose="020B0603020204020204" pitchFamily="34" charset="0"/>
                  <a:cs typeface="Amazon Ember" panose="020B0603020204020204" pitchFamily="34" charset="0"/>
                </a:rPr>
                <a:t>$0.01333/GB-month* for storage </a:t>
              </a:r>
            </a:p>
            <a:p>
              <a:pPr algn="ctr" defTabSz="914363">
                <a:spcBef>
                  <a:spcPts val="500"/>
                </a:spcBef>
                <a:buClr>
                  <a:srgbClr val="FFFFFF"/>
                </a:buClr>
                <a:defRPr/>
              </a:pPr>
              <a:r>
                <a:rPr lang="en-US" sz="1200" dirty="0">
                  <a:solidFill>
                    <a:schemeClr val="tx2"/>
                  </a:solidFill>
                  <a:ea typeface="Amazon Ember" panose="020B0603020204020204" pitchFamily="34" charset="0"/>
                  <a:cs typeface="Amazon Ember" panose="020B0603020204020204" pitchFamily="34" charset="0"/>
                </a:rPr>
                <a:t>$0.01/GB* for data transition between </a:t>
              </a:r>
              <a:br>
                <a:rPr lang="en-US" sz="1200" dirty="0">
                  <a:solidFill>
                    <a:schemeClr val="tx2"/>
                  </a:solidFill>
                  <a:ea typeface="Amazon Ember" panose="020B0603020204020204" pitchFamily="34" charset="0"/>
                  <a:cs typeface="Amazon Ember" panose="020B0603020204020204" pitchFamily="34" charset="0"/>
                </a:rPr>
              </a:br>
              <a:r>
                <a:rPr lang="en-US" sz="1200" dirty="0">
                  <a:solidFill>
                    <a:schemeClr val="tx2"/>
                  </a:solidFill>
                  <a:ea typeface="Amazon Ember" panose="020B0603020204020204" pitchFamily="34" charset="0"/>
                  <a:cs typeface="Amazon Ember" panose="020B0603020204020204" pitchFamily="34" charset="0"/>
                </a:rPr>
                <a:t>storage classes</a:t>
              </a:r>
            </a:p>
          </p:txBody>
        </p:sp>
      </p:grpSp>
      <p:sp>
        <p:nvSpPr>
          <p:cNvPr id="260" name="Rectangle 259">
            <a:extLst>
              <a:ext uri="{FF2B5EF4-FFF2-40B4-BE49-F238E27FC236}">
                <a16:creationId xmlns:a16="http://schemas.microsoft.com/office/drawing/2014/main" id="{BAD9AC03-F8C4-4511-93E6-43C3985730AC}"/>
              </a:ext>
            </a:extLst>
          </p:cNvPr>
          <p:cNvSpPr/>
          <p:nvPr/>
        </p:nvSpPr>
        <p:spPr>
          <a:xfrm>
            <a:off x="1096767" y="1428686"/>
            <a:ext cx="4010528" cy="710579"/>
          </a:xfrm>
          <a:prstGeom prst="rect">
            <a:avLst/>
          </a:prstGeom>
        </p:spPr>
        <p:txBody>
          <a:bodyPr wrap="square" lIns="0" tIns="0" rIns="0" bIns="0" anchor="ctr" anchorCtr="0">
            <a:spAutoFit/>
          </a:bodyPr>
          <a:lstStyle/>
          <a:p>
            <a:pPr algn="ctr" defTabSz="914362" eaLnBrk="0" fontAlgn="base" hangingPunct="0">
              <a:spcBef>
                <a:spcPct val="0"/>
              </a:spcBef>
              <a:spcAft>
                <a:spcPct val="0"/>
              </a:spcAft>
              <a:buSzPct val="90000"/>
              <a:defRPr/>
            </a:pPr>
            <a:r>
              <a:rPr lang="en-US" sz="41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p>
          <a:p>
            <a:pPr algn="ctr" defTabSz="609576">
              <a:lnSpc>
                <a:spcPct val="90000"/>
              </a:lnSpc>
              <a:spcAft>
                <a:spcPts val="1500"/>
              </a:spcAft>
              <a:defRPr/>
            </a:pPr>
            <a:r>
              <a:rPr lang="en-US" sz="3000" b="1" dirty="0">
                <a:solidFill>
                  <a:srgbClr val="FFC000"/>
                </a:solidFill>
                <a:latin typeface="Amazon Ember"/>
              </a:rPr>
              <a:t>$0.043/GB-month*</a:t>
            </a:r>
            <a:br>
              <a:rPr lang="en-US" sz="2667" b="1" dirty="0">
                <a:solidFill>
                  <a:srgbClr val="FFC000"/>
                </a:solidFill>
                <a:latin typeface="Amazon Ember"/>
              </a:rPr>
            </a:br>
            <a:r>
              <a:rPr lang="en-US" sz="1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Effective storage cost </a:t>
            </a:r>
          </a:p>
        </p:txBody>
      </p:sp>
      <p:cxnSp>
        <p:nvCxnSpPr>
          <p:cNvPr id="261" name="Straight Arrow Connector 260">
            <a:extLst>
              <a:ext uri="{FF2B5EF4-FFF2-40B4-BE49-F238E27FC236}">
                <a16:creationId xmlns:a16="http://schemas.microsoft.com/office/drawing/2014/main" id="{3602B5CF-2615-4317-8A18-129D74BB1789}"/>
              </a:ext>
            </a:extLst>
          </p:cNvPr>
          <p:cNvCxnSpPr>
            <a:cxnSpLocks/>
          </p:cNvCxnSpPr>
          <p:nvPr/>
        </p:nvCxnSpPr>
        <p:spPr>
          <a:xfrm>
            <a:off x="6107230" y="3500086"/>
            <a:ext cx="0" cy="1134772"/>
          </a:xfrm>
          <a:prstGeom prst="straightConnector1">
            <a:avLst/>
          </a:prstGeom>
          <a:noFill/>
          <a:ln w="19050" cap="flat" cmpd="sng" algn="ctr">
            <a:solidFill>
              <a:srgbClr val="FFFFFF"/>
            </a:solidFill>
            <a:prstDash val="solid"/>
            <a:headEnd type="none"/>
            <a:tailEnd type="triangle" w="lg" len="lg"/>
          </a:ln>
          <a:effectLst/>
        </p:spPr>
      </p:cxnSp>
      <p:grpSp>
        <p:nvGrpSpPr>
          <p:cNvPr id="262" name="Graphic 7">
            <a:extLst>
              <a:ext uri="{FF2B5EF4-FFF2-40B4-BE49-F238E27FC236}">
                <a16:creationId xmlns:a16="http://schemas.microsoft.com/office/drawing/2014/main" id="{62CEAB17-2C45-4F4F-A457-249D5A612DE8}"/>
              </a:ext>
            </a:extLst>
          </p:cNvPr>
          <p:cNvGrpSpPr/>
          <p:nvPr/>
        </p:nvGrpSpPr>
        <p:grpSpPr>
          <a:xfrm>
            <a:off x="5959483" y="4880062"/>
            <a:ext cx="440850" cy="638707"/>
            <a:chOff x="1113440" y="3456287"/>
            <a:chExt cx="800100" cy="1159192"/>
          </a:xfrm>
          <a:solidFill>
            <a:srgbClr val="282828"/>
          </a:solidFill>
        </p:grpSpPr>
        <p:grpSp>
          <p:nvGrpSpPr>
            <p:cNvPr id="263" name="Graphic 7">
              <a:extLst>
                <a:ext uri="{FF2B5EF4-FFF2-40B4-BE49-F238E27FC236}">
                  <a16:creationId xmlns:a16="http://schemas.microsoft.com/office/drawing/2014/main" id="{5AA006FB-267D-4440-9D53-FB0FAC5B3052}"/>
                </a:ext>
              </a:extLst>
            </p:cNvPr>
            <p:cNvGrpSpPr/>
            <p:nvPr/>
          </p:nvGrpSpPr>
          <p:grpSpPr>
            <a:xfrm>
              <a:off x="1113440" y="3456287"/>
              <a:ext cx="800100" cy="1147762"/>
              <a:chOff x="1113440" y="3456287"/>
              <a:chExt cx="800100" cy="1147762"/>
            </a:xfrm>
            <a:grpFill/>
          </p:grpSpPr>
          <p:sp>
            <p:nvSpPr>
              <p:cNvPr id="266" name="Freeform: Shape 117">
                <a:extLst>
                  <a:ext uri="{FF2B5EF4-FFF2-40B4-BE49-F238E27FC236}">
                    <a16:creationId xmlns:a16="http://schemas.microsoft.com/office/drawing/2014/main" id="{33C27281-7479-4464-92CC-FDAD955567D1}"/>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67" name="Freeform: Shape 118">
                <a:extLst>
                  <a:ext uri="{FF2B5EF4-FFF2-40B4-BE49-F238E27FC236}">
                    <a16:creationId xmlns:a16="http://schemas.microsoft.com/office/drawing/2014/main" id="{CDCC06DC-2503-473A-B8A0-B16CAE8CC737}"/>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68" name="Freeform: Shape 119">
                <a:extLst>
                  <a:ext uri="{FF2B5EF4-FFF2-40B4-BE49-F238E27FC236}">
                    <a16:creationId xmlns:a16="http://schemas.microsoft.com/office/drawing/2014/main" id="{57541FCE-4C78-40F1-8A07-CD0EBDBD4881}"/>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69" name="Freeform: Shape 120">
                <a:extLst>
                  <a:ext uri="{FF2B5EF4-FFF2-40B4-BE49-F238E27FC236}">
                    <a16:creationId xmlns:a16="http://schemas.microsoft.com/office/drawing/2014/main" id="{FBFD6014-BF43-4E08-9077-620DB4703FEF}"/>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70" name="Freeform: Shape 121">
                <a:extLst>
                  <a:ext uri="{FF2B5EF4-FFF2-40B4-BE49-F238E27FC236}">
                    <a16:creationId xmlns:a16="http://schemas.microsoft.com/office/drawing/2014/main" id="{DD3A2A5D-D1C0-4FC0-BF84-9EAA8EA00139}"/>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71" name="Freeform: Shape 122">
                <a:extLst>
                  <a:ext uri="{FF2B5EF4-FFF2-40B4-BE49-F238E27FC236}">
                    <a16:creationId xmlns:a16="http://schemas.microsoft.com/office/drawing/2014/main" id="{861D959F-D9A8-4810-BF7B-370C0EA53E89}"/>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72" name="Freeform: Shape 123">
                <a:extLst>
                  <a:ext uri="{FF2B5EF4-FFF2-40B4-BE49-F238E27FC236}">
                    <a16:creationId xmlns:a16="http://schemas.microsoft.com/office/drawing/2014/main" id="{DB03683A-4860-4A28-AD13-EB76F8609A76}"/>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sp>
          <p:nvSpPr>
            <p:cNvPr id="264" name="Freeform: Shape 115">
              <a:extLst>
                <a:ext uri="{FF2B5EF4-FFF2-40B4-BE49-F238E27FC236}">
                  <a16:creationId xmlns:a16="http://schemas.microsoft.com/office/drawing/2014/main" id="{8381FBAC-6639-45B1-91A9-5DE354F8600B}"/>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65" name="Freeform: Shape 116">
              <a:extLst>
                <a:ext uri="{FF2B5EF4-FFF2-40B4-BE49-F238E27FC236}">
                  <a16:creationId xmlns:a16="http://schemas.microsoft.com/office/drawing/2014/main" id="{DDF6BC8E-E1EF-49EA-9A08-9AC1AF3EFDD8}"/>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grpSp>
        <p:nvGrpSpPr>
          <p:cNvPr id="273" name="Graphic 7">
            <a:extLst>
              <a:ext uri="{FF2B5EF4-FFF2-40B4-BE49-F238E27FC236}">
                <a16:creationId xmlns:a16="http://schemas.microsoft.com/office/drawing/2014/main" id="{D9C3E0E8-8BFE-4B1F-8DF4-9BBE10680406}"/>
              </a:ext>
            </a:extLst>
          </p:cNvPr>
          <p:cNvGrpSpPr/>
          <p:nvPr/>
        </p:nvGrpSpPr>
        <p:grpSpPr>
          <a:xfrm>
            <a:off x="5959483" y="4880062"/>
            <a:ext cx="440850" cy="638707"/>
            <a:chOff x="1113440" y="3456287"/>
            <a:chExt cx="800100" cy="1159192"/>
          </a:xfrm>
          <a:solidFill>
            <a:srgbClr val="282828"/>
          </a:solidFill>
        </p:grpSpPr>
        <p:grpSp>
          <p:nvGrpSpPr>
            <p:cNvPr id="274" name="Graphic 7">
              <a:extLst>
                <a:ext uri="{FF2B5EF4-FFF2-40B4-BE49-F238E27FC236}">
                  <a16:creationId xmlns:a16="http://schemas.microsoft.com/office/drawing/2014/main" id="{782FFDAA-248C-475E-91F7-A23512F00835}"/>
                </a:ext>
              </a:extLst>
            </p:cNvPr>
            <p:cNvGrpSpPr/>
            <p:nvPr/>
          </p:nvGrpSpPr>
          <p:grpSpPr>
            <a:xfrm>
              <a:off x="1113440" y="3456287"/>
              <a:ext cx="800100" cy="1147762"/>
              <a:chOff x="1113440" y="3456287"/>
              <a:chExt cx="800100" cy="1147762"/>
            </a:xfrm>
            <a:grpFill/>
          </p:grpSpPr>
          <p:sp>
            <p:nvSpPr>
              <p:cNvPr id="277" name="Freeform: Shape 95">
                <a:extLst>
                  <a:ext uri="{FF2B5EF4-FFF2-40B4-BE49-F238E27FC236}">
                    <a16:creationId xmlns:a16="http://schemas.microsoft.com/office/drawing/2014/main" id="{11258AB4-652B-4D08-B2E8-236CF17B6877}"/>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78" name="Freeform: Shape 96">
                <a:extLst>
                  <a:ext uri="{FF2B5EF4-FFF2-40B4-BE49-F238E27FC236}">
                    <a16:creationId xmlns:a16="http://schemas.microsoft.com/office/drawing/2014/main" id="{DA68BCFA-EAF2-4867-BEC6-9048ABF7417D}"/>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79" name="Freeform: Shape 97">
                <a:extLst>
                  <a:ext uri="{FF2B5EF4-FFF2-40B4-BE49-F238E27FC236}">
                    <a16:creationId xmlns:a16="http://schemas.microsoft.com/office/drawing/2014/main" id="{9E6C4ADC-1235-461D-BF5A-F1D39F2D1EE1}"/>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80" name="Freeform: Shape 98">
                <a:extLst>
                  <a:ext uri="{FF2B5EF4-FFF2-40B4-BE49-F238E27FC236}">
                    <a16:creationId xmlns:a16="http://schemas.microsoft.com/office/drawing/2014/main" id="{2D50F8C9-97EB-457F-B408-304F6A89311D}"/>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81" name="Freeform: Shape 99">
                <a:extLst>
                  <a:ext uri="{FF2B5EF4-FFF2-40B4-BE49-F238E27FC236}">
                    <a16:creationId xmlns:a16="http://schemas.microsoft.com/office/drawing/2014/main" id="{60BBE6A4-E38E-4795-AA4D-62848D8FD61C}"/>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82" name="Freeform: Shape 100">
                <a:extLst>
                  <a:ext uri="{FF2B5EF4-FFF2-40B4-BE49-F238E27FC236}">
                    <a16:creationId xmlns:a16="http://schemas.microsoft.com/office/drawing/2014/main" id="{EF88058A-AD10-4B9F-9516-C4B8F93C4EBD}"/>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83" name="Freeform: Shape 101">
                <a:extLst>
                  <a:ext uri="{FF2B5EF4-FFF2-40B4-BE49-F238E27FC236}">
                    <a16:creationId xmlns:a16="http://schemas.microsoft.com/office/drawing/2014/main" id="{00F001F3-AD04-4716-9DDE-5A62597E12BC}"/>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sp>
          <p:nvSpPr>
            <p:cNvPr id="275" name="Freeform: Shape 93">
              <a:extLst>
                <a:ext uri="{FF2B5EF4-FFF2-40B4-BE49-F238E27FC236}">
                  <a16:creationId xmlns:a16="http://schemas.microsoft.com/office/drawing/2014/main" id="{C2522DB7-0851-43EB-9244-7AC63EE649FB}"/>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76" name="Freeform: Shape 94">
              <a:extLst>
                <a:ext uri="{FF2B5EF4-FFF2-40B4-BE49-F238E27FC236}">
                  <a16:creationId xmlns:a16="http://schemas.microsoft.com/office/drawing/2014/main" id="{CC2DE5E6-A1B7-4DAA-A2FF-B16665FB1E96}"/>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grpSp>
        <p:nvGrpSpPr>
          <p:cNvPr id="284" name="Graphic 7">
            <a:extLst>
              <a:ext uri="{FF2B5EF4-FFF2-40B4-BE49-F238E27FC236}">
                <a16:creationId xmlns:a16="http://schemas.microsoft.com/office/drawing/2014/main" id="{BEB17406-3EE2-4594-B4E8-2648EE1A0772}"/>
              </a:ext>
            </a:extLst>
          </p:cNvPr>
          <p:cNvGrpSpPr/>
          <p:nvPr/>
        </p:nvGrpSpPr>
        <p:grpSpPr>
          <a:xfrm>
            <a:off x="5959483" y="4880062"/>
            <a:ext cx="440850" cy="638707"/>
            <a:chOff x="1113440" y="3456287"/>
            <a:chExt cx="800100" cy="1159192"/>
          </a:xfrm>
          <a:solidFill>
            <a:srgbClr val="282828"/>
          </a:solidFill>
        </p:grpSpPr>
        <p:grpSp>
          <p:nvGrpSpPr>
            <p:cNvPr id="285" name="Graphic 7">
              <a:extLst>
                <a:ext uri="{FF2B5EF4-FFF2-40B4-BE49-F238E27FC236}">
                  <a16:creationId xmlns:a16="http://schemas.microsoft.com/office/drawing/2014/main" id="{54681B7A-07AC-4741-84EE-D7F6C684430A}"/>
                </a:ext>
              </a:extLst>
            </p:cNvPr>
            <p:cNvGrpSpPr/>
            <p:nvPr/>
          </p:nvGrpSpPr>
          <p:grpSpPr>
            <a:xfrm>
              <a:off x="1113440" y="3456287"/>
              <a:ext cx="800100" cy="1147762"/>
              <a:chOff x="1113440" y="3456287"/>
              <a:chExt cx="800100" cy="1147762"/>
            </a:xfrm>
            <a:grpFill/>
          </p:grpSpPr>
          <p:sp>
            <p:nvSpPr>
              <p:cNvPr id="288" name="Freeform: Shape 106">
                <a:extLst>
                  <a:ext uri="{FF2B5EF4-FFF2-40B4-BE49-F238E27FC236}">
                    <a16:creationId xmlns:a16="http://schemas.microsoft.com/office/drawing/2014/main" id="{8838AFBB-67D8-4CD3-ADBD-B7B508E4D61C}"/>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89" name="Freeform: Shape 107">
                <a:extLst>
                  <a:ext uri="{FF2B5EF4-FFF2-40B4-BE49-F238E27FC236}">
                    <a16:creationId xmlns:a16="http://schemas.microsoft.com/office/drawing/2014/main" id="{563D60A9-8EE7-4985-BEE1-4879454F8A03}"/>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90" name="Freeform: Shape 108">
                <a:extLst>
                  <a:ext uri="{FF2B5EF4-FFF2-40B4-BE49-F238E27FC236}">
                    <a16:creationId xmlns:a16="http://schemas.microsoft.com/office/drawing/2014/main" id="{3B60F4CA-7C2B-48CB-BC73-6AD3CC80368D}"/>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91" name="Freeform: Shape 109">
                <a:extLst>
                  <a:ext uri="{FF2B5EF4-FFF2-40B4-BE49-F238E27FC236}">
                    <a16:creationId xmlns:a16="http://schemas.microsoft.com/office/drawing/2014/main" id="{DB858AAB-FD91-43B7-A6C3-32BE270D0932}"/>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92" name="Freeform: Shape 110">
                <a:extLst>
                  <a:ext uri="{FF2B5EF4-FFF2-40B4-BE49-F238E27FC236}">
                    <a16:creationId xmlns:a16="http://schemas.microsoft.com/office/drawing/2014/main" id="{A4524DF7-D71D-4E02-9637-9C595E26B0A4}"/>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93" name="Freeform: Shape 111">
                <a:extLst>
                  <a:ext uri="{FF2B5EF4-FFF2-40B4-BE49-F238E27FC236}">
                    <a16:creationId xmlns:a16="http://schemas.microsoft.com/office/drawing/2014/main" id="{3C90CB8F-F337-4681-B8D4-DE0BD6799A9D}"/>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94" name="Freeform: Shape 112">
                <a:extLst>
                  <a:ext uri="{FF2B5EF4-FFF2-40B4-BE49-F238E27FC236}">
                    <a16:creationId xmlns:a16="http://schemas.microsoft.com/office/drawing/2014/main" id="{F7CD89F2-A04D-4167-972E-348710F214E0}"/>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sp>
          <p:nvSpPr>
            <p:cNvPr id="286" name="Freeform: Shape 104">
              <a:extLst>
                <a:ext uri="{FF2B5EF4-FFF2-40B4-BE49-F238E27FC236}">
                  <a16:creationId xmlns:a16="http://schemas.microsoft.com/office/drawing/2014/main" id="{C7EC1717-4F68-4FF5-BE89-0B43265FF3E0}"/>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87" name="Freeform: Shape 105">
              <a:extLst>
                <a:ext uri="{FF2B5EF4-FFF2-40B4-BE49-F238E27FC236}">
                  <a16:creationId xmlns:a16="http://schemas.microsoft.com/office/drawing/2014/main" id="{C5340015-E177-494E-BF8B-AFE48687B585}"/>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grpSp>
        <p:nvGrpSpPr>
          <p:cNvPr id="295" name="Graphic 7">
            <a:extLst>
              <a:ext uri="{FF2B5EF4-FFF2-40B4-BE49-F238E27FC236}">
                <a16:creationId xmlns:a16="http://schemas.microsoft.com/office/drawing/2014/main" id="{76E78BDF-CCFF-45EB-95EF-C7D4511AE22B}"/>
              </a:ext>
            </a:extLst>
          </p:cNvPr>
          <p:cNvGrpSpPr/>
          <p:nvPr/>
        </p:nvGrpSpPr>
        <p:grpSpPr>
          <a:xfrm>
            <a:off x="5959483" y="4880062"/>
            <a:ext cx="440850" cy="638707"/>
            <a:chOff x="1113440" y="3456287"/>
            <a:chExt cx="800100" cy="1159192"/>
          </a:xfrm>
          <a:solidFill>
            <a:srgbClr val="282828"/>
          </a:solidFill>
        </p:grpSpPr>
        <p:grpSp>
          <p:nvGrpSpPr>
            <p:cNvPr id="296" name="Graphic 7">
              <a:extLst>
                <a:ext uri="{FF2B5EF4-FFF2-40B4-BE49-F238E27FC236}">
                  <a16:creationId xmlns:a16="http://schemas.microsoft.com/office/drawing/2014/main" id="{361F695B-5DF2-400A-AB7F-8AA249BADF4F}"/>
                </a:ext>
              </a:extLst>
            </p:cNvPr>
            <p:cNvGrpSpPr/>
            <p:nvPr/>
          </p:nvGrpSpPr>
          <p:grpSpPr>
            <a:xfrm>
              <a:off x="1113440" y="3456287"/>
              <a:ext cx="800100" cy="1147762"/>
              <a:chOff x="1113440" y="3456287"/>
              <a:chExt cx="800100" cy="1147762"/>
            </a:xfrm>
            <a:grpFill/>
          </p:grpSpPr>
          <p:sp>
            <p:nvSpPr>
              <p:cNvPr id="299" name="Freeform: Shape 36">
                <a:extLst>
                  <a:ext uri="{FF2B5EF4-FFF2-40B4-BE49-F238E27FC236}">
                    <a16:creationId xmlns:a16="http://schemas.microsoft.com/office/drawing/2014/main" id="{5F75E2DD-7A06-4BB7-B493-61B30C01E80B}"/>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00" name="Freeform: Shape 37">
                <a:extLst>
                  <a:ext uri="{FF2B5EF4-FFF2-40B4-BE49-F238E27FC236}">
                    <a16:creationId xmlns:a16="http://schemas.microsoft.com/office/drawing/2014/main" id="{23515918-3758-4CB1-BA7C-BAB4A0C24897}"/>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01" name="Freeform: Shape 38">
                <a:extLst>
                  <a:ext uri="{FF2B5EF4-FFF2-40B4-BE49-F238E27FC236}">
                    <a16:creationId xmlns:a16="http://schemas.microsoft.com/office/drawing/2014/main" id="{B35F8469-1AE1-459A-9BC4-F7D6EE99ED73}"/>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02" name="Freeform: Shape 39">
                <a:extLst>
                  <a:ext uri="{FF2B5EF4-FFF2-40B4-BE49-F238E27FC236}">
                    <a16:creationId xmlns:a16="http://schemas.microsoft.com/office/drawing/2014/main" id="{452B68F6-25AA-4CD9-8179-5016550D4797}"/>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03" name="Freeform: Shape 40">
                <a:extLst>
                  <a:ext uri="{FF2B5EF4-FFF2-40B4-BE49-F238E27FC236}">
                    <a16:creationId xmlns:a16="http://schemas.microsoft.com/office/drawing/2014/main" id="{25DF1903-9E59-4009-AF28-D94F173B14BA}"/>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04" name="Freeform: Shape 41">
                <a:extLst>
                  <a:ext uri="{FF2B5EF4-FFF2-40B4-BE49-F238E27FC236}">
                    <a16:creationId xmlns:a16="http://schemas.microsoft.com/office/drawing/2014/main" id="{934A7F6F-7264-42A6-9C40-F647E6DD7BD8}"/>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05" name="Freeform: Shape 42">
                <a:extLst>
                  <a:ext uri="{FF2B5EF4-FFF2-40B4-BE49-F238E27FC236}">
                    <a16:creationId xmlns:a16="http://schemas.microsoft.com/office/drawing/2014/main" id="{12A36A76-6F10-4667-B9FE-AF48179323ED}"/>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sp>
          <p:nvSpPr>
            <p:cNvPr id="297" name="Freeform: Shape 43">
              <a:extLst>
                <a:ext uri="{FF2B5EF4-FFF2-40B4-BE49-F238E27FC236}">
                  <a16:creationId xmlns:a16="http://schemas.microsoft.com/office/drawing/2014/main" id="{6BEC0895-353D-482A-B6FB-CEFA8A6D6637}"/>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298" name="Freeform: Shape 44">
              <a:extLst>
                <a:ext uri="{FF2B5EF4-FFF2-40B4-BE49-F238E27FC236}">
                  <a16:creationId xmlns:a16="http://schemas.microsoft.com/office/drawing/2014/main" id="{F159045F-6E3D-4486-BC05-9C6DED2575F1}"/>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grpSp>
        <p:nvGrpSpPr>
          <p:cNvPr id="306" name="Graphic 7">
            <a:extLst>
              <a:ext uri="{FF2B5EF4-FFF2-40B4-BE49-F238E27FC236}">
                <a16:creationId xmlns:a16="http://schemas.microsoft.com/office/drawing/2014/main" id="{0EAA6042-D024-4F11-83B6-D588ABACD9AA}"/>
              </a:ext>
            </a:extLst>
          </p:cNvPr>
          <p:cNvGrpSpPr/>
          <p:nvPr/>
        </p:nvGrpSpPr>
        <p:grpSpPr>
          <a:xfrm>
            <a:off x="5959483" y="4880062"/>
            <a:ext cx="440850" cy="638707"/>
            <a:chOff x="1113440" y="3456287"/>
            <a:chExt cx="800100" cy="1159192"/>
          </a:xfrm>
          <a:solidFill>
            <a:srgbClr val="282828"/>
          </a:solidFill>
        </p:grpSpPr>
        <p:grpSp>
          <p:nvGrpSpPr>
            <p:cNvPr id="307" name="Graphic 7">
              <a:extLst>
                <a:ext uri="{FF2B5EF4-FFF2-40B4-BE49-F238E27FC236}">
                  <a16:creationId xmlns:a16="http://schemas.microsoft.com/office/drawing/2014/main" id="{845F0277-A847-43E4-8599-AF3787784298}"/>
                </a:ext>
              </a:extLst>
            </p:cNvPr>
            <p:cNvGrpSpPr/>
            <p:nvPr/>
          </p:nvGrpSpPr>
          <p:grpSpPr>
            <a:xfrm>
              <a:off x="1113440" y="3456287"/>
              <a:ext cx="800100" cy="1147762"/>
              <a:chOff x="1113440" y="3456287"/>
              <a:chExt cx="800100" cy="1147762"/>
            </a:xfrm>
            <a:grpFill/>
          </p:grpSpPr>
          <p:sp>
            <p:nvSpPr>
              <p:cNvPr id="310" name="Freeform: Shape 73">
                <a:extLst>
                  <a:ext uri="{FF2B5EF4-FFF2-40B4-BE49-F238E27FC236}">
                    <a16:creationId xmlns:a16="http://schemas.microsoft.com/office/drawing/2014/main" id="{7128EE8A-02BE-46FC-A776-316513E5626F}"/>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11" name="Freeform: Shape 74">
                <a:extLst>
                  <a:ext uri="{FF2B5EF4-FFF2-40B4-BE49-F238E27FC236}">
                    <a16:creationId xmlns:a16="http://schemas.microsoft.com/office/drawing/2014/main" id="{0A7524EA-31A1-4BF6-8CA6-E98BA4AF7203}"/>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12" name="Freeform: Shape 75">
                <a:extLst>
                  <a:ext uri="{FF2B5EF4-FFF2-40B4-BE49-F238E27FC236}">
                    <a16:creationId xmlns:a16="http://schemas.microsoft.com/office/drawing/2014/main" id="{12EC8CE0-9E47-47EF-918B-947EC6AAF6EE}"/>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13" name="Freeform: Shape 76">
                <a:extLst>
                  <a:ext uri="{FF2B5EF4-FFF2-40B4-BE49-F238E27FC236}">
                    <a16:creationId xmlns:a16="http://schemas.microsoft.com/office/drawing/2014/main" id="{72E4BEE0-72D2-44E7-950B-EF1C6BF910D0}"/>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14" name="Freeform: Shape 77">
                <a:extLst>
                  <a:ext uri="{FF2B5EF4-FFF2-40B4-BE49-F238E27FC236}">
                    <a16:creationId xmlns:a16="http://schemas.microsoft.com/office/drawing/2014/main" id="{06A8A6DA-7C4B-4C1F-A91C-B85D5FACEDBD}"/>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15" name="Freeform: Shape 78">
                <a:extLst>
                  <a:ext uri="{FF2B5EF4-FFF2-40B4-BE49-F238E27FC236}">
                    <a16:creationId xmlns:a16="http://schemas.microsoft.com/office/drawing/2014/main" id="{62B0B40F-5FF5-4E09-97B3-07C87C3F5FAD}"/>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16" name="Freeform: Shape 79">
                <a:extLst>
                  <a:ext uri="{FF2B5EF4-FFF2-40B4-BE49-F238E27FC236}">
                    <a16:creationId xmlns:a16="http://schemas.microsoft.com/office/drawing/2014/main" id="{0EC6B11F-C3DF-4B81-A929-6D24851E60E7}"/>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sp>
          <p:nvSpPr>
            <p:cNvPr id="308" name="Freeform: Shape 71">
              <a:extLst>
                <a:ext uri="{FF2B5EF4-FFF2-40B4-BE49-F238E27FC236}">
                  <a16:creationId xmlns:a16="http://schemas.microsoft.com/office/drawing/2014/main" id="{78544689-0B76-4EDB-ADD3-AF04C9CF7DDA}"/>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09" name="Freeform: Shape 72">
              <a:extLst>
                <a:ext uri="{FF2B5EF4-FFF2-40B4-BE49-F238E27FC236}">
                  <a16:creationId xmlns:a16="http://schemas.microsoft.com/office/drawing/2014/main" id="{9A071EF3-E57D-4A8F-A6E4-F823E842241D}"/>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grpSp>
        <p:nvGrpSpPr>
          <p:cNvPr id="317" name="Graphic 7">
            <a:extLst>
              <a:ext uri="{FF2B5EF4-FFF2-40B4-BE49-F238E27FC236}">
                <a16:creationId xmlns:a16="http://schemas.microsoft.com/office/drawing/2014/main" id="{7D93385F-1814-457A-A6D2-1C167A2726D1}"/>
              </a:ext>
            </a:extLst>
          </p:cNvPr>
          <p:cNvGrpSpPr/>
          <p:nvPr/>
        </p:nvGrpSpPr>
        <p:grpSpPr>
          <a:xfrm>
            <a:off x="5959483" y="4880062"/>
            <a:ext cx="440850" cy="638707"/>
            <a:chOff x="1113440" y="3456287"/>
            <a:chExt cx="800100" cy="1159192"/>
          </a:xfrm>
          <a:solidFill>
            <a:srgbClr val="282828"/>
          </a:solidFill>
        </p:grpSpPr>
        <p:grpSp>
          <p:nvGrpSpPr>
            <p:cNvPr id="318" name="Graphic 7">
              <a:extLst>
                <a:ext uri="{FF2B5EF4-FFF2-40B4-BE49-F238E27FC236}">
                  <a16:creationId xmlns:a16="http://schemas.microsoft.com/office/drawing/2014/main" id="{56EAEF38-A7D5-4471-8EAB-04672392B3AB}"/>
                </a:ext>
              </a:extLst>
            </p:cNvPr>
            <p:cNvGrpSpPr/>
            <p:nvPr/>
          </p:nvGrpSpPr>
          <p:grpSpPr>
            <a:xfrm>
              <a:off x="1113440" y="3456287"/>
              <a:ext cx="800100" cy="1147762"/>
              <a:chOff x="1113440" y="3456287"/>
              <a:chExt cx="800100" cy="1147762"/>
            </a:xfrm>
            <a:grpFill/>
          </p:grpSpPr>
          <p:sp>
            <p:nvSpPr>
              <p:cNvPr id="321" name="Freeform: Shape 84">
                <a:extLst>
                  <a:ext uri="{FF2B5EF4-FFF2-40B4-BE49-F238E27FC236}">
                    <a16:creationId xmlns:a16="http://schemas.microsoft.com/office/drawing/2014/main" id="{67B0DA0E-18A1-4792-AFB4-7673D8830252}"/>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22" name="Freeform: Shape 85">
                <a:extLst>
                  <a:ext uri="{FF2B5EF4-FFF2-40B4-BE49-F238E27FC236}">
                    <a16:creationId xmlns:a16="http://schemas.microsoft.com/office/drawing/2014/main" id="{A896763B-5ABB-46D0-B3A2-635E7DA7CEEB}"/>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23" name="Freeform: Shape 86">
                <a:extLst>
                  <a:ext uri="{FF2B5EF4-FFF2-40B4-BE49-F238E27FC236}">
                    <a16:creationId xmlns:a16="http://schemas.microsoft.com/office/drawing/2014/main" id="{B65D2CCD-CDE5-4596-9B88-4D149A8C0AD1}"/>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24" name="Freeform: Shape 87">
                <a:extLst>
                  <a:ext uri="{FF2B5EF4-FFF2-40B4-BE49-F238E27FC236}">
                    <a16:creationId xmlns:a16="http://schemas.microsoft.com/office/drawing/2014/main" id="{D7629F2E-7161-4A2F-8D97-75796213ADEA}"/>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25" name="Freeform: Shape 88">
                <a:extLst>
                  <a:ext uri="{FF2B5EF4-FFF2-40B4-BE49-F238E27FC236}">
                    <a16:creationId xmlns:a16="http://schemas.microsoft.com/office/drawing/2014/main" id="{569FE246-2F1F-476F-8971-18D9D32A38C6}"/>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26" name="Freeform: Shape 89">
                <a:extLst>
                  <a:ext uri="{FF2B5EF4-FFF2-40B4-BE49-F238E27FC236}">
                    <a16:creationId xmlns:a16="http://schemas.microsoft.com/office/drawing/2014/main" id="{D3F0D171-65A0-4E94-8705-58C99A1FD9D4}"/>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27" name="Freeform: Shape 90">
                <a:extLst>
                  <a:ext uri="{FF2B5EF4-FFF2-40B4-BE49-F238E27FC236}">
                    <a16:creationId xmlns:a16="http://schemas.microsoft.com/office/drawing/2014/main" id="{BC75EDA6-FB8A-428E-B516-C9831A08B128}"/>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sp>
          <p:nvSpPr>
            <p:cNvPr id="319" name="Freeform: Shape 82">
              <a:extLst>
                <a:ext uri="{FF2B5EF4-FFF2-40B4-BE49-F238E27FC236}">
                  <a16:creationId xmlns:a16="http://schemas.microsoft.com/office/drawing/2014/main" id="{0E3D8BB4-9600-44D3-8882-1EA6FB2B2792}"/>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20" name="Freeform: Shape 83">
              <a:extLst>
                <a:ext uri="{FF2B5EF4-FFF2-40B4-BE49-F238E27FC236}">
                  <a16:creationId xmlns:a16="http://schemas.microsoft.com/office/drawing/2014/main" id="{6BCBB645-F3BB-4658-8339-F6B945CCF8B9}"/>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grpSp>
        <p:nvGrpSpPr>
          <p:cNvPr id="328" name="Graphic 7">
            <a:extLst>
              <a:ext uri="{FF2B5EF4-FFF2-40B4-BE49-F238E27FC236}">
                <a16:creationId xmlns:a16="http://schemas.microsoft.com/office/drawing/2014/main" id="{15DDC3A5-F56F-46E2-819F-CB65328049CB}"/>
              </a:ext>
            </a:extLst>
          </p:cNvPr>
          <p:cNvGrpSpPr/>
          <p:nvPr/>
        </p:nvGrpSpPr>
        <p:grpSpPr>
          <a:xfrm>
            <a:off x="5959483" y="4880062"/>
            <a:ext cx="440850" cy="638707"/>
            <a:chOff x="1113440" y="3456287"/>
            <a:chExt cx="800100" cy="1159192"/>
          </a:xfrm>
          <a:solidFill>
            <a:srgbClr val="282828"/>
          </a:solidFill>
        </p:grpSpPr>
        <p:grpSp>
          <p:nvGrpSpPr>
            <p:cNvPr id="329" name="Graphic 7">
              <a:extLst>
                <a:ext uri="{FF2B5EF4-FFF2-40B4-BE49-F238E27FC236}">
                  <a16:creationId xmlns:a16="http://schemas.microsoft.com/office/drawing/2014/main" id="{B1600D33-7EA5-4874-BC7D-65E94B3124A5}"/>
                </a:ext>
              </a:extLst>
            </p:cNvPr>
            <p:cNvGrpSpPr/>
            <p:nvPr/>
          </p:nvGrpSpPr>
          <p:grpSpPr>
            <a:xfrm>
              <a:off x="1113440" y="3456287"/>
              <a:ext cx="800100" cy="1147762"/>
              <a:chOff x="1113440" y="3456287"/>
              <a:chExt cx="800100" cy="1147762"/>
            </a:xfrm>
            <a:grpFill/>
          </p:grpSpPr>
          <p:sp>
            <p:nvSpPr>
              <p:cNvPr id="332" name="Freeform: Shape 128">
                <a:extLst>
                  <a:ext uri="{FF2B5EF4-FFF2-40B4-BE49-F238E27FC236}">
                    <a16:creationId xmlns:a16="http://schemas.microsoft.com/office/drawing/2014/main" id="{8AC86FA0-4A14-423C-8ACC-F1D678C7DB9D}"/>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33" name="Freeform: Shape 129">
                <a:extLst>
                  <a:ext uri="{FF2B5EF4-FFF2-40B4-BE49-F238E27FC236}">
                    <a16:creationId xmlns:a16="http://schemas.microsoft.com/office/drawing/2014/main" id="{07A30B2F-346D-4600-964D-D03B0EFDA8E9}"/>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34" name="Freeform: Shape 130">
                <a:extLst>
                  <a:ext uri="{FF2B5EF4-FFF2-40B4-BE49-F238E27FC236}">
                    <a16:creationId xmlns:a16="http://schemas.microsoft.com/office/drawing/2014/main" id="{0C1A6921-D385-4B99-AAE7-5B1DD79FB003}"/>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35" name="Freeform: Shape 131">
                <a:extLst>
                  <a:ext uri="{FF2B5EF4-FFF2-40B4-BE49-F238E27FC236}">
                    <a16:creationId xmlns:a16="http://schemas.microsoft.com/office/drawing/2014/main" id="{9359D008-ED37-429D-894C-4B05D37B0F32}"/>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36" name="Freeform: Shape 132">
                <a:extLst>
                  <a:ext uri="{FF2B5EF4-FFF2-40B4-BE49-F238E27FC236}">
                    <a16:creationId xmlns:a16="http://schemas.microsoft.com/office/drawing/2014/main" id="{914121A3-4A8C-464E-9A8A-0FCC7BB2450E}"/>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37" name="Freeform: Shape 133">
                <a:extLst>
                  <a:ext uri="{FF2B5EF4-FFF2-40B4-BE49-F238E27FC236}">
                    <a16:creationId xmlns:a16="http://schemas.microsoft.com/office/drawing/2014/main" id="{76BC307F-6EE5-4CFB-B4D4-2AD7611EBD5A}"/>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38" name="Freeform: Shape 134">
                <a:extLst>
                  <a:ext uri="{FF2B5EF4-FFF2-40B4-BE49-F238E27FC236}">
                    <a16:creationId xmlns:a16="http://schemas.microsoft.com/office/drawing/2014/main" id="{D5502328-2F3D-4191-8855-6B3ABA2FBF51}"/>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sp>
          <p:nvSpPr>
            <p:cNvPr id="330" name="Freeform: Shape 126">
              <a:extLst>
                <a:ext uri="{FF2B5EF4-FFF2-40B4-BE49-F238E27FC236}">
                  <a16:creationId xmlns:a16="http://schemas.microsoft.com/office/drawing/2014/main" id="{5444FFED-182F-418E-80B6-42054858F897}"/>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31" name="Freeform: Shape 127">
              <a:extLst>
                <a:ext uri="{FF2B5EF4-FFF2-40B4-BE49-F238E27FC236}">
                  <a16:creationId xmlns:a16="http://schemas.microsoft.com/office/drawing/2014/main" id="{2FFF5F81-D8A8-4060-9BD9-CE95DB5E7F92}"/>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grpSp>
        <p:nvGrpSpPr>
          <p:cNvPr id="339" name="Graphic 7">
            <a:extLst>
              <a:ext uri="{FF2B5EF4-FFF2-40B4-BE49-F238E27FC236}">
                <a16:creationId xmlns:a16="http://schemas.microsoft.com/office/drawing/2014/main" id="{D4DD6FD1-3C87-417D-A23C-67471C574E03}"/>
              </a:ext>
            </a:extLst>
          </p:cNvPr>
          <p:cNvGrpSpPr/>
          <p:nvPr/>
        </p:nvGrpSpPr>
        <p:grpSpPr>
          <a:xfrm>
            <a:off x="5959483" y="4880062"/>
            <a:ext cx="440850" cy="638707"/>
            <a:chOff x="1113440" y="3456287"/>
            <a:chExt cx="800100" cy="1159192"/>
          </a:xfrm>
          <a:solidFill>
            <a:srgbClr val="282828"/>
          </a:solidFill>
        </p:grpSpPr>
        <p:grpSp>
          <p:nvGrpSpPr>
            <p:cNvPr id="340" name="Graphic 7">
              <a:extLst>
                <a:ext uri="{FF2B5EF4-FFF2-40B4-BE49-F238E27FC236}">
                  <a16:creationId xmlns:a16="http://schemas.microsoft.com/office/drawing/2014/main" id="{A081675C-A998-4926-ADA5-D1DE288367B9}"/>
                </a:ext>
              </a:extLst>
            </p:cNvPr>
            <p:cNvGrpSpPr/>
            <p:nvPr/>
          </p:nvGrpSpPr>
          <p:grpSpPr>
            <a:xfrm>
              <a:off x="1113440" y="3456287"/>
              <a:ext cx="800100" cy="1147762"/>
              <a:chOff x="1113440" y="3456287"/>
              <a:chExt cx="800100" cy="1147762"/>
            </a:xfrm>
            <a:grpFill/>
          </p:grpSpPr>
          <p:sp>
            <p:nvSpPr>
              <p:cNvPr id="343" name="Freeform: Shape 139">
                <a:extLst>
                  <a:ext uri="{FF2B5EF4-FFF2-40B4-BE49-F238E27FC236}">
                    <a16:creationId xmlns:a16="http://schemas.microsoft.com/office/drawing/2014/main" id="{DF83BE39-D9C8-4CD0-A771-E4B9E451CB9F}"/>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44" name="Freeform: Shape 140">
                <a:extLst>
                  <a:ext uri="{FF2B5EF4-FFF2-40B4-BE49-F238E27FC236}">
                    <a16:creationId xmlns:a16="http://schemas.microsoft.com/office/drawing/2014/main" id="{0F41D3A9-5C82-475A-821B-7165E48D868E}"/>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45" name="Freeform: Shape 141">
                <a:extLst>
                  <a:ext uri="{FF2B5EF4-FFF2-40B4-BE49-F238E27FC236}">
                    <a16:creationId xmlns:a16="http://schemas.microsoft.com/office/drawing/2014/main" id="{110468A6-D3F2-45CC-B4AF-F25C82B8B74D}"/>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46" name="Freeform: Shape 142">
                <a:extLst>
                  <a:ext uri="{FF2B5EF4-FFF2-40B4-BE49-F238E27FC236}">
                    <a16:creationId xmlns:a16="http://schemas.microsoft.com/office/drawing/2014/main" id="{B41D065D-2D2A-4C72-837F-D69C379971B4}"/>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47" name="Freeform: Shape 143">
                <a:extLst>
                  <a:ext uri="{FF2B5EF4-FFF2-40B4-BE49-F238E27FC236}">
                    <a16:creationId xmlns:a16="http://schemas.microsoft.com/office/drawing/2014/main" id="{0B2C635B-20C7-478B-86FC-C7973E80F2C1}"/>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48" name="Freeform: Shape 144">
                <a:extLst>
                  <a:ext uri="{FF2B5EF4-FFF2-40B4-BE49-F238E27FC236}">
                    <a16:creationId xmlns:a16="http://schemas.microsoft.com/office/drawing/2014/main" id="{AC837A5C-A2B7-444B-B3F6-BE82FBE63287}"/>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49" name="Freeform: Shape 145">
                <a:extLst>
                  <a:ext uri="{FF2B5EF4-FFF2-40B4-BE49-F238E27FC236}">
                    <a16:creationId xmlns:a16="http://schemas.microsoft.com/office/drawing/2014/main" id="{7374CEE6-1DC1-464E-B523-78459EE3F662}"/>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sp>
          <p:nvSpPr>
            <p:cNvPr id="341" name="Freeform: Shape 137">
              <a:extLst>
                <a:ext uri="{FF2B5EF4-FFF2-40B4-BE49-F238E27FC236}">
                  <a16:creationId xmlns:a16="http://schemas.microsoft.com/office/drawing/2014/main" id="{CF177CCB-AF27-4445-9915-8EF95EE56485}"/>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42" name="Freeform: Shape 138">
              <a:extLst>
                <a:ext uri="{FF2B5EF4-FFF2-40B4-BE49-F238E27FC236}">
                  <a16:creationId xmlns:a16="http://schemas.microsoft.com/office/drawing/2014/main" id="{8D105FD8-CE65-419F-94E8-21F91BF0F4E8}"/>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grpSp>
        <p:nvGrpSpPr>
          <p:cNvPr id="350" name="Graphic 7">
            <a:extLst>
              <a:ext uri="{FF2B5EF4-FFF2-40B4-BE49-F238E27FC236}">
                <a16:creationId xmlns:a16="http://schemas.microsoft.com/office/drawing/2014/main" id="{EDA6A918-B02D-4389-AD1C-AEAAEBF5762E}"/>
              </a:ext>
            </a:extLst>
          </p:cNvPr>
          <p:cNvGrpSpPr/>
          <p:nvPr/>
        </p:nvGrpSpPr>
        <p:grpSpPr>
          <a:xfrm>
            <a:off x="5959484" y="4880062"/>
            <a:ext cx="440849" cy="638707"/>
            <a:chOff x="1113440" y="3456287"/>
            <a:chExt cx="800099" cy="1159192"/>
          </a:xfrm>
          <a:solidFill>
            <a:srgbClr val="282828"/>
          </a:solidFill>
        </p:grpSpPr>
        <p:grpSp>
          <p:nvGrpSpPr>
            <p:cNvPr id="351" name="Graphic 7">
              <a:extLst>
                <a:ext uri="{FF2B5EF4-FFF2-40B4-BE49-F238E27FC236}">
                  <a16:creationId xmlns:a16="http://schemas.microsoft.com/office/drawing/2014/main" id="{D977CAAD-1A53-429C-9C7A-D97643A268F4}"/>
                </a:ext>
              </a:extLst>
            </p:cNvPr>
            <p:cNvGrpSpPr/>
            <p:nvPr/>
          </p:nvGrpSpPr>
          <p:grpSpPr>
            <a:xfrm>
              <a:off x="1113440" y="3456287"/>
              <a:ext cx="800099" cy="1147762"/>
              <a:chOff x="1113440" y="3456287"/>
              <a:chExt cx="800099" cy="1147762"/>
            </a:xfrm>
            <a:grpFill/>
          </p:grpSpPr>
          <p:sp>
            <p:nvSpPr>
              <p:cNvPr id="354" name="Freeform: Shape 150">
                <a:extLst>
                  <a:ext uri="{FF2B5EF4-FFF2-40B4-BE49-F238E27FC236}">
                    <a16:creationId xmlns:a16="http://schemas.microsoft.com/office/drawing/2014/main" id="{E8B5C042-E004-4E7F-A880-10BB63F88412}"/>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rgbClr val="131754"/>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55" name="Freeform: Shape 151">
                <a:extLst>
                  <a:ext uri="{FF2B5EF4-FFF2-40B4-BE49-F238E27FC236}">
                    <a16:creationId xmlns:a16="http://schemas.microsoft.com/office/drawing/2014/main" id="{024517A1-666F-4F1E-9374-AC95B820837C}"/>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rgbClr val="131754"/>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56" name="Freeform: Shape 152">
                <a:extLst>
                  <a:ext uri="{FF2B5EF4-FFF2-40B4-BE49-F238E27FC236}">
                    <a16:creationId xmlns:a16="http://schemas.microsoft.com/office/drawing/2014/main" id="{D6BE218B-FDA4-4C96-A76F-DD7AF6284762}"/>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57" name="Freeform: Shape 153">
                <a:extLst>
                  <a:ext uri="{FF2B5EF4-FFF2-40B4-BE49-F238E27FC236}">
                    <a16:creationId xmlns:a16="http://schemas.microsoft.com/office/drawing/2014/main" id="{2BD784D5-4668-4A30-ADC4-D8EFEE49A51E}"/>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58" name="Freeform: Shape 154">
                <a:extLst>
                  <a:ext uri="{FF2B5EF4-FFF2-40B4-BE49-F238E27FC236}">
                    <a16:creationId xmlns:a16="http://schemas.microsoft.com/office/drawing/2014/main" id="{918EFB06-D5B2-4656-B4CE-939D617206F4}"/>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59" name="Freeform: Shape 155">
                <a:extLst>
                  <a:ext uri="{FF2B5EF4-FFF2-40B4-BE49-F238E27FC236}">
                    <a16:creationId xmlns:a16="http://schemas.microsoft.com/office/drawing/2014/main" id="{66424913-3ACF-42CD-8139-DB9BD3BD0EE4}"/>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60" name="Freeform: Shape 156">
                <a:extLst>
                  <a:ext uri="{FF2B5EF4-FFF2-40B4-BE49-F238E27FC236}">
                    <a16:creationId xmlns:a16="http://schemas.microsoft.com/office/drawing/2014/main" id="{FBBB61BF-B1E1-405A-8BE7-83C8DB4C47F8}"/>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sp>
          <p:nvSpPr>
            <p:cNvPr id="352" name="Freeform: Shape 148">
              <a:extLst>
                <a:ext uri="{FF2B5EF4-FFF2-40B4-BE49-F238E27FC236}">
                  <a16:creationId xmlns:a16="http://schemas.microsoft.com/office/drawing/2014/main" id="{615CFB26-8BBA-4657-BDCF-8B7EC7E30CD6}"/>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53" name="Freeform: Shape 149">
              <a:extLst>
                <a:ext uri="{FF2B5EF4-FFF2-40B4-BE49-F238E27FC236}">
                  <a16:creationId xmlns:a16="http://schemas.microsoft.com/office/drawing/2014/main" id="{81376DC6-9457-47E6-B753-FC48315B0BFE}"/>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grpSp>
        <p:nvGrpSpPr>
          <p:cNvPr id="361" name="Graphic 7">
            <a:extLst>
              <a:ext uri="{FF2B5EF4-FFF2-40B4-BE49-F238E27FC236}">
                <a16:creationId xmlns:a16="http://schemas.microsoft.com/office/drawing/2014/main" id="{47A2190C-3CEE-423E-90B3-3F691B6F8749}"/>
              </a:ext>
            </a:extLst>
          </p:cNvPr>
          <p:cNvGrpSpPr/>
          <p:nvPr/>
        </p:nvGrpSpPr>
        <p:grpSpPr>
          <a:xfrm>
            <a:off x="5956055" y="2677080"/>
            <a:ext cx="440850" cy="638707"/>
            <a:chOff x="1113440" y="3456287"/>
            <a:chExt cx="800100" cy="1159192"/>
          </a:xfrm>
          <a:solidFill>
            <a:schemeClr val="bg1"/>
          </a:solidFill>
        </p:grpSpPr>
        <p:grpSp>
          <p:nvGrpSpPr>
            <p:cNvPr id="362" name="Graphic 7">
              <a:extLst>
                <a:ext uri="{FF2B5EF4-FFF2-40B4-BE49-F238E27FC236}">
                  <a16:creationId xmlns:a16="http://schemas.microsoft.com/office/drawing/2014/main" id="{21F7DD68-3B7B-4019-875A-E070E94B9952}"/>
                </a:ext>
              </a:extLst>
            </p:cNvPr>
            <p:cNvGrpSpPr/>
            <p:nvPr/>
          </p:nvGrpSpPr>
          <p:grpSpPr>
            <a:xfrm>
              <a:off x="1113440" y="3456287"/>
              <a:ext cx="800100" cy="1147762"/>
              <a:chOff x="1113440" y="3456287"/>
              <a:chExt cx="800100" cy="1147762"/>
            </a:xfrm>
            <a:grpFill/>
          </p:grpSpPr>
          <p:sp>
            <p:nvSpPr>
              <p:cNvPr id="365" name="Freeform: Shape 161">
                <a:extLst>
                  <a:ext uri="{FF2B5EF4-FFF2-40B4-BE49-F238E27FC236}">
                    <a16:creationId xmlns:a16="http://schemas.microsoft.com/office/drawing/2014/main" id="{CF643AF4-941F-40A7-90A4-1AD84DD07D13}"/>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rgbClr val="131754"/>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66" name="Freeform: Shape 162">
                <a:extLst>
                  <a:ext uri="{FF2B5EF4-FFF2-40B4-BE49-F238E27FC236}">
                    <a16:creationId xmlns:a16="http://schemas.microsoft.com/office/drawing/2014/main" id="{EB7AB8D5-7876-4F59-982B-45E7798F1F41}"/>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rgbClr val="131754"/>
              </a:solid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67" name="Freeform: Shape 163">
                <a:extLst>
                  <a:ext uri="{FF2B5EF4-FFF2-40B4-BE49-F238E27FC236}">
                    <a16:creationId xmlns:a16="http://schemas.microsoft.com/office/drawing/2014/main" id="{61E94DC1-AE71-43EF-890B-B40B8667E4D9}"/>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68" name="Freeform: Shape 164">
                <a:extLst>
                  <a:ext uri="{FF2B5EF4-FFF2-40B4-BE49-F238E27FC236}">
                    <a16:creationId xmlns:a16="http://schemas.microsoft.com/office/drawing/2014/main" id="{4009804A-D6AB-4148-B9C8-61D35C00C9BE}"/>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69" name="Freeform: Shape 165">
                <a:extLst>
                  <a:ext uri="{FF2B5EF4-FFF2-40B4-BE49-F238E27FC236}">
                    <a16:creationId xmlns:a16="http://schemas.microsoft.com/office/drawing/2014/main" id="{C46B1217-0993-4DCA-97A5-9DA8E605CF5A}"/>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70" name="Freeform: Shape 166">
                <a:extLst>
                  <a:ext uri="{FF2B5EF4-FFF2-40B4-BE49-F238E27FC236}">
                    <a16:creationId xmlns:a16="http://schemas.microsoft.com/office/drawing/2014/main" id="{C136E318-340C-47BF-AB34-8442991737BC}"/>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71" name="Freeform: Shape 167">
                <a:extLst>
                  <a:ext uri="{FF2B5EF4-FFF2-40B4-BE49-F238E27FC236}">
                    <a16:creationId xmlns:a16="http://schemas.microsoft.com/office/drawing/2014/main" id="{932C080E-D5BF-4B41-A3A8-6E685D300F8A}"/>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sp>
          <p:nvSpPr>
            <p:cNvPr id="363" name="Freeform: Shape 159">
              <a:extLst>
                <a:ext uri="{FF2B5EF4-FFF2-40B4-BE49-F238E27FC236}">
                  <a16:creationId xmlns:a16="http://schemas.microsoft.com/office/drawing/2014/main" id="{2BEE6A62-D86C-4385-AD52-B14C302B748A}"/>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sp>
          <p:nvSpPr>
            <p:cNvPr id="364" name="Freeform: Shape 160">
              <a:extLst>
                <a:ext uri="{FF2B5EF4-FFF2-40B4-BE49-F238E27FC236}">
                  <a16:creationId xmlns:a16="http://schemas.microsoft.com/office/drawing/2014/main" id="{D0DB414F-1BB0-42D3-A5B1-41850539264A}"/>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914307">
                <a:defRPr/>
              </a:pPr>
              <a:endParaRPr lang="en-US" sz="1765" kern="0" dirty="0">
                <a:solidFill>
                  <a:srgbClr val="FFFFFF"/>
                </a:solidFill>
                <a:latin typeface="Amazon Ember" panose="020B0603020204020204" pitchFamily="34" charset="0"/>
              </a:endParaRPr>
            </a:p>
          </p:txBody>
        </p:sp>
      </p:grpSp>
      <p:sp>
        <p:nvSpPr>
          <p:cNvPr id="372" name="Rectangle 371">
            <a:extLst>
              <a:ext uri="{FF2B5EF4-FFF2-40B4-BE49-F238E27FC236}">
                <a16:creationId xmlns:a16="http://schemas.microsoft.com/office/drawing/2014/main" id="{FA9ED00A-3440-46FB-AA8C-9953B885E0F8}"/>
              </a:ext>
            </a:extLst>
          </p:cNvPr>
          <p:cNvSpPr/>
          <p:nvPr/>
        </p:nvSpPr>
        <p:spPr>
          <a:xfrm>
            <a:off x="7208007" y="1456069"/>
            <a:ext cx="4010528" cy="710579"/>
          </a:xfrm>
          <a:prstGeom prst="rect">
            <a:avLst/>
          </a:prstGeom>
        </p:spPr>
        <p:txBody>
          <a:bodyPr wrap="square" lIns="0" tIns="0" rIns="0" bIns="0" anchor="ctr" anchorCtr="0">
            <a:spAutoFit/>
          </a:bodyPr>
          <a:lstStyle/>
          <a:p>
            <a:pPr algn="ctr" defTabSz="914362" eaLnBrk="0" fontAlgn="base" hangingPunct="0">
              <a:spcBef>
                <a:spcPct val="0"/>
              </a:spcBef>
              <a:spcAft>
                <a:spcPct val="0"/>
              </a:spcAft>
              <a:buSzPct val="90000"/>
              <a:defRPr/>
            </a:pPr>
            <a:r>
              <a:rPr lang="en-US" sz="41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p>
          <a:p>
            <a:pPr algn="ctr" defTabSz="609576">
              <a:lnSpc>
                <a:spcPct val="90000"/>
              </a:lnSpc>
              <a:spcAft>
                <a:spcPts val="1500"/>
              </a:spcAft>
              <a:defRPr/>
            </a:pPr>
            <a:r>
              <a:rPr lang="en-US" sz="3000" b="1" dirty="0">
                <a:solidFill>
                  <a:srgbClr val="FFC000"/>
                </a:solidFill>
                <a:latin typeface="Amazon Ember"/>
              </a:rPr>
              <a:t>$0.08/GB-month*</a:t>
            </a:r>
            <a:br>
              <a:rPr lang="en-US" sz="2667" b="1" dirty="0">
                <a:solidFill>
                  <a:srgbClr val="FFC000"/>
                </a:solidFill>
                <a:latin typeface="Amazon Ember"/>
              </a:rPr>
            </a:br>
            <a:r>
              <a:rPr lang="en-US" sz="1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Effective storage cost </a:t>
            </a:r>
          </a:p>
        </p:txBody>
      </p:sp>
      <p:cxnSp>
        <p:nvCxnSpPr>
          <p:cNvPr id="373" name="Straight Arrow Connector 372">
            <a:extLst>
              <a:ext uri="{FF2B5EF4-FFF2-40B4-BE49-F238E27FC236}">
                <a16:creationId xmlns:a16="http://schemas.microsoft.com/office/drawing/2014/main" id="{F65C06A5-AE8D-4FB2-A734-478D6C12D5DB}"/>
              </a:ext>
            </a:extLst>
          </p:cNvPr>
          <p:cNvCxnSpPr>
            <a:cxnSpLocks/>
          </p:cNvCxnSpPr>
          <p:nvPr/>
        </p:nvCxnSpPr>
        <p:spPr>
          <a:xfrm flipV="1">
            <a:off x="6245375" y="3500086"/>
            <a:ext cx="0" cy="1099512"/>
          </a:xfrm>
          <a:prstGeom prst="straightConnector1">
            <a:avLst/>
          </a:prstGeom>
          <a:noFill/>
          <a:ln w="19050" cap="flat" cmpd="sng" algn="ctr">
            <a:solidFill>
              <a:srgbClr val="FFFFFF"/>
            </a:solidFill>
            <a:prstDash val="solid"/>
            <a:headEnd type="none"/>
            <a:tailEnd type="triangle" w="lg" len="lg"/>
          </a:ln>
          <a:effectLst/>
        </p:spPr>
      </p:cxnSp>
      <p:sp>
        <p:nvSpPr>
          <p:cNvPr id="375" name="Rectangle 374">
            <a:extLst>
              <a:ext uri="{FF2B5EF4-FFF2-40B4-BE49-F238E27FC236}">
                <a16:creationId xmlns:a16="http://schemas.microsoft.com/office/drawing/2014/main" id="{D312B052-1817-4051-8CE8-4D3813798226}"/>
              </a:ext>
            </a:extLst>
          </p:cNvPr>
          <p:cNvSpPr/>
          <p:nvPr/>
        </p:nvSpPr>
        <p:spPr>
          <a:xfrm>
            <a:off x="8374764" y="4599597"/>
            <a:ext cx="3672840" cy="348878"/>
          </a:xfrm>
          <a:prstGeom prst="rect">
            <a:avLst/>
          </a:prstGeom>
        </p:spPr>
        <p:txBody>
          <a:bodyPr wrap="square">
            <a:spAutoFit/>
          </a:bodyPr>
          <a:lstStyle/>
          <a:p>
            <a:pPr algn="ctr" defTabSz="914363">
              <a:buClr>
                <a:srgbClr val="FFFFFF"/>
              </a:buClr>
              <a:defRPr/>
            </a:pPr>
            <a:r>
              <a:rPr lang="en-US" sz="1667" dirty="0">
                <a:solidFill>
                  <a:srgbClr val="FFC000"/>
                </a:solidFill>
                <a:latin typeface="+mj-lt"/>
              </a:rPr>
              <a:t>EFS </a:t>
            </a:r>
            <a:r>
              <a:rPr lang="en-US" sz="1667" dirty="0">
                <a:solidFill>
                  <a:srgbClr val="FFC000"/>
                </a:solidFill>
              </a:rPr>
              <a:t>Standard-IA</a:t>
            </a:r>
            <a:endParaRPr lang="en-US" sz="1667" dirty="0">
              <a:solidFill>
                <a:srgbClr val="FFC000"/>
              </a:solidFill>
              <a:latin typeface="+mj-lt"/>
            </a:endParaRPr>
          </a:p>
        </p:txBody>
      </p:sp>
    </p:spTree>
    <p:extLst>
      <p:ext uri="{BB962C8B-B14F-4D97-AF65-F5344CB8AC3E}">
        <p14:creationId xmlns:p14="http://schemas.microsoft.com/office/powerpoint/2010/main" val="140530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A9EF3F7C-8CBF-1B43-AED8-553EB61AA723}"/>
              </a:ext>
            </a:extLst>
          </p:cNvPr>
          <p:cNvSpPr>
            <a:spLocks noGrp="1"/>
          </p:cNvSpPr>
          <p:nvPr>
            <p:ph type="title"/>
          </p:nvPr>
        </p:nvSpPr>
        <p:spPr/>
        <p:txBody>
          <a:bodyPr/>
          <a:lstStyle/>
          <a:p>
            <a:r>
              <a:rPr lang="en-US" dirty="0"/>
              <a:t>What do AWS customers use file storage for?</a:t>
            </a:r>
          </a:p>
        </p:txBody>
      </p:sp>
      <p:sp>
        <p:nvSpPr>
          <p:cNvPr id="36" name="TextBox 35">
            <a:extLst>
              <a:ext uri="{FF2B5EF4-FFF2-40B4-BE49-F238E27FC236}">
                <a16:creationId xmlns:a16="http://schemas.microsoft.com/office/drawing/2014/main" id="{7FA535AF-7AF8-4B44-B7C4-4371B6E38D4A}"/>
              </a:ext>
            </a:extLst>
          </p:cNvPr>
          <p:cNvSpPr txBox="1"/>
          <p:nvPr/>
        </p:nvSpPr>
        <p:spPr>
          <a:xfrm>
            <a:off x="3481833" y="5490179"/>
            <a:ext cx="2352145" cy="492443"/>
          </a:xfrm>
          <a:prstGeom prst="rect">
            <a:avLst/>
          </a:prstGeom>
        </p:spPr>
        <p:txBody>
          <a:bodyPr wrap="square" lIns="76200" tIns="0" rIns="0" bIns="0" rtlCol="0" anchor="ctr" anchorCtr="0">
            <a:spAutoFit/>
          </a:bodyPr>
          <a:lstStyle>
            <a:defPPr>
              <a:defRPr lang="en-US"/>
            </a:defPPr>
            <a:lvl1pPr algn="ctr">
              <a:spcAft>
                <a:spcPts val="600"/>
              </a:spcAft>
              <a:defRPr sz="1400" spc="100">
                <a:latin typeface="Amazon Ember" charset="0"/>
                <a:ea typeface="Amazon Ember" charset="0"/>
                <a:cs typeface="Amazon Ember"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Machine </a:t>
            </a:r>
            <a:b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learning</a:t>
            </a:r>
          </a:p>
        </p:txBody>
      </p:sp>
      <p:sp>
        <p:nvSpPr>
          <p:cNvPr id="37" name="Rectangle 36">
            <a:extLst>
              <a:ext uri="{FF2B5EF4-FFF2-40B4-BE49-F238E27FC236}">
                <a16:creationId xmlns:a16="http://schemas.microsoft.com/office/drawing/2014/main" id="{AE2B9208-B1CF-574D-B563-636C6B44BC9F}"/>
              </a:ext>
            </a:extLst>
          </p:cNvPr>
          <p:cNvSpPr/>
          <p:nvPr/>
        </p:nvSpPr>
        <p:spPr>
          <a:xfrm>
            <a:off x="614863" y="5490179"/>
            <a:ext cx="2352145" cy="492443"/>
          </a:xfrm>
          <a:prstGeom prst="rect">
            <a:avLst/>
          </a:prstGeom>
        </p:spPr>
        <p:txBody>
          <a:bodyPr wrap="square" lIns="7620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High performance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computing</a:t>
            </a:r>
          </a:p>
        </p:txBody>
      </p:sp>
      <p:sp>
        <p:nvSpPr>
          <p:cNvPr id="38" name="Rectangle 37">
            <a:extLst>
              <a:ext uri="{FF2B5EF4-FFF2-40B4-BE49-F238E27FC236}">
                <a16:creationId xmlns:a16="http://schemas.microsoft.com/office/drawing/2014/main" id="{F9311413-D6B1-7E48-9740-A402D243ED34}"/>
              </a:ext>
            </a:extLst>
          </p:cNvPr>
          <p:cNvSpPr/>
          <p:nvPr/>
        </p:nvSpPr>
        <p:spPr>
          <a:xfrm>
            <a:off x="6366904" y="5490179"/>
            <a:ext cx="2352145" cy="492443"/>
          </a:xfrm>
          <a:prstGeom prst="rect">
            <a:avLst/>
          </a:prstGeom>
        </p:spPr>
        <p:txBody>
          <a:bodyPr wrap="square" lIns="7620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Media rendering </a:t>
            </a:r>
            <a:b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and transcoding</a:t>
            </a:r>
          </a:p>
        </p:txBody>
      </p:sp>
      <p:sp>
        <p:nvSpPr>
          <p:cNvPr id="39" name="TextBox 38">
            <a:extLst>
              <a:ext uri="{FF2B5EF4-FFF2-40B4-BE49-F238E27FC236}">
                <a16:creationId xmlns:a16="http://schemas.microsoft.com/office/drawing/2014/main" id="{C20D1B6C-4705-1E4F-B688-5E746EB5996E}"/>
              </a:ext>
            </a:extLst>
          </p:cNvPr>
          <p:cNvSpPr txBox="1"/>
          <p:nvPr/>
        </p:nvSpPr>
        <p:spPr>
          <a:xfrm>
            <a:off x="9242924" y="5490179"/>
            <a:ext cx="2352145" cy="246221"/>
          </a:xfrm>
          <a:prstGeom prst="rect">
            <a:avLst/>
          </a:prstGeom>
          <a:noFill/>
        </p:spPr>
        <p:txBody>
          <a:bodyPr wrap="square" lIns="7620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Analytics</a:t>
            </a:r>
          </a:p>
        </p:txBody>
      </p:sp>
      <p:grpSp>
        <p:nvGrpSpPr>
          <p:cNvPr id="40" name="Group 4">
            <a:extLst>
              <a:ext uri="{FF2B5EF4-FFF2-40B4-BE49-F238E27FC236}">
                <a16:creationId xmlns:a16="http://schemas.microsoft.com/office/drawing/2014/main" id="{EB0DCB10-ACF1-9D4E-8883-0CE9B7DEC410}"/>
              </a:ext>
            </a:extLst>
          </p:cNvPr>
          <p:cNvGrpSpPr>
            <a:grpSpLocks noChangeAspect="1"/>
          </p:cNvGrpSpPr>
          <p:nvPr/>
        </p:nvGrpSpPr>
        <p:grpSpPr bwMode="auto">
          <a:xfrm>
            <a:off x="9976034" y="4434552"/>
            <a:ext cx="885925" cy="451833"/>
            <a:chOff x="3333" y="1489"/>
            <a:chExt cx="749" cy="382"/>
          </a:xfrm>
        </p:grpSpPr>
        <p:sp>
          <p:nvSpPr>
            <p:cNvPr id="41" name="Freeform 6">
              <a:extLst>
                <a:ext uri="{FF2B5EF4-FFF2-40B4-BE49-F238E27FC236}">
                  <a16:creationId xmlns:a16="http://schemas.microsoft.com/office/drawing/2014/main" id="{FE3E09DC-3275-CA48-ADF7-35BC4E19A474}"/>
                </a:ext>
              </a:extLst>
            </p:cNvPr>
            <p:cNvSpPr>
              <a:spLocks/>
            </p:cNvSpPr>
            <p:nvPr/>
          </p:nvSpPr>
          <p:spPr bwMode="auto">
            <a:xfrm>
              <a:off x="3415" y="1489"/>
              <a:ext cx="29" cy="159"/>
            </a:xfrm>
            <a:custGeom>
              <a:avLst/>
              <a:gdLst>
                <a:gd name="T0" fmla="*/ 0 w 29"/>
                <a:gd name="T1" fmla="*/ 0 h 159"/>
                <a:gd name="T2" fmla="*/ 0 w 29"/>
                <a:gd name="T3" fmla="*/ 83 h 159"/>
                <a:gd name="T4" fmla="*/ 29 w 29"/>
                <a:gd name="T5" fmla="*/ 159 h 159"/>
              </a:gdLst>
              <a:ahLst/>
              <a:cxnLst>
                <a:cxn ang="0">
                  <a:pos x="T0" y="T1"/>
                </a:cxn>
                <a:cxn ang="0">
                  <a:pos x="T2" y="T3"/>
                </a:cxn>
                <a:cxn ang="0">
                  <a:pos x="T4" y="T5"/>
                </a:cxn>
              </a:cxnLst>
              <a:rect l="0" t="0" r="r" b="b"/>
              <a:pathLst>
                <a:path w="29" h="159">
                  <a:moveTo>
                    <a:pt x="0" y="0"/>
                  </a:moveTo>
                  <a:lnTo>
                    <a:pt x="0" y="83"/>
                  </a:lnTo>
                  <a:lnTo>
                    <a:pt x="29" y="159"/>
                  </a:lnTo>
                </a:path>
              </a:pathLst>
            </a:custGeom>
            <a:noFill/>
            <a:ln w="15875"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Freeform 8">
              <a:extLst>
                <a:ext uri="{FF2B5EF4-FFF2-40B4-BE49-F238E27FC236}">
                  <a16:creationId xmlns:a16="http://schemas.microsoft.com/office/drawing/2014/main" id="{C609C75E-5D75-1D47-B6C4-D9A6D4A56EFC}"/>
                </a:ext>
              </a:extLst>
            </p:cNvPr>
            <p:cNvSpPr>
              <a:spLocks/>
            </p:cNvSpPr>
            <p:nvPr/>
          </p:nvSpPr>
          <p:spPr bwMode="auto">
            <a:xfrm>
              <a:off x="3348" y="1707"/>
              <a:ext cx="67" cy="128"/>
            </a:xfrm>
            <a:custGeom>
              <a:avLst/>
              <a:gdLst>
                <a:gd name="T0" fmla="*/ 67 w 67"/>
                <a:gd name="T1" fmla="*/ 0 h 128"/>
                <a:gd name="T2" fmla="*/ 67 w 67"/>
                <a:gd name="T3" fmla="*/ 82 h 128"/>
                <a:gd name="T4" fmla="*/ 0 w 67"/>
                <a:gd name="T5" fmla="*/ 128 h 128"/>
              </a:gdLst>
              <a:ahLst/>
              <a:cxnLst>
                <a:cxn ang="0">
                  <a:pos x="T0" y="T1"/>
                </a:cxn>
                <a:cxn ang="0">
                  <a:pos x="T2" y="T3"/>
                </a:cxn>
                <a:cxn ang="0">
                  <a:pos x="T4" y="T5"/>
                </a:cxn>
              </a:cxnLst>
              <a:rect l="0" t="0" r="r" b="b"/>
              <a:pathLst>
                <a:path w="67" h="128">
                  <a:moveTo>
                    <a:pt x="67" y="0"/>
                  </a:moveTo>
                  <a:lnTo>
                    <a:pt x="67" y="82"/>
                  </a:lnTo>
                  <a:lnTo>
                    <a:pt x="0" y="128"/>
                  </a:lnTo>
                </a:path>
              </a:pathLst>
            </a:custGeom>
            <a:noFill/>
            <a:ln w="15875"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Rectangle 10">
              <a:extLst>
                <a:ext uri="{FF2B5EF4-FFF2-40B4-BE49-F238E27FC236}">
                  <a16:creationId xmlns:a16="http://schemas.microsoft.com/office/drawing/2014/main" id="{273A87CE-426B-6B42-9A82-94348ADEBEC6}"/>
                </a:ext>
              </a:extLst>
            </p:cNvPr>
            <p:cNvSpPr>
              <a:spLocks noChangeArrowheads="1"/>
            </p:cNvSpPr>
            <p:nvPr/>
          </p:nvSpPr>
          <p:spPr bwMode="auto">
            <a:xfrm>
              <a:off x="3639" y="1593"/>
              <a:ext cx="60" cy="266"/>
            </a:xfrm>
            <a:prstGeom prst="rect">
              <a:avLst/>
            </a:prstGeom>
            <a:noFill/>
            <a:ln w="15875"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Rectangle 11">
              <a:extLst>
                <a:ext uri="{FF2B5EF4-FFF2-40B4-BE49-F238E27FC236}">
                  <a16:creationId xmlns:a16="http://schemas.microsoft.com/office/drawing/2014/main" id="{BB3CDBFC-16CE-6E4C-8FB2-78A657963B50}"/>
                </a:ext>
              </a:extLst>
            </p:cNvPr>
            <p:cNvSpPr>
              <a:spLocks noChangeArrowheads="1"/>
            </p:cNvSpPr>
            <p:nvPr/>
          </p:nvSpPr>
          <p:spPr bwMode="auto">
            <a:xfrm>
              <a:off x="3748" y="1550"/>
              <a:ext cx="60" cy="309"/>
            </a:xfrm>
            <a:prstGeom prst="rect">
              <a:avLst/>
            </a:prstGeom>
            <a:noFill/>
            <a:ln w="15875"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Rectangle 12">
              <a:extLst>
                <a:ext uri="{FF2B5EF4-FFF2-40B4-BE49-F238E27FC236}">
                  <a16:creationId xmlns:a16="http://schemas.microsoft.com/office/drawing/2014/main" id="{6B8CF8B3-DF1F-4E45-BFFC-08B34929DA14}"/>
                </a:ext>
              </a:extLst>
            </p:cNvPr>
            <p:cNvSpPr>
              <a:spLocks noChangeArrowheads="1"/>
            </p:cNvSpPr>
            <p:nvPr/>
          </p:nvSpPr>
          <p:spPr bwMode="auto">
            <a:xfrm>
              <a:off x="3856" y="1637"/>
              <a:ext cx="61" cy="222"/>
            </a:xfrm>
            <a:prstGeom prst="rect">
              <a:avLst/>
            </a:prstGeom>
            <a:noFill/>
            <a:ln w="15875"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Rectangle 13">
              <a:extLst>
                <a:ext uri="{FF2B5EF4-FFF2-40B4-BE49-F238E27FC236}">
                  <a16:creationId xmlns:a16="http://schemas.microsoft.com/office/drawing/2014/main" id="{C316C1E9-E381-7941-B5CA-9F7096C8BF67}"/>
                </a:ext>
              </a:extLst>
            </p:cNvPr>
            <p:cNvSpPr>
              <a:spLocks noChangeArrowheads="1"/>
            </p:cNvSpPr>
            <p:nvPr/>
          </p:nvSpPr>
          <p:spPr bwMode="auto">
            <a:xfrm>
              <a:off x="3965" y="1717"/>
              <a:ext cx="61" cy="142"/>
            </a:xfrm>
            <a:prstGeom prst="rect">
              <a:avLst/>
            </a:prstGeom>
            <a:noFill/>
            <a:ln w="15875"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Freeform 9">
              <a:extLst>
                <a:ext uri="{FF2B5EF4-FFF2-40B4-BE49-F238E27FC236}">
                  <a16:creationId xmlns:a16="http://schemas.microsoft.com/office/drawing/2014/main" id="{3E663F51-6F77-2E41-A6BE-49A7B5F0F7F5}"/>
                </a:ext>
              </a:extLst>
            </p:cNvPr>
            <p:cNvSpPr>
              <a:spLocks/>
            </p:cNvSpPr>
            <p:nvPr/>
          </p:nvSpPr>
          <p:spPr bwMode="auto">
            <a:xfrm>
              <a:off x="3591" y="1489"/>
              <a:ext cx="491" cy="370"/>
            </a:xfrm>
            <a:custGeom>
              <a:avLst/>
              <a:gdLst>
                <a:gd name="T0" fmla="*/ 0 w 491"/>
                <a:gd name="T1" fmla="*/ 0 h 370"/>
                <a:gd name="T2" fmla="*/ 0 w 491"/>
                <a:gd name="T3" fmla="*/ 370 h 370"/>
                <a:gd name="T4" fmla="*/ 491 w 491"/>
                <a:gd name="T5" fmla="*/ 370 h 370"/>
              </a:gdLst>
              <a:ahLst/>
              <a:cxnLst>
                <a:cxn ang="0">
                  <a:pos x="T0" y="T1"/>
                </a:cxn>
                <a:cxn ang="0">
                  <a:pos x="T2" y="T3"/>
                </a:cxn>
                <a:cxn ang="0">
                  <a:pos x="T4" y="T5"/>
                </a:cxn>
              </a:cxnLst>
              <a:rect l="0" t="0" r="r" b="b"/>
              <a:pathLst>
                <a:path w="491" h="370">
                  <a:moveTo>
                    <a:pt x="0" y="0"/>
                  </a:moveTo>
                  <a:lnTo>
                    <a:pt x="0" y="370"/>
                  </a:lnTo>
                  <a:lnTo>
                    <a:pt x="491" y="370"/>
                  </a:lnTo>
                </a:path>
              </a:pathLst>
            </a:cu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Oval 5">
              <a:extLst>
                <a:ext uri="{FF2B5EF4-FFF2-40B4-BE49-F238E27FC236}">
                  <a16:creationId xmlns:a16="http://schemas.microsoft.com/office/drawing/2014/main" id="{992351FA-3C35-1E48-8F68-08A2C3B56F55}"/>
                </a:ext>
              </a:extLst>
            </p:cNvPr>
            <p:cNvSpPr>
              <a:spLocks noChangeArrowheads="1"/>
            </p:cNvSpPr>
            <p:nvPr/>
          </p:nvSpPr>
          <p:spPr bwMode="auto">
            <a:xfrm>
              <a:off x="3333" y="1489"/>
              <a:ext cx="164" cy="165"/>
            </a:xfrm>
            <a:prstGeom prst="ellips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Oval 7">
              <a:extLst>
                <a:ext uri="{FF2B5EF4-FFF2-40B4-BE49-F238E27FC236}">
                  <a16:creationId xmlns:a16="http://schemas.microsoft.com/office/drawing/2014/main" id="{59FF109C-9747-114D-9423-016F8C584E1A}"/>
                </a:ext>
              </a:extLst>
            </p:cNvPr>
            <p:cNvSpPr>
              <a:spLocks noChangeArrowheads="1"/>
            </p:cNvSpPr>
            <p:nvPr/>
          </p:nvSpPr>
          <p:spPr bwMode="auto">
            <a:xfrm>
              <a:off x="3333" y="1707"/>
              <a:ext cx="164" cy="164"/>
            </a:xfrm>
            <a:prstGeom prst="ellips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70" name="Rounded Rectangle 50">
            <a:extLst>
              <a:ext uri="{FF2B5EF4-FFF2-40B4-BE49-F238E27FC236}">
                <a16:creationId xmlns:a16="http://schemas.microsoft.com/office/drawing/2014/main" id="{4DC21635-EFD0-8E49-BCD9-A4CF510C4643}"/>
              </a:ext>
            </a:extLst>
          </p:cNvPr>
          <p:cNvSpPr>
            <a:spLocks/>
          </p:cNvSpPr>
          <p:nvPr/>
        </p:nvSpPr>
        <p:spPr bwMode="auto">
          <a:xfrm>
            <a:off x="9714034" y="3955506"/>
            <a:ext cx="1409925" cy="1409925"/>
          </a:xfrm>
          <a:prstGeom prst="ellipse">
            <a:avLst/>
          </a:prstGeom>
          <a:noFill/>
          <a:ln w="19050" cap="sq" cmpd="sng">
            <a:solidFill>
              <a:schemeClr val="accent3"/>
            </a:solid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flatTx/>
          </a:bodyPr>
          <a:lstStyle/>
          <a:p>
            <a:pPr marL="0" marR="0" lvl="0" indent="0" algn="ctr" defTabSz="932412" rtl="0" eaLnBrk="1" fontAlgn="base" latinLnBrk="0" hangingPunct="1">
              <a:lnSpc>
                <a:spcPct val="90000"/>
              </a:lnSpc>
              <a:spcBef>
                <a:spcPct val="0"/>
              </a:spcBef>
              <a:spcAft>
                <a:spcPct val="0"/>
              </a:spcAft>
              <a:buClrTx/>
              <a:buSzTx/>
              <a:buFontTx/>
              <a:buNone/>
              <a:tabLst/>
              <a:defRPr/>
            </a:pPr>
            <a:endParaRPr kumimoji="0" lang="en-US" sz="2824"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Rounded Rectangle 50">
            <a:extLst>
              <a:ext uri="{FF2B5EF4-FFF2-40B4-BE49-F238E27FC236}">
                <a16:creationId xmlns:a16="http://schemas.microsoft.com/office/drawing/2014/main" id="{FAA8991D-E82B-D04A-ACC0-C89B9B540B95}"/>
              </a:ext>
            </a:extLst>
          </p:cNvPr>
          <p:cNvSpPr>
            <a:spLocks/>
          </p:cNvSpPr>
          <p:nvPr/>
        </p:nvSpPr>
        <p:spPr bwMode="auto">
          <a:xfrm>
            <a:off x="3961992" y="3955504"/>
            <a:ext cx="1409927" cy="1409927"/>
          </a:xfrm>
          <a:prstGeom prst="ellipse">
            <a:avLst/>
          </a:prstGeom>
          <a:noFill/>
          <a:ln w="19050" cap="sq" cmpd="sng">
            <a:solidFill>
              <a:schemeClr val="accent3"/>
            </a:solid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flatTx/>
          </a:bodyPr>
          <a:lstStyle/>
          <a:p>
            <a:pPr marL="0" marR="0" lvl="0" indent="0" algn="ctr" defTabSz="932412" rtl="0" eaLnBrk="1" fontAlgn="base" latinLnBrk="0" hangingPunct="1">
              <a:lnSpc>
                <a:spcPct val="90000"/>
              </a:lnSpc>
              <a:spcBef>
                <a:spcPct val="0"/>
              </a:spcBef>
              <a:spcAft>
                <a:spcPct val="0"/>
              </a:spcAft>
              <a:buClrTx/>
              <a:buSzTx/>
              <a:buFontTx/>
              <a:buNone/>
              <a:tabLst/>
              <a:defRPr/>
            </a:pPr>
            <a:endParaRPr kumimoji="0" lang="en-US" sz="2824"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2" name="Group 4">
            <a:extLst>
              <a:ext uri="{FF2B5EF4-FFF2-40B4-BE49-F238E27FC236}">
                <a16:creationId xmlns:a16="http://schemas.microsoft.com/office/drawing/2014/main" id="{F6EC199A-B076-FB44-A9B9-AC8C8A9A1DA5}"/>
              </a:ext>
            </a:extLst>
          </p:cNvPr>
          <p:cNvGrpSpPr>
            <a:grpSpLocks noChangeAspect="1"/>
          </p:cNvGrpSpPr>
          <p:nvPr/>
        </p:nvGrpSpPr>
        <p:grpSpPr bwMode="auto">
          <a:xfrm>
            <a:off x="4257224" y="4280344"/>
            <a:ext cx="819464" cy="760249"/>
            <a:chOff x="1803" y="564"/>
            <a:chExt cx="1204" cy="1117"/>
          </a:xfrm>
        </p:grpSpPr>
        <p:sp>
          <p:nvSpPr>
            <p:cNvPr id="73" name="Line 14">
              <a:extLst>
                <a:ext uri="{FF2B5EF4-FFF2-40B4-BE49-F238E27FC236}">
                  <a16:creationId xmlns:a16="http://schemas.microsoft.com/office/drawing/2014/main" id="{99A0E9E6-3E5A-7E46-B092-AE692F1FD179}"/>
                </a:ext>
              </a:extLst>
            </p:cNvPr>
            <p:cNvSpPr>
              <a:spLocks noChangeShapeType="1"/>
            </p:cNvSpPr>
            <p:nvPr/>
          </p:nvSpPr>
          <p:spPr bwMode="auto">
            <a:xfrm flipH="1">
              <a:off x="2598" y="828"/>
              <a:ext cx="244" cy="0"/>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Line 15">
              <a:extLst>
                <a:ext uri="{FF2B5EF4-FFF2-40B4-BE49-F238E27FC236}">
                  <a16:creationId xmlns:a16="http://schemas.microsoft.com/office/drawing/2014/main" id="{A00CBC32-AEC8-E74C-A726-7DDA8EE542E8}"/>
                </a:ext>
              </a:extLst>
            </p:cNvPr>
            <p:cNvSpPr>
              <a:spLocks noChangeShapeType="1"/>
            </p:cNvSpPr>
            <p:nvPr/>
          </p:nvSpPr>
          <p:spPr bwMode="auto">
            <a:xfrm flipH="1" flipV="1">
              <a:off x="2790" y="1191"/>
              <a:ext cx="167" cy="113"/>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Line 21">
              <a:extLst>
                <a:ext uri="{FF2B5EF4-FFF2-40B4-BE49-F238E27FC236}">
                  <a16:creationId xmlns:a16="http://schemas.microsoft.com/office/drawing/2014/main" id="{2A171FB8-F62A-3945-90A9-F13235604AE4}"/>
                </a:ext>
              </a:extLst>
            </p:cNvPr>
            <p:cNvSpPr>
              <a:spLocks noChangeShapeType="1"/>
            </p:cNvSpPr>
            <p:nvPr/>
          </p:nvSpPr>
          <p:spPr bwMode="auto">
            <a:xfrm>
              <a:off x="2412" y="1451"/>
              <a:ext cx="186" cy="0"/>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Freeform 5">
              <a:extLst>
                <a:ext uri="{FF2B5EF4-FFF2-40B4-BE49-F238E27FC236}">
                  <a16:creationId xmlns:a16="http://schemas.microsoft.com/office/drawing/2014/main" id="{8E8283AF-E898-9F4E-BE24-7773F113A147}"/>
                </a:ext>
              </a:extLst>
            </p:cNvPr>
            <p:cNvSpPr>
              <a:spLocks/>
            </p:cNvSpPr>
            <p:nvPr/>
          </p:nvSpPr>
          <p:spPr bwMode="auto">
            <a:xfrm>
              <a:off x="1945" y="564"/>
              <a:ext cx="1062" cy="111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Freeform 6">
              <a:extLst>
                <a:ext uri="{FF2B5EF4-FFF2-40B4-BE49-F238E27FC236}">
                  <a16:creationId xmlns:a16="http://schemas.microsoft.com/office/drawing/2014/main" id="{D8C6C875-F525-D943-B4FC-6890E6EED3DD}"/>
                </a:ext>
              </a:extLst>
            </p:cNvPr>
            <p:cNvSpPr>
              <a:spLocks/>
            </p:cNvSpPr>
            <p:nvPr/>
          </p:nvSpPr>
          <p:spPr bwMode="auto">
            <a:xfrm>
              <a:off x="1803" y="564"/>
              <a:ext cx="601" cy="836"/>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Freeform 7">
              <a:extLst>
                <a:ext uri="{FF2B5EF4-FFF2-40B4-BE49-F238E27FC236}">
                  <a16:creationId xmlns:a16="http://schemas.microsoft.com/office/drawing/2014/main" id="{675EEB35-C386-AA4A-BAF9-F8C95C7A8201}"/>
                </a:ext>
              </a:extLst>
            </p:cNvPr>
            <p:cNvSpPr>
              <a:spLocks/>
            </p:cNvSpPr>
            <p:nvPr/>
          </p:nvSpPr>
          <p:spPr bwMode="auto">
            <a:xfrm>
              <a:off x="2295" y="1101"/>
              <a:ext cx="117" cy="519"/>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9" name="Freeform 8">
              <a:extLst>
                <a:ext uri="{FF2B5EF4-FFF2-40B4-BE49-F238E27FC236}">
                  <a16:creationId xmlns:a16="http://schemas.microsoft.com/office/drawing/2014/main" id="{14F1150A-EF53-2442-8BCB-C2C460F1F3AD}"/>
                </a:ext>
              </a:extLst>
            </p:cNvPr>
            <p:cNvSpPr>
              <a:spLocks/>
            </p:cNvSpPr>
            <p:nvPr/>
          </p:nvSpPr>
          <p:spPr bwMode="auto">
            <a:xfrm>
              <a:off x="2089" y="1319"/>
              <a:ext cx="315" cy="176"/>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Line 9">
              <a:extLst>
                <a:ext uri="{FF2B5EF4-FFF2-40B4-BE49-F238E27FC236}">
                  <a16:creationId xmlns:a16="http://schemas.microsoft.com/office/drawing/2014/main" id="{FCA0789C-91B0-5A48-8AC6-02A7431BA981}"/>
                </a:ext>
              </a:extLst>
            </p:cNvPr>
            <p:cNvSpPr>
              <a:spLocks noChangeShapeType="1"/>
            </p:cNvSpPr>
            <p:nvPr/>
          </p:nvSpPr>
          <p:spPr bwMode="auto">
            <a:xfrm flipV="1">
              <a:off x="2110" y="1541"/>
              <a:ext cx="179"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Freeform 10">
              <a:extLst>
                <a:ext uri="{FF2B5EF4-FFF2-40B4-BE49-F238E27FC236}">
                  <a16:creationId xmlns:a16="http://schemas.microsoft.com/office/drawing/2014/main" id="{5E2C866B-1F29-0A40-B887-064D179B6787}"/>
                </a:ext>
              </a:extLst>
            </p:cNvPr>
            <p:cNvSpPr>
              <a:spLocks/>
            </p:cNvSpPr>
            <p:nvPr/>
          </p:nvSpPr>
          <p:spPr bwMode="auto">
            <a:xfrm>
              <a:off x="1951" y="1152"/>
              <a:ext cx="303" cy="251"/>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Freeform 11">
              <a:extLst>
                <a:ext uri="{FF2B5EF4-FFF2-40B4-BE49-F238E27FC236}">
                  <a16:creationId xmlns:a16="http://schemas.microsoft.com/office/drawing/2014/main" id="{334D6D66-D4DE-0547-91BA-4A08D3F50EB8}"/>
                </a:ext>
              </a:extLst>
            </p:cNvPr>
            <p:cNvSpPr>
              <a:spLocks/>
            </p:cNvSpPr>
            <p:nvPr/>
          </p:nvSpPr>
          <p:spPr bwMode="auto">
            <a:xfrm>
              <a:off x="1951" y="911"/>
              <a:ext cx="157" cy="236"/>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Freeform 12">
              <a:extLst>
                <a:ext uri="{FF2B5EF4-FFF2-40B4-BE49-F238E27FC236}">
                  <a16:creationId xmlns:a16="http://schemas.microsoft.com/office/drawing/2014/main" id="{B956FFCE-6750-1649-8D24-10FFF174DC97}"/>
                </a:ext>
              </a:extLst>
            </p:cNvPr>
            <p:cNvSpPr>
              <a:spLocks/>
            </p:cNvSpPr>
            <p:nvPr/>
          </p:nvSpPr>
          <p:spPr bwMode="auto">
            <a:xfrm>
              <a:off x="2108" y="738"/>
              <a:ext cx="146" cy="274"/>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Line 13">
              <a:extLst>
                <a:ext uri="{FF2B5EF4-FFF2-40B4-BE49-F238E27FC236}">
                  <a16:creationId xmlns:a16="http://schemas.microsoft.com/office/drawing/2014/main" id="{5539FAF5-B853-7540-A121-8EB5F5C4B357}"/>
                </a:ext>
              </a:extLst>
            </p:cNvPr>
            <p:cNvSpPr>
              <a:spLocks noChangeShapeType="1"/>
            </p:cNvSpPr>
            <p:nvPr/>
          </p:nvSpPr>
          <p:spPr bwMode="auto">
            <a:xfrm>
              <a:off x="2103" y="650"/>
              <a:ext cx="0" cy="23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Line 16">
              <a:extLst>
                <a:ext uri="{FF2B5EF4-FFF2-40B4-BE49-F238E27FC236}">
                  <a16:creationId xmlns:a16="http://schemas.microsoft.com/office/drawing/2014/main" id="{9F077F0B-78CA-114D-876D-DB372F411EDE}"/>
                </a:ext>
              </a:extLst>
            </p:cNvPr>
            <p:cNvSpPr>
              <a:spLocks noChangeShapeType="1"/>
            </p:cNvSpPr>
            <p:nvPr/>
          </p:nvSpPr>
          <p:spPr bwMode="auto">
            <a:xfrm>
              <a:off x="2427" y="1451"/>
              <a:ext cx="171"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Line 17">
              <a:extLst>
                <a:ext uri="{FF2B5EF4-FFF2-40B4-BE49-F238E27FC236}">
                  <a16:creationId xmlns:a16="http://schemas.microsoft.com/office/drawing/2014/main" id="{D8CD12CF-D282-7841-B682-F375B5EE8D8A}"/>
                </a:ext>
              </a:extLst>
            </p:cNvPr>
            <p:cNvSpPr>
              <a:spLocks noChangeShapeType="1"/>
            </p:cNvSpPr>
            <p:nvPr/>
          </p:nvSpPr>
          <p:spPr bwMode="auto">
            <a:xfrm flipH="1">
              <a:off x="1809" y="1070"/>
              <a:ext cx="167" cy="8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Line 18">
              <a:extLst>
                <a:ext uri="{FF2B5EF4-FFF2-40B4-BE49-F238E27FC236}">
                  <a16:creationId xmlns:a16="http://schemas.microsoft.com/office/drawing/2014/main" id="{B3F6955B-0CB4-9A4B-B232-5168EC8FFAEC}"/>
                </a:ext>
              </a:extLst>
            </p:cNvPr>
            <p:cNvSpPr>
              <a:spLocks noChangeShapeType="1"/>
            </p:cNvSpPr>
            <p:nvPr/>
          </p:nvSpPr>
          <p:spPr bwMode="auto">
            <a:xfrm flipH="1">
              <a:off x="1803" y="1070"/>
              <a:ext cx="173" cy="8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Line 19">
              <a:extLst>
                <a:ext uri="{FF2B5EF4-FFF2-40B4-BE49-F238E27FC236}">
                  <a16:creationId xmlns:a16="http://schemas.microsoft.com/office/drawing/2014/main" id="{1A5397CB-FB8D-DF41-93EB-4824EFF32BAF}"/>
                </a:ext>
              </a:extLst>
            </p:cNvPr>
            <p:cNvSpPr>
              <a:spLocks noChangeShapeType="1"/>
            </p:cNvSpPr>
            <p:nvPr/>
          </p:nvSpPr>
          <p:spPr bwMode="auto">
            <a:xfrm>
              <a:off x="2108" y="1012"/>
              <a:ext cx="0" cy="14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Line 20">
              <a:extLst>
                <a:ext uri="{FF2B5EF4-FFF2-40B4-BE49-F238E27FC236}">
                  <a16:creationId xmlns:a16="http://schemas.microsoft.com/office/drawing/2014/main" id="{3B324564-D0A4-494B-995B-B8ACCF6777F0}"/>
                </a:ext>
              </a:extLst>
            </p:cNvPr>
            <p:cNvSpPr>
              <a:spLocks noChangeShapeType="1"/>
            </p:cNvSpPr>
            <p:nvPr/>
          </p:nvSpPr>
          <p:spPr bwMode="auto">
            <a:xfrm>
              <a:off x="2103" y="639"/>
              <a:ext cx="0" cy="24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0" name="Oval 89">
              <a:extLst>
                <a:ext uri="{FF2B5EF4-FFF2-40B4-BE49-F238E27FC236}">
                  <a16:creationId xmlns:a16="http://schemas.microsoft.com/office/drawing/2014/main" id="{254828C9-A8C4-FA45-B820-B9B5CB578BBC}"/>
                </a:ext>
              </a:extLst>
            </p:cNvPr>
            <p:cNvSpPr>
              <a:spLocks noChangeArrowheads="1"/>
            </p:cNvSpPr>
            <p:nvPr/>
          </p:nvSpPr>
          <p:spPr bwMode="auto">
            <a:xfrm>
              <a:off x="2745" y="1140"/>
              <a:ext cx="101" cy="103"/>
            </a:xfrm>
            <a:prstGeom prst="ellipse">
              <a:avLst/>
            </a:prstGeom>
            <a:solidFill>
              <a:schemeClr val="bg2"/>
            </a:solidFill>
            <a:ln w="19050" cap="rnd">
              <a:solidFill>
                <a:srgbClr val="527FFF"/>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Oval 90">
              <a:extLst>
                <a:ext uri="{FF2B5EF4-FFF2-40B4-BE49-F238E27FC236}">
                  <a16:creationId xmlns:a16="http://schemas.microsoft.com/office/drawing/2014/main" id="{122ECE08-63CF-BD44-81C5-405616A6669C}"/>
                </a:ext>
              </a:extLst>
            </p:cNvPr>
            <p:cNvSpPr>
              <a:spLocks noChangeArrowheads="1"/>
            </p:cNvSpPr>
            <p:nvPr/>
          </p:nvSpPr>
          <p:spPr bwMode="auto">
            <a:xfrm>
              <a:off x="2503" y="1029"/>
              <a:ext cx="101" cy="103"/>
            </a:xfrm>
            <a:prstGeom prst="ellipse">
              <a:avLst/>
            </a:prstGeom>
            <a:solidFill>
              <a:schemeClr val="bg2"/>
            </a:solidFill>
            <a:ln w="19050" cap="rnd">
              <a:solidFill>
                <a:srgbClr val="527FFF"/>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Oval 91">
              <a:extLst>
                <a:ext uri="{FF2B5EF4-FFF2-40B4-BE49-F238E27FC236}">
                  <a16:creationId xmlns:a16="http://schemas.microsoft.com/office/drawing/2014/main" id="{F89E10A1-9805-2341-96E5-B38D54BAD89B}"/>
                </a:ext>
              </a:extLst>
            </p:cNvPr>
            <p:cNvSpPr>
              <a:spLocks noChangeArrowheads="1"/>
            </p:cNvSpPr>
            <p:nvPr/>
          </p:nvSpPr>
          <p:spPr bwMode="auto">
            <a:xfrm>
              <a:off x="2547" y="776"/>
              <a:ext cx="101" cy="103"/>
            </a:xfrm>
            <a:prstGeom prst="ellipse">
              <a:avLst/>
            </a:prstGeom>
            <a:solidFill>
              <a:schemeClr val="bg2"/>
            </a:solidFill>
            <a:ln w="19050" cap="rnd">
              <a:solidFill>
                <a:srgbClr val="527FFF"/>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Oval 92">
              <a:extLst>
                <a:ext uri="{FF2B5EF4-FFF2-40B4-BE49-F238E27FC236}">
                  <a16:creationId xmlns:a16="http://schemas.microsoft.com/office/drawing/2014/main" id="{137B51E1-FB79-D241-B283-711B4AF86A7A}"/>
                </a:ext>
              </a:extLst>
            </p:cNvPr>
            <p:cNvSpPr>
              <a:spLocks noChangeArrowheads="1"/>
            </p:cNvSpPr>
            <p:nvPr/>
          </p:nvSpPr>
          <p:spPr bwMode="auto">
            <a:xfrm>
              <a:off x="2547" y="1399"/>
              <a:ext cx="101" cy="103"/>
            </a:xfrm>
            <a:prstGeom prst="ellipse">
              <a:avLst/>
            </a:prstGeom>
            <a:solidFill>
              <a:schemeClr val="bg2"/>
            </a:solidFill>
            <a:ln w="19050" cap="rnd">
              <a:solidFill>
                <a:srgbClr val="527FFF"/>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78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94" name="Rounded Rectangle 50">
            <a:extLst>
              <a:ext uri="{FF2B5EF4-FFF2-40B4-BE49-F238E27FC236}">
                <a16:creationId xmlns:a16="http://schemas.microsoft.com/office/drawing/2014/main" id="{FAEBAB52-A80B-2F4C-9023-E9F32E7E3E83}"/>
              </a:ext>
            </a:extLst>
          </p:cNvPr>
          <p:cNvSpPr>
            <a:spLocks/>
          </p:cNvSpPr>
          <p:nvPr/>
        </p:nvSpPr>
        <p:spPr bwMode="auto">
          <a:xfrm>
            <a:off x="6838014" y="3955506"/>
            <a:ext cx="1409925" cy="1409925"/>
          </a:xfrm>
          <a:prstGeom prst="ellipse">
            <a:avLst/>
          </a:prstGeom>
          <a:noFill/>
          <a:ln w="19050" cap="sq" cmpd="sng">
            <a:solidFill>
              <a:schemeClr val="accent3"/>
            </a:solid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flatTx/>
          </a:bodyPr>
          <a:lstStyle/>
          <a:p>
            <a:pPr marL="0" marR="0" lvl="0" indent="0" algn="ctr" defTabSz="932412" rtl="0" eaLnBrk="1" fontAlgn="base" latinLnBrk="0" hangingPunct="1">
              <a:lnSpc>
                <a:spcPct val="90000"/>
              </a:lnSpc>
              <a:spcBef>
                <a:spcPct val="0"/>
              </a:spcBef>
              <a:spcAft>
                <a:spcPct val="0"/>
              </a:spcAft>
              <a:buClrTx/>
              <a:buSzTx/>
              <a:buFontTx/>
              <a:buNone/>
              <a:tabLst/>
              <a:defRPr/>
            </a:pPr>
            <a:endParaRPr kumimoji="0" lang="en-US" sz="2824"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5" name="Graphic 424">
            <a:extLst>
              <a:ext uri="{FF2B5EF4-FFF2-40B4-BE49-F238E27FC236}">
                <a16:creationId xmlns:a16="http://schemas.microsoft.com/office/drawing/2014/main" id="{DA796AB0-EC08-764D-9C23-E2F88EA14B09}"/>
              </a:ext>
            </a:extLst>
          </p:cNvPr>
          <p:cNvGrpSpPr/>
          <p:nvPr/>
        </p:nvGrpSpPr>
        <p:grpSpPr>
          <a:xfrm>
            <a:off x="7014103" y="4131596"/>
            <a:ext cx="1057748" cy="1057747"/>
            <a:chOff x="8044480" y="5593287"/>
            <a:chExt cx="643689" cy="643689"/>
          </a:xfrm>
        </p:grpSpPr>
        <p:sp>
          <p:nvSpPr>
            <p:cNvPr id="96" name="Freeform: Shape 93">
              <a:extLst>
                <a:ext uri="{FF2B5EF4-FFF2-40B4-BE49-F238E27FC236}">
                  <a16:creationId xmlns:a16="http://schemas.microsoft.com/office/drawing/2014/main" id="{ABB4A149-0A4E-414F-AD36-526B47E695DB}"/>
                </a:ext>
              </a:extLst>
            </p:cNvPr>
            <p:cNvSpPr/>
            <p:nvPr/>
          </p:nvSpPr>
          <p:spPr>
            <a:xfrm>
              <a:off x="8152298" y="5819544"/>
              <a:ext cx="341155" cy="231728"/>
            </a:xfrm>
            <a:custGeom>
              <a:avLst/>
              <a:gdLst>
                <a:gd name="connsiteX0" fmla="*/ 321523 w 341155"/>
                <a:gd name="connsiteY0" fmla="*/ 4828 h 231728"/>
                <a:gd name="connsiteX1" fmla="*/ 41518 w 341155"/>
                <a:gd name="connsiteY1" fmla="*/ 4828 h 231728"/>
                <a:gd name="connsiteX2" fmla="*/ 26069 w 341155"/>
                <a:gd name="connsiteY2" fmla="*/ 20276 h 231728"/>
                <a:gd name="connsiteX3" fmla="*/ 26069 w 341155"/>
                <a:gd name="connsiteY3" fmla="*/ 155451 h 231728"/>
                <a:gd name="connsiteX4" fmla="*/ 6759 w 341155"/>
                <a:gd name="connsiteY4" fmla="*/ 190210 h 231728"/>
                <a:gd name="connsiteX5" fmla="*/ 4828 w 341155"/>
                <a:gd name="connsiteY5" fmla="*/ 197613 h 231728"/>
                <a:gd name="connsiteX6" fmla="*/ 4828 w 341155"/>
                <a:gd name="connsiteY6" fmla="*/ 214348 h 231728"/>
                <a:gd name="connsiteX7" fmla="*/ 20276 w 341155"/>
                <a:gd name="connsiteY7" fmla="*/ 229797 h 231728"/>
                <a:gd name="connsiteX8" fmla="*/ 67587 w 341155"/>
                <a:gd name="connsiteY8" fmla="*/ 229797 h 231728"/>
                <a:gd name="connsiteX9" fmla="*/ 81427 w 341155"/>
                <a:gd name="connsiteY9" fmla="*/ 221107 h 231728"/>
                <a:gd name="connsiteX10" fmla="*/ 102025 w 341155"/>
                <a:gd name="connsiteY10" fmla="*/ 190210 h 231728"/>
                <a:gd name="connsiteX11" fmla="*/ 238487 w 341155"/>
                <a:gd name="connsiteY11" fmla="*/ 190210 h 231728"/>
                <a:gd name="connsiteX12" fmla="*/ 259085 w 341155"/>
                <a:gd name="connsiteY12" fmla="*/ 221107 h 231728"/>
                <a:gd name="connsiteX13" fmla="*/ 272924 w 341155"/>
                <a:gd name="connsiteY13" fmla="*/ 229797 h 231728"/>
                <a:gd name="connsiteX14" fmla="*/ 321845 w 341155"/>
                <a:gd name="connsiteY14" fmla="*/ 229797 h 231728"/>
                <a:gd name="connsiteX15" fmla="*/ 337293 w 341155"/>
                <a:gd name="connsiteY15" fmla="*/ 214348 h 231728"/>
                <a:gd name="connsiteX16" fmla="*/ 337293 w 341155"/>
                <a:gd name="connsiteY16" fmla="*/ 175083 h 231728"/>
                <a:gd name="connsiteX17" fmla="*/ 337293 w 341155"/>
                <a:gd name="connsiteY17" fmla="*/ 162853 h 231728"/>
                <a:gd name="connsiteX18" fmla="*/ 337293 w 341155"/>
                <a:gd name="connsiteY18" fmla="*/ 20276 h 231728"/>
                <a:gd name="connsiteX19" fmla="*/ 321523 w 341155"/>
                <a:gd name="connsiteY19" fmla="*/ 4828 h 23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231728">
                  <a:moveTo>
                    <a:pt x="321523" y="4828"/>
                  </a:moveTo>
                  <a:lnTo>
                    <a:pt x="41518" y="4828"/>
                  </a:lnTo>
                  <a:cubicBezTo>
                    <a:pt x="32828" y="4828"/>
                    <a:pt x="26069" y="11908"/>
                    <a:pt x="26069" y="20276"/>
                  </a:cubicBezTo>
                  <a:lnTo>
                    <a:pt x="26069" y="155451"/>
                  </a:lnTo>
                  <a:lnTo>
                    <a:pt x="6759" y="190210"/>
                  </a:lnTo>
                  <a:cubicBezTo>
                    <a:pt x="5471" y="192463"/>
                    <a:pt x="4828" y="195038"/>
                    <a:pt x="4828" y="197613"/>
                  </a:cubicBezTo>
                  <a:lnTo>
                    <a:pt x="4828" y="214348"/>
                  </a:lnTo>
                  <a:cubicBezTo>
                    <a:pt x="4828" y="223038"/>
                    <a:pt x="11908" y="229797"/>
                    <a:pt x="20276" y="229797"/>
                  </a:cubicBezTo>
                  <a:lnTo>
                    <a:pt x="67587" y="229797"/>
                  </a:lnTo>
                  <a:cubicBezTo>
                    <a:pt x="73381" y="229797"/>
                    <a:pt x="78852" y="226579"/>
                    <a:pt x="81427" y="221107"/>
                  </a:cubicBezTo>
                  <a:lnTo>
                    <a:pt x="102025" y="190210"/>
                  </a:lnTo>
                  <a:lnTo>
                    <a:pt x="238487" y="190210"/>
                  </a:lnTo>
                  <a:lnTo>
                    <a:pt x="259085" y="221107"/>
                  </a:lnTo>
                  <a:cubicBezTo>
                    <a:pt x="261660" y="226257"/>
                    <a:pt x="267131" y="229797"/>
                    <a:pt x="272924" y="229797"/>
                  </a:cubicBezTo>
                  <a:lnTo>
                    <a:pt x="321845" y="229797"/>
                  </a:lnTo>
                  <a:cubicBezTo>
                    <a:pt x="330534" y="229797"/>
                    <a:pt x="337293" y="222716"/>
                    <a:pt x="337293" y="214348"/>
                  </a:cubicBezTo>
                  <a:lnTo>
                    <a:pt x="337293" y="175083"/>
                  </a:lnTo>
                  <a:lnTo>
                    <a:pt x="337293" y="162853"/>
                  </a:lnTo>
                  <a:lnTo>
                    <a:pt x="337293" y="20276"/>
                  </a:lnTo>
                  <a:cubicBezTo>
                    <a:pt x="337293" y="11908"/>
                    <a:pt x="330212" y="4828"/>
                    <a:pt x="321523" y="4828"/>
                  </a:cubicBezTo>
                  <a:close/>
                </a:path>
              </a:pathLst>
            </a:custGeom>
            <a:noFill/>
            <a:ln w="1905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Freeform: Shape 94">
              <a:extLst>
                <a:ext uri="{FF2B5EF4-FFF2-40B4-BE49-F238E27FC236}">
                  <a16:creationId xmlns:a16="http://schemas.microsoft.com/office/drawing/2014/main" id="{D0C82582-FA97-9948-A2BB-8780B3AA8D98}"/>
                </a:ext>
              </a:extLst>
            </p:cNvPr>
            <p:cNvSpPr/>
            <p:nvPr/>
          </p:nvSpPr>
          <p:spPr>
            <a:xfrm>
              <a:off x="8484340" y="5866170"/>
              <a:ext cx="32184" cy="99772"/>
            </a:xfrm>
            <a:custGeom>
              <a:avLst/>
              <a:gdLst>
                <a:gd name="connsiteX0" fmla="*/ 29610 w 32184"/>
                <a:gd name="connsiteY0" fmla="*/ 97841 h 99771"/>
                <a:gd name="connsiteX1" fmla="*/ 4828 w 32184"/>
                <a:gd name="connsiteY1" fmla="*/ 97841 h 99771"/>
                <a:gd name="connsiteX2" fmla="*/ 4828 w 32184"/>
                <a:gd name="connsiteY2" fmla="*/ 4828 h 99771"/>
                <a:gd name="connsiteX3" fmla="*/ 29610 w 32184"/>
                <a:gd name="connsiteY3" fmla="*/ 4828 h 99771"/>
              </a:gdLst>
              <a:ahLst/>
              <a:cxnLst>
                <a:cxn ang="0">
                  <a:pos x="connsiteX0" y="connsiteY0"/>
                </a:cxn>
                <a:cxn ang="0">
                  <a:pos x="connsiteX1" y="connsiteY1"/>
                </a:cxn>
                <a:cxn ang="0">
                  <a:pos x="connsiteX2" y="connsiteY2"/>
                </a:cxn>
                <a:cxn ang="0">
                  <a:pos x="connsiteX3" y="connsiteY3"/>
                </a:cxn>
              </a:cxnLst>
              <a:rect l="l" t="t" r="r" b="b"/>
              <a:pathLst>
                <a:path w="32184" h="99771">
                  <a:moveTo>
                    <a:pt x="29610" y="97841"/>
                  </a:moveTo>
                  <a:lnTo>
                    <a:pt x="4828" y="97841"/>
                  </a:lnTo>
                  <a:lnTo>
                    <a:pt x="4828" y="4828"/>
                  </a:lnTo>
                  <a:lnTo>
                    <a:pt x="29610" y="4828"/>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Freeform: Shape 95">
              <a:extLst>
                <a:ext uri="{FF2B5EF4-FFF2-40B4-BE49-F238E27FC236}">
                  <a16:creationId xmlns:a16="http://schemas.microsoft.com/office/drawing/2014/main" id="{0B5863E8-0264-7B45-8F7C-FB061D3C5102}"/>
                </a:ext>
              </a:extLst>
            </p:cNvPr>
            <p:cNvSpPr/>
            <p:nvPr/>
          </p:nvSpPr>
          <p:spPr>
            <a:xfrm>
              <a:off x="8531109" y="5803451"/>
              <a:ext cx="115864" cy="225291"/>
            </a:xfrm>
            <a:custGeom>
              <a:avLst/>
              <a:gdLst>
                <a:gd name="connsiteX0" fmla="*/ 113933 w 115864"/>
                <a:gd name="connsiteY0" fmla="*/ 223360 h 225291"/>
                <a:gd name="connsiteX1" fmla="*/ 16092 w 115864"/>
                <a:gd name="connsiteY1" fmla="*/ 196003 h 225291"/>
                <a:gd name="connsiteX2" fmla="*/ 4828 w 115864"/>
                <a:gd name="connsiteY2" fmla="*/ 181198 h 225291"/>
                <a:gd name="connsiteX3" fmla="*/ 4828 w 115864"/>
                <a:gd name="connsiteY3" fmla="*/ 46989 h 225291"/>
                <a:gd name="connsiteX4" fmla="*/ 16092 w 115864"/>
                <a:gd name="connsiteY4" fmla="*/ 32184 h 225291"/>
                <a:gd name="connsiteX5" fmla="*/ 113933 w 115864"/>
                <a:gd name="connsiteY5" fmla="*/ 4828 h 225291"/>
                <a:gd name="connsiteX6" fmla="*/ 113933 w 115864"/>
                <a:gd name="connsiteY6" fmla="*/ 223360 h 2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64" h="225291">
                  <a:moveTo>
                    <a:pt x="113933" y="223360"/>
                  </a:moveTo>
                  <a:lnTo>
                    <a:pt x="16092" y="196003"/>
                  </a:lnTo>
                  <a:cubicBezTo>
                    <a:pt x="9334" y="194072"/>
                    <a:pt x="4828" y="187957"/>
                    <a:pt x="4828" y="181198"/>
                  </a:cubicBezTo>
                  <a:lnTo>
                    <a:pt x="4828" y="46989"/>
                  </a:lnTo>
                  <a:cubicBezTo>
                    <a:pt x="4828" y="39909"/>
                    <a:pt x="9334" y="33794"/>
                    <a:pt x="16092" y="32184"/>
                  </a:cubicBezTo>
                  <a:lnTo>
                    <a:pt x="113933" y="4828"/>
                  </a:lnTo>
                  <a:lnTo>
                    <a:pt x="113933" y="223360"/>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Freeform: Shape 96">
              <a:extLst>
                <a:ext uri="{FF2B5EF4-FFF2-40B4-BE49-F238E27FC236}">
                  <a16:creationId xmlns:a16="http://schemas.microsoft.com/office/drawing/2014/main" id="{34A883B9-1A5A-774B-8C15-850965215C1A}"/>
                </a:ext>
              </a:extLst>
            </p:cNvPr>
            <p:cNvSpPr/>
            <p:nvPr/>
          </p:nvSpPr>
          <p:spPr>
            <a:xfrm>
              <a:off x="8152298" y="5863636"/>
              <a:ext cx="28966" cy="61150"/>
            </a:xfrm>
            <a:custGeom>
              <a:avLst/>
              <a:gdLst>
                <a:gd name="connsiteX0" fmla="*/ 4828 w 28966"/>
                <a:gd name="connsiteY0" fmla="*/ 4828 h 61150"/>
                <a:gd name="connsiteX1" fmla="*/ 26069 w 28966"/>
                <a:gd name="connsiteY1" fmla="*/ 4828 h 61150"/>
                <a:gd name="connsiteX2" fmla="*/ 26069 w 28966"/>
                <a:gd name="connsiteY2" fmla="*/ 56645 h 61150"/>
                <a:gd name="connsiteX3" fmla="*/ 4828 w 28966"/>
                <a:gd name="connsiteY3" fmla="*/ 56645 h 61150"/>
              </a:gdLst>
              <a:ahLst/>
              <a:cxnLst>
                <a:cxn ang="0">
                  <a:pos x="connsiteX0" y="connsiteY0"/>
                </a:cxn>
                <a:cxn ang="0">
                  <a:pos x="connsiteX1" y="connsiteY1"/>
                </a:cxn>
                <a:cxn ang="0">
                  <a:pos x="connsiteX2" y="connsiteY2"/>
                </a:cxn>
                <a:cxn ang="0">
                  <a:pos x="connsiteX3" y="connsiteY3"/>
                </a:cxn>
              </a:cxnLst>
              <a:rect l="l" t="t" r="r" b="b"/>
              <a:pathLst>
                <a:path w="28966" h="61150">
                  <a:moveTo>
                    <a:pt x="4828" y="4828"/>
                  </a:moveTo>
                  <a:lnTo>
                    <a:pt x="26069" y="4828"/>
                  </a:lnTo>
                  <a:lnTo>
                    <a:pt x="26069" y="56645"/>
                  </a:lnTo>
                  <a:lnTo>
                    <a:pt x="4828" y="56645"/>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0" name="Freeform: Shape 97">
              <a:extLst>
                <a:ext uri="{FF2B5EF4-FFF2-40B4-BE49-F238E27FC236}">
                  <a16:creationId xmlns:a16="http://schemas.microsoft.com/office/drawing/2014/main" id="{F9C5E546-2C72-5D47-AD01-AD045C6567A7}"/>
                </a:ext>
              </a:extLst>
            </p:cNvPr>
            <p:cNvSpPr/>
            <p:nvPr/>
          </p:nvSpPr>
          <p:spPr>
            <a:xfrm>
              <a:off x="8078596" y="5841736"/>
              <a:ext cx="61150" cy="102990"/>
            </a:xfrm>
            <a:custGeom>
              <a:avLst/>
              <a:gdLst>
                <a:gd name="connsiteX0" fmla="*/ 56645 w 61150"/>
                <a:gd name="connsiteY0" fmla="*/ 83694 h 102990"/>
                <a:gd name="connsiteX1" fmla="*/ 11908 w 61150"/>
                <a:gd name="connsiteY1" fmla="*/ 100430 h 102990"/>
                <a:gd name="connsiteX2" fmla="*/ 4828 w 61150"/>
                <a:gd name="connsiteY2" fmla="*/ 95603 h 102990"/>
                <a:gd name="connsiteX3" fmla="*/ 4828 w 61150"/>
                <a:gd name="connsiteY3" fmla="*/ 9992 h 102990"/>
                <a:gd name="connsiteX4" fmla="*/ 11908 w 61150"/>
                <a:gd name="connsiteY4" fmla="*/ 5164 h 102990"/>
                <a:gd name="connsiteX5" fmla="*/ 56645 w 61150"/>
                <a:gd name="connsiteY5" fmla="*/ 21900 h 102990"/>
                <a:gd name="connsiteX6" fmla="*/ 56645 w 61150"/>
                <a:gd name="connsiteY6" fmla="*/ 83694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50" h="102990">
                  <a:moveTo>
                    <a:pt x="56645" y="83694"/>
                  </a:moveTo>
                  <a:lnTo>
                    <a:pt x="11908" y="100430"/>
                  </a:lnTo>
                  <a:cubicBezTo>
                    <a:pt x="8690" y="101718"/>
                    <a:pt x="4828" y="99143"/>
                    <a:pt x="4828" y="95603"/>
                  </a:cubicBezTo>
                  <a:lnTo>
                    <a:pt x="4828" y="9992"/>
                  </a:lnTo>
                  <a:cubicBezTo>
                    <a:pt x="4828" y="6452"/>
                    <a:pt x="8368" y="3877"/>
                    <a:pt x="11908" y="5164"/>
                  </a:cubicBezTo>
                  <a:lnTo>
                    <a:pt x="56645" y="21900"/>
                  </a:lnTo>
                  <a:lnTo>
                    <a:pt x="56645" y="83694"/>
                  </a:lnTo>
                  <a:close/>
                </a:path>
              </a:pathLst>
            </a:custGeom>
            <a:noFill/>
            <a:ln w="1905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1" name="Freeform: Shape 98">
              <a:extLst>
                <a:ext uri="{FF2B5EF4-FFF2-40B4-BE49-F238E27FC236}">
                  <a16:creationId xmlns:a16="http://schemas.microsoft.com/office/drawing/2014/main" id="{FA9833FB-A3A3-EF43-AEC9-C1B545217E8E}"/>
                </a:ext>
              </a:extLst>
            </p:cNvPr>
            <p:cNvSpPr/>
            <p:nvPr/>
          </p:nvSpPr>
          <p:spPr>
            <a:xfrm>
              <a:off x="8216667" y="5862027"/>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rgbClr val="527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2" name="Freeform: Shape 99">
              <a:extLst>
                <a:ext uri="{FF2B5EF4-FFF2-40B4-BE49-F238E27FC236}">
                  <a16:creationId xmlns:a16="http://schemas.microsoft.com/office/drawing/2014/main" id="{BFA5CB65-673A-7D4E-B44F-91BFBC2B99B3}"/>
                </a:ext>
              </a:extLst>
            </p:cNvPr>
            <p:cNvSpPr/>
            <p:nvPr/>
          </p:nvSpPr>
          <p:spPr>
            <a:xfrm>
              <a:off x="8195425" y="5984006"/>
              <a:ext cx="280005" cy="9655"/>
            </a:xfrm>
            <a:custGeom>
              <a:avLst/>
              <a:gdLst>
                <a:gd name="connsiteX0" fmla="*/ 275499 w 280004"/>
                <a:gd name="connsiteY0" fmla="*/ 4828 h 9655"/>
                <a:gd name="connsiteX1" fmla="*/ 4828 w 280004"/>
                <a:gd name="connsiteY1" fmla="*/ 4828 h 9655"/>
              </a:gdLst>
              <a:ahLst/>
              <a:cxnLst>
                <a:cxn ang="0">
                  <a:pos x="connsiteX0" y="connsiteY0"/>
                </a:cxn>
                <a:cxn ang="0">
                  <a:pos x="connsiteX1" y="connsiteY1"/>
                </a:cxn>
              </a:cxnLst>
              <a:rect l="l" t="t" r="r" b="b"/>
              <a:pathLst>
                <a:path w="280004" h="9655">
                  <a:moveTo>
                    <a:pt x="275499" y="4828"/>
                  </a:moveTo>
                  <a:lnTo>
                    <a:pt x="4828" y="4828"/>
                  </a:lnTo>
                </a:path>
              </a:pathLst>
            </a:custGeom>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Freeform: Shape 100">
              <a:extLst>
                <a:ext uri="{FF2B5EF4-FFF2-40B4-BE49-F238E27FC236}">
                  <a16:creationId xmlns:a16="http://schemas.microsoft.com/office/drawing/2014/main" id="{82338F7D-64D0-A34F-9B2C-8B10B7E51421}"/>
                </a:ext>
              </a:extLst>
            </p:cNvPr>
            <p:cNvSpPr/>
            <p:nvPr/>
          </p:nvSpPr>
          <p:spPr>
            <a:xfrm>
              <a:off x="8227931" y="5789612"/>
              <a:ext cx="115864" cy="9655"/>
            </a:xfrm>
            <a:custGeom>
              <a:avLst/>
              <a:gdLst>
                <a:gd name="connsiteX0" fmla="*/ 112967 w 115864"/>
                <a:gd name="connsiteY0" fmla="*/ 4828 h 9655"/>
                <a:gd name="connsiteX1" fmla="*/ 4828 w 115864"/>
                <a:gd name="connsiteY1" fmla="*/ 4828 h 9655"/>
              </a:gdLst>
              <a:ahLst/>
              <a:cxnLst>
                <a:cxn ang="0">
                  <a:pos x="connsiteX0" y="connsiteY0"/>
                </a:cxn>
                <a:cxn ang="0">
                  <a:pos x="connsiteX1" y="connsiteY1"/>
                </a:cxn>
              </a:cxnLst>
              <a:rect l="l" t="t" r="r" b="b"/>
              <a:pathLst>
                <a:path w="115864" h="9655">
                  <a:moveTo>
                    <a:pt x="112967" y="4828"/>
                  </a:moveTo>
                  <a:lnTo>
                    <a:pt x="4828" y="4828"/>
                  </a:lnTo>
                </a:path>
              </a:pathLst>
            </a:custGeom>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Freeform: Shape 101">
              <a:extLst>
                <a:ext uri="{FF2B5EF4-FFF2-40B4-BE49-F238E27FC236}">
                  <a16:creationId xmlns:a16="http://schemas.microsoft.com/office/drawing/2014/main" id="{BF166CAD-EEEC-334C-BD97-54DECA8C1941}"/>
                </a:ext>
              </a:extLst>
            </p:cNvPr>
            <p:cNvSpPr/>
            <p:nvPr/>
          </p:nvSpPr>
          <p:spPr>
            <a:xfrm>
              <a:off x="8262047" y="6005570"/>
              <a:ext cx="212417" cy="9655"/>
            </a:xfrm>
            <a:custGeom>
              <a:avLst/>
              <a:gdLst>
                <a:gd name="connsiteX0" fmla="*/ 208877 w 212417"/>
                <a:gd name="connsiteY0" fmla="*/ 4828 h 9655"/>
                <a:gd name="connsiteX1" fmla="*/ 4828 w 212417"/>
                <a:gd name="connsiteY1" fmla="*/ 4828 h 9655"/>
              </a:gdLst>
              <a:ahLst/>
              <a:cxnLst>
                <a:cxn ang="0">
                  <a:pos x="connsiteX0" y="connsiteY0"/>
                </a:cxn>
                <a:cxn ang="0">
                  <a:pos x="connsiteX1" y="connsiteY1"/>
                </a:cxn>
              </a:cxnLst>
              <a:rect l="l" t="t" r="r" b="b"/>
              <a:pathLst>
                <a:path w="212417" h="9655">
                  <a:moveTo>
                    <a:pt x="208877" y="4828"/>
                  </a:moveTo>
                  <a:lnTo>
                    <a:pt x="4828" y="4828"/>
                  </a:lnTo>
                </a:path>
              </a:pathLst>
            </a:custGeom>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Freeform: Shape 102">
              <a:extLst>
                <a:ext uri="{FF2B5EF4-FFF2-40B4-BE49-F238E27FC236}">
                  <a16:creationId xmlns:a16="http://schemas.microsoft.com/office/drawing/2014/main" id="{E774B0A0-9EB3-6246-BAB9-43E18E2E0B20}"/>
                </a:ext>
              </a:extLst>
            </p:cNvPr>
            <p:cNvSpPr/>
            <p:nvPr/>
          </p:nvSpPr>
          <p:spPr>
            <a:xfrm>
              <a:off x="8428440" y="5789612"/>
              <a:ext cx="48277" cy="38621"/>
            </a:xfrm>
            <a:custGeom>
              <a:avLst/>
              <a:gdLst>
                <a:gd name="connsiteX0" fmla="*/ 4828 w 48276"/>
                <a:gd name="connsiteY0" fmla="*/ 34759 h 38621"/>
                <a:gd name="connsiteX1" fmla="*/ 29932 w 48276"/>
                <a:gd name="connsiteY1" fmla="*/ 4828 h 38621"/>
                <a:gd name="connsiteX2" fmla="*/ 43449 w 48276"/>
                <a:gd name="connsiteY2" fmla="*/ 4828 h 38621"/>
              </a:gdLst>
              <a:ahLst/>
              <a:cxnLst>
                <a:cxn ang="0">
                  <a:pos x="connsiteX0" y="connsiteY0"/>
                </a:cxn>
                <a:cxn ang="0">
                  <a:pos x="connsiteX1" y="connsiteY1"/>
                </a:cxn>
                <a:cxn ang="0">
                  <a:pos x="connsiteX2" y="connsiteY2"/>
                </a:cxn>
              </a:cxnLst>
              <a:rect l="l" t="t" r="r" b="b"/>
              <a:pathLst>
                <a:path w="48276" h="38621">
                  <a:moveTo>
                    <a:pt x="4828" y="34759"/>
                  </a:moveTo>
                  <a:lnTo>
                    <a:pt x="29932" y="4828"/>
                  </a:lnTo>
                  <a:lnTo>
                    <a:pt x="43449" y="4828"/>
                  </a:lnTo>
                </a:path>
              </a:pathLst>
            </a:custGeom>
            <a:noFill/>
            <a:ln w="1905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reeform: Shape 103">
              <a:extLst>
                <a:ext uri="{FF2B5EF4-FFF2-40B4-BE49-F238E27FC236}">
                  <a16:creationId xmlns:a16="http://schemas.microsoft.com/office/drawing/2014/main" id="{B0C5BC8D-E216-514C-8821-1D2DAD232C9C}"/>
                </a:ext>
              </a:extLst>
            </p:cNvPr>
            <p:cNvSpPr/>
            <p:nvPr/>
          </p:nvSpPr>
          <p:spPr>
            <a:xfrm>
              <a:off x="8197678" y="5843360"/>
              <a:ext cx="205980" cy="102990"/>
            </a:xfrm>
            <a:custGeom>
              <a:avLst/>
              <a:gdLst>
                <a:gd name="connsiteX0" fmla="*/ 200187 w 205980"/>
                <a:gd name="connsiteY0" fmla="*/ 100416 h 102990"/>
                <a:gd name="connsiteX1" fmla="*/ 8046 w 205980"/>
                <a:gd name="connsiteY1" fmla="*/ 100416 h 102990"/>
                <a:gd name="connsiteX2" fmla="*/ 4828 w 205980"/>
                <a:gd name="connsiteY2" fmla="*/ 97197 h 102990"/>
                <a:gd name="connsiteX3" fmla="*/ 4828 w 205980"/>
                <a:gd name="connsiteY3" fmla="*/ 8046 h 102990"/>
                <a:gd name="connsiteX4" fmla="*/ 8046 w 205980"/>
                <a:gd name="connsiteY4" fmla="*/ 4828 h 102990"/>
                <a:gd name="connsiteX5" fmla="*/ 200187 w 205980"/>
                <a:gd name="connsiteY5" fmla="*/ 4828 h 102990"/>
                <a:gd name="connsiteX6" fmla="*/ 203406 w 205980"/>
                <a:gd name="connsiteY6" fmla="*/ 8046 h 102990"/>
                <a:gd name="connsiteX7" fmla="*/ 203406 w 205980"/>
                <a:gd name="connsiteY7" fmla="*/ 97197 h 102990"/>
                <a:gd name="connsiteX8" fmla="*/ 200187 w 205980"/>
                <a:gd name="connsiteY8" fmla="*/ 100416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980" h="102990">
                  <a:moveTo>
                    <a:pt x="200187" y="100416"/>
                  </a:moveTo>
                  <a:lnTo>
                    <a:pt x="8046" y="100416"/>
                  </a:lnTo>
                  <a:cubicBezTo>
                    <a:pt x="6437" y="100416"/>
                    <a:pt x="4828" y="99128"/>
                    <a:pt x="4828" y="97197"/>
                  </a:cubicBezTo>
                  <a:lnTo>
                    <a:pt x="4828" y="8046"/>
                  </a:lnTo>
                  <a:cubicBezTo>
                    <a:pt x="4828" y="6437"/>
                    <a:pt x="6115" y="4828"/>
                    <a:pt x="8046" y="4828"/>
                  </a:cubicBezTo>
                  <a:lnTo>
                    <a:pt x="200187" y="4828"/>
                  </a:lnTo>
                  <a:cubicBezTo>
                    <a:pt x="201797" y="4828"/>
                    <a:pt x="203406" y="6115"/>
                    <a:pt x="203406" y="8046"/>
                  </a:cubicBezTo>
                  <a:lnTo>
                    <a:pt x="203406" y="97197"/>
                  </a:lnTo>
                  <a:cubicBezTo>
                    <a:pt x="203406" y="99128"/>
                    <a:pt x="201797" y="100416"/>
                    <a:pt x="200187" y="100416"/>
                  </a:cubicBezTo>
                  <a:close/>
                </a:path>
              </a:pathLst>
            </a:custGeom>
            <a:noFill/>
            <a:ln w="19050" cap="flat">
              <a:solidFill>
                <a:srgbClr val="527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reeform: Shape 104">
              <a:extLst>
                <a:ext uri="{FF2B5EF4-FFF2-40B4-BE49-F238E27FC236}">
                  <a16:creationId xmlns:a16="http://schemas.microsoft.com/office/drawing/2014/main" id="{54813733-C19A-3D46-8299-A55944F1D5B6}"/>
                </a:ext>
              </a:extLst>
            </p:cNvPr>
            <p:cNvSpPr/>
            <p:nvPr/>
          </p:nvSpPr>
          <p:spPr>
            <a:xfrm>
              <a:off x="8213770" y="5771267"/>
              <a:ext cx="148048" cy="57932"/>
            </a:xfrm>
            <a:custGeom>
              <a:avLst/>
              <a:gdLst>
                <a:gd name="connsiteX0" fmla="*/ 4828 w 148048"/>
                <a:gd name="connsiteY0" fmla="*/ 53104 h 57932"/>
                <a:gd name="connsiteX1" fmla="*/ 29932 w 148048"/>
                <a:gd name="connsiteY1" fmla="*/ 4828 h 57932"/>
                <a:gd name="connsiteX2" fmla="*/ 118117 w 148048"/>
                <a:gd name="connsiteY2" fmla="*/ 4828 h 57932"/>
                <a:gd name="connsiteX3" fmla="*/ 143221 w 148048"/>
                <a:gd name="connsiteY3" fmla="*/ 53104 h 57932"/>
              </a:gdLst>
              <a:ahLst/>
              <a:cxnLst>
                <a:cxn ang="0">
                  <a:pos x="connsiteX0" y="connsiteY0"/>
                </a:cxn>
                <a:cxn ang="0">
                  <a:pos x="connsiteX1" y="connsiteY1"/>
                </a:cxn>
                <a:cxn ang="0">
                  <a:pos x="connsiteX2" y="connsiteY2"/>
                </a:cxn>
                <a:cxn ang="0">
                  <a:pos x="connsiteX3" y="connsiteY3"/>
                </a:cxn>
              </a:cxnLst>
              <a:rect l="l" t="t" r="r" b="b"/>
              <a:pathLst>
                <a:path w="148048" h="57932">
                  <a:moveTo>
                    <a:pt x="4828" y="53104"/>
                  </a:moveTo>
                  <a:lnTo>
                    <a:pt x="29932" y="4828"/>
                  </a:lnTo>
                  <a:lnTo>
                    <a:pt x="118117" y="4828"/>
                  </a:lnTo>
                  <a:lnTo>
                    <a:pt x="143221" y="53104"/>
                  </a:lnTo>
                </a:path>
              </a:pathLst>
            </a:custGeom>
            <a:noFill/>
            <a:ln w="1905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Freeform: Shape 105">
              <a:extLst>
                <a:ext uri="{FF2B5EF4-FFF2-40B4-BE49-F238E27FC236}">
                  <a16:creationId xmlns:a16="http://schemas.microsoft.com/office/drawing/2014/main" id="{62DBD0A8-AB4C-C041-8B45-87392DC87CCC}"/>
                </a:ext>
              </a:extLst>
            </p:cNvPr>
            <p:cNvSpPr/>
            <p:nvPr/>
          </p:nvSpPr>
          <p:spPr>
            <a:xfrm>
              <a:off x="8617363" y="5810210"/>
              <a:ext cx="9655" cy="212417"/>
            </a:xfrm>
            <a:custGeom>
              <a:avLst/>
              <a:gdLst>
                <a:gd name="connsiteX0" fmla="*/ 4828 w 9655"/>
                <a:gd name="connsiteY0" fmla="*/ 4828 h 212417"/>
                <a:gd name="connsiteX1" fmla="*/ 4828 w 9655"/>
                <a:gd name="connsiteY1" fmla="*/ 210164 h 212417"/>
              </a:gdLst>
              <a:ahLst/>
              <a:cxnLst>
                <a:cxn ang="0">
                  <a:pos x="connsiteX0" y="connsiteY0"/>
                </a:cxn>
                <a:cxn ang="0">
                  <a:pos x="connsiteX1" y="connsiteY1"/>
                </a:cxn>
              </a:cxnLst>
              <a:rect l="l" t="t" r="r" b="b"/>
              <a:pathLst>
                <a:path w="9655" h="212417">
                  <a:moveTo>
                    <a:pt x="4828" y="4828"/>
                  </a:moveTo>
                  <a:lnTo>
                    <a:pt x="4828" y="210164"/>
                  </a:lnTo>
                </a:path>
              </a:pathLst>
            </a:custGeom>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Freeform: Shape 106">
              <a:extLst>
                <a:ext uri="{FF2B5EF4-FFF2-40B4-BE49-F238E27FC236}">
                  <a16:creationId xmlns:a16="http://schemas.microsoft.com/office/drawing/2014/main" id="{3BBD1A1F-3983-244D-BB37-B02B64D8A2CB}"/>
                </a:ext>
              </a:extLst>
            </p:cNvPr>
            <p:cNvSpPr/>
            <p:nvPr/>
          </p:nvSpPr>
          <p:spPr>
            <a:xfrm>
              <a:off x="8098550" y="5846900"/>
              <a:ext cx="9655" cy="96553"/>
            </a:xfrm>
            <a:custGeom>
              <a:avLst/>
              <a:gdLst>
                <a:gd name="connsiteX0" fmla="*/ 4828 w 9655"/>
                <a:gd name="connsiteY0" fmla="*/ 4828 h 96553"/>
                <a:gd name="connsiteX1" fmla="*/ 4828 w 9655"/>
                <a:gd name="connsiteY1" fmla="*/ 92369 h 96553"/>
              </a:gdLst>
              <a:ahLst/>
              <a:cxnLst>
                <a:cxn ang="0">
                  <a:pos x="connsiteX0" y="connsiteY0"/>
                </a:cxn>
                <a:cxn ang="0">
                  <a:pos x="connsiteX1" y="connsiteY1"/>
                </a:cxn>
              </a:cxnLst>
              <a:rect l="l" t="t" r="r" b="b"/>
              <a:pathLst>
                <a:path w="9655" h="96553">
                  <a:moveTo>
                    <a:pt x="4828" y="4828"/>
                  </a:moveTo>
                  <a:lnTo>
                    <a:pt x="4828" y="92369"/>
                  </a:lnTo>
                </a:path>
              </a:pathLst>
            </a:custGeom>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Freeform: Shape 107">
              <a:extLst>
                <a:ext uri="{FF2B5EF4-FFF2-40B4-BE49-F238E27FC236}">
                  <a16:creationId xmlns:a16="http://schemas.microsoft.com/office/drawing/2014/main" id="{3A1027F5-7BC1-5346-BAE8-09FAE5F32F76}"/>
                </a:ext>
              </a:extLst>
            </p:cNvPr>
            <p:cNvSpPr/>
            <p:nvPr/>
          </p:nvSpPr>
          <p:spPr>
            <a:xfrm>
              <a:off x="8467062" y="5780279"/>
              <a:ext cx="125519" cy="25748"/>
            </a:xfrm>
            <a:custGeom>
              <a:avLst/>
              <a:gdLst>
                <a:gd name="connsiteX0" fmla="*/ 115220 w 125519"/>
                <a:gd name="connsiteY0" fmla="*/ 4828 h 25747"/>
                <a:gd name="connsiteX1" fmla="*/ 10299 w 125519"/>
                <a:gd name="connsiteY1" fmla="*/ 4828 h 25747"/>
                <a:gd name="connsiteX2" fmla="*/ 4828 w 125519"/>
                <a:gd name="connsiteY2" fmla="*/ 10299 h 25747"/>
                <a:gd name="connsiteX3" fmla="*/ 4828 w 125519"/>
                <a:gd name="connsiteY3" fmla="*/ 17380 h 25747"/>
                <a:gd name="connsiteX4" fmla="*/ 10299 w 125519"/>
                <a:gd name="connsiteY4" fmla="*/ 22851 h 25747"/>
                <a:gd name="connsiteX5" fmla="*/ 115220 w 125519"/>
                <a:gd name="connsiteY5" fmla="*/ 22851 h 25747"/>
                <a:gd name="connsiteX6" fmla="*/ 120692 w 125519"/>
                <a:gd name="connsiteY6" fmla="*/ 17380 h 25747"/>
                <a:gd name="connsiteX7" fmla="*/ 120692 w 125519"/>
                <a:gd name="connsiteY7" fmla="*/ 10299 h 25747"/>
                <a:gd name="connsiteX8" fmla="*/ 115220 w 125519"/>
                <a:gd name="connsiteY8" fmla="*/ 482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9" h="25747">
                  <a:moveTo>
                    <a:pt x="115220" y="4828"/>
                  </a:moveTo>
                  <a:lnTo>
                    <a:pt x="10299" y="4828"/>
                  </a:lnTo>
                  <a:cubicBezTo>
                    <a:pt x="7081" y="4828"/>
                    <a:pt x="4828" y="7402"/>
                    <a:pt x="4828" y="10299"/>
                  </a:cubicBezTo>
                  <a:lnTo>
                    <a:pt x="4828" y="17380"/>
                  </a:lnTo>
                  <a:cubicBezTo>
                    <a:pt x="4828" y="20598"/>
                    <a:pt x="7402" y="22851"/>
                    <a:pt x="10299" y="22851"/>
                  </a:cubicBezTo>
                  <a:lnTo>
                    <a:pt x="115220" y="22851"/>
                  </a:lnTo>
                  <a:cubicBezTo>
                    <a:pt x="118439" y="22851"/>
                    <a:pt x="120692" y="20276"/>
                    <a:pt x="120692" y="17380"/>
                  </a:cubicBezTo>
                  <a:lnTo>
                    <a:pt x="120692" y="10299"/>
                  </a:lnTo>
                  <a:cubicBezTo>
                    <a:pt x="121014" y="7402"/>
                    <a:pt x="118439" y="4828"/>
                    <a:pt x="115220" y="4828"/>
                  </a:cubicBezTo>
                  <a:close/>
                </a:path>
              </a:pathLst>
            </a:custGeom>
            <a:noFill/>
            <a:ln w="1905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11" name="Rounded Rectangle 50">
            <a:extLst>
              <a:ext uri="{FF2B5EF4-FFF2-40B4-BE49-F238E27FC236}">
                <a16:creationId xmlns:a16="http://schemas.microsoft.com/office/drawing/2014/main" id="{496C844D-46D8-3B49-8C14-5F8110F6085F}"/>
              </a:ext>
            </a:extLst>
          </p:cNvPr>
          <p:cNvSpPr>
            <a:spLocks/>
          </p:cNvSpPr>
          <p:nvPr/>
        </p:nvSpPr>
        <p:spPr bwMode="auto">
          <a:xfrm>
            <a:off x="1085973" y="3955506"/>
            <a:ext cx="1409925" cy="1409925"/>
          </a:xfrm>
          <a:prstGeom prst="ellipse">
            <a:avLst/>
          </a:prstGeom>
          <a:noFill/>
          <a:ln w="19050" cap="sq" cmpd="sng">
            <a:solidFill>
              <a:schemeClr val="accent3"/>
            </a:solid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flatTx/>
          </a:bodyPr>
          <a:lstStyle/>
          <a:p>
            <a:pPr marL="0" marR="0" lvl="0" indent="0" algn="ctr" defTabSz="932412" rtl="0" eaLnBrk="1" fontAlgn="base" latinLnBrk="0" hangingPunct="1">
              <a:lnSpc>
                <a:spcPct val="90000"/>
              </a:lnSpc>
              <a:spcBef>
                <a:spcPct val="0"/>
              </a:spcBef>
              <a:spcAft>
                <a:spcPct val="0"/>
              </a:spcAft>
              <a:buClrTx/>
              <a:buSzTx/>
              <a:buFontTx/>
              <a:buNone/>
              <a:tabLst/>
              <a:defRPr/>
            </a:pPr>
            <a:endParaRPr kumimoji="0" lang="en-US" sz="2824"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12" name="Graphic 210">
            <a:extLst>
              <a:ext uri="{FF2B5EF4-FFF2-40B4-BE49-F238E27FC236}">
                <a16:creationId xmlns:a16="http://schemas.microsoft.com/office/drawing/2014/main" id="{D593AB3B-3D47-5A49-BF6C-083F20D2FC7C}"/>
              </a:ext>
            </a:extLst>
          </p:cNvPr>
          <p:cNvGrpSpPr/>
          <p:nvPr/>
        </p:nvGrpSpPr>
        <p:grpSpPr>
          <a:xfrm>
            <a:off x="1265526" y="4135061"/>
            <a:ext cx="1050820" cy="1050817"/>
            <a:chOff x="10540574" y="6177234"/>
            <a:chExt cx="643689" cy="643689"/>
          </a:xfrm>
        </p:grpSpPr>
        <p:sp>
          <p:nvSpPr>
            <p:cNvPr id="113" name="Freeform: Shape 109">
              <a:extLst>
                <a:ext uri="{FF2B5EF4-FFF2-40B4-BE49-F238E27FC236}">
                  <a16:creationId xmlns:a16="http://schemas.microsoft.com/office/drawing/2014/main" id="{6D8CBA1A-C90D-C34E-B602-341A9FE57073}"/>
                </a:ext>
              </a:extLst>
            </p:cNvPr>
            <p:cNvSpPr/>
            <p:nvPr/>
          </p:nvSpPr>
          <p:spPr>
            <a:xfrm>
              <a:off x="10630690" y="6458848"/>
              <a:ext cx="70806" cy="218854"/>
            </a:xfrm>
            <a:custGeom>
              <a:avLst/>
              <a:gdLst>
                <a:gd name="connsiteX0" fmla="*/ 66300 w 70805"/>
                <a:gd name="connsiteY0" fmla="*/ 4828 h 218854"/>
                <a:gd name="connsiteX1" fmla="*/ 11265 w 70805"/>
                <a:gd name="connsiteY1" fmla="*/ 4828 h 218854"/>
                <a:gd name="connsiteX2" fmla="*/ 4828 w 70805"/>
                <a:gd name="connsiteY2" fmla="*/ 11265 h 218854"/>
                <a:gd name="connsiteX3" fmla="*/ 4828 w 70805"/>
                <a:gd name="connsiteY3" fmla="*/ 209521 h 218854"/>
                <a:gd name="connsiteX4" fmla="*/ 11265 w 70805"/>
                <a:gd name="connsiteY4" fmla="*/ 215958 h 218854"/>
                <a:gd name="connsiteX5" fmla="*/ 66300 w 70805"/>
                <a:gd name="connsiteY5" fmla="*/ 215958 h 218854"/>
                <a:gd name="connsiteX6" fmla="*/ 66300 w 70805"/>
                <a:gd name="connsiteY6" fmla="*/ 4828 h 21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218854">
                  <a:moveTo>
                    <a:pt x="66300" y="4828"/>
                  </a:moveTo>
                  <a:lnTo>
                    <a:pt x="11265" y="4828"/>
                  </a:lnTo>
                  <a:cubicBezTo>
                    <a:pt x="7724" y="4828"/>
                    <a:pt x="4828" y="7724"/>
                    <a:pt x="4828" y="11265"/>
                  </a:cubicBezTo>
                  <a:lnTo>
                    <a:pt x="4828" y="209521"/>
                  </a:lnTo>
                  <a:cubicBezTo>
                    <a:pt x="4828" y="213061"/>
                    <a:pt x="7724" y="215958"/>
                    <a:pt x="11265" y="215958"/>
                  </a:cubicBezTo>
                  <a:lnTo>
                    <a:pt x="66300" y="215958"/>
                  </a:lnTo>
                  <a:lnTo>
                    <a:pt x="66300" y="4828"/>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4" name="Freeform: Shape 110">
              <a:extLst>
                <a:ext uri="{FF2B5EF4-FFF2-40B4-BE49-F238E27FC236}">
                  <a16:creationId xmlns:a16="http://schemas.microsoft.com/office/drawing/2014/main" id="{5438BD8D-D1A2-F44C-A677-7B666907EF15}"/>
                </a:ext>
              </a:extLst>
            </p:cNvPr>
            <p:cNvSpPr/>
            <p:nvPr/>
          </p:nvSpPr>
          <p:spPr>
            <a:xfrm>
              <a:off x="10692163" y="6367444"/>
              <a:ext cx="70806" cy="312189"/>
            </a:xfrm>
            <a:custGeom>
              <a:avLst/>
              <a:gdLst>
                <a:gd name="connsiteX0" fmla="*/ 59863 w 70805"/>
                <a:gd name="connsiteY0" fmla="*/ 4828 h 312189"/>
                <a:gd name="connsiteX1" fmla="*/ 11265 w 70805"/>
                <a:gd name="connsiteY1" fmla="*/ 4828 h 312189"/>
                <a:gd name="connsiteX2" fmla="*/ 4828 w 70805"/>
                <a:gd name="connsiteY2" fmla="*/ 11265 h 312189"/>
                <a:gd name="connsiteX3" fmla="*/ 4828 w 70805"/>
                <a:gd name="connsiteY3" fmla="*/ 307362 h 312189"/>
                <a:gd name="connsiteX4" fmla="*/ 66300 w 70805"/>
                <a:gd name="connsiteY4" fmla="*/ 307362 h 312189"/>
                <a:gd name="connsiteX5" fmla="*/ 66300 w 70805"/>
                <a:gd name="connsiteY5" fmla="*/ 11265 h 312189"/>
                <a:gd name="connsiteX6" fmla="*/ 59863 w 70805"/>
                <a:gd name="connsiteY6" fmla="*/ 4828 h 3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312189">
                  <a:moveTo>
                    <a:pt x="59863" y="4828"/>
                  </a:moveTo>
                  <a:lnTo>
                    <a:pt x="11265" y="4828"/>
                  </a:lnTo>
                  <a:cubicBezTo>
                    <a:pt x="7724" y="4828"/>
                    <a:pt x="4828" y="7724"/>
                    <a:pt x="4828" y="11265"/>
                  </a:cubicBezTo>
                  <a:lnTo>
                    <a:pt x="4828" y="307362"/>
                  </a:lnTo>
                  <a:lnTo>
                    <a:pt x="66300" y="307362"/>
                  </a:lnTo>
                  <a:lnTo>
                    <a:pt x="66300" y="11265"/>
                  </a:lnTo>
                  <a:cubicBezTo>
                    <a:pt x="66300" y="7724"/>
                    <a:pt x="63403" y="4828"/>
                    <a:pt x="59863" y="4828"/>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Freeform: Shape 111">
              <a:extLst>
                <a:ext uri="{FF2B5EF4-FFF2-40B4-BE49-F238E27FC236}">
                  <a16:creationId xmlns:a16="http://schemas.microsoft.com/office/drawing/2014/main" id="{D87E71B7-6374-5D4E-A985-74CFEB5408CF}"/>
                </a:ext>
              </a:extLst>
            </p:cNvPr>
            <p:cNvSpPr/>
            <p:nvPr/>
          </p:nvSpPr>
          <p:spPr>
            <a:xfrm>
              <a:off x="10889132" y="6441468"/>
              <a:ext cx="9655" cy="9655"/>
            </a:xfrm>
            <a:custGeom>
              <a:avLst/>
              <a:gdLst>
                <a:gd name="connsiteX0" fmla="*/ 4828 w 9655"/>
                <a:gd name="connsiteY0" fmla="*/ 4828 h 9655"/>
                <a:gd name="connsiteX1" fmla="*/ 4828 w 9655"/>
                <a:gd name="connsiteY1" fmla="*/ 4828 h 9655"/>
                <a:gd name="connsiteX2" fmla="*/ 4828 w 9655"/>
                <a:gd name="connsiteY2" fmla="*/ 4828 h 9655"/>
              </a:gdLst>
              <a:ahLst/>
              <a:cxnLst>
                <a:cxn ang="0">
                  <a:pos x="connsiteX0" y="connsiteY0"/>
                </a:cxn>
                <a:cxn ang="0">
                  <a:pos x="connsiteX1" y="connsiteY1"/>
                </a:cxn>
                <a:cxn ang="0">
                  <a:pos x="connsiteX2" y="connsiteY2"/>
                </a:cxn>
              </a:cxnLst>
              <a:rect l="l" t="t" r="r" b="b"/>
              <a:pathLst>
                <a:path w="9655" h="9655">
                  <a:moveTo>
                    <a:pt x="4828" y="4828"/>
                  </a:moveTo>
                  <a:lnTo>
                    <a:pt x="4828" y="4828"/>
                  </a:lnTo>
                  <a:lnTo>
                    <a:pt x="4828" y="4828"/>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6" name="Freeform: Shape 112">
              <a:extLst>
                <a:ext uri="{FF2B5EF4-FFF2-40B4-BE49-F238E27FC236}">
                  <a16:creationId xmlns:a16="http://schemas.microsoft.com/office/drawing/2014/main" id="{C77339FB-28D2-F34D-B05C-A62452E5B965}"/>
                </a:ext>
              </a:extLst>
            </p:cNvPr>
            <p:cNvSpPr/>
            <p:nvPr/>
          </p:nvSpPr>
          <p:spPr>
            <a:xfrm>
              <a:off x="10766509" y="6711174"/>
              <a:ext cx="325063" cy="9655"/>
            </a:xfrm>
            <a:custGeom>
              <a:avLst/>
              <a:gdLst>
                <a:gd name="connsiteX0" fmla="*/ 4828 w 325062"/>
                <a:gd name="connsiteY0" fmla="*/ 4828 h 9655"/>
                <a:gd name="connsiteX1" fmla="*/ 322810 w 325062"/>
                <a:gd name="connsiteY1" fmla="*/ 4828 h 9655"/>
              </a:gdLst>
              <a:ahLst/>
              <a:cxnLst>
                <a:cxn ang="0">
                  <a:pos x="connsiteX0" y="connsiteY0"/>
                </a:cxn>
                <a:cxn ang="0">
                  <a:pos x="connsiteX1" y="connsiteY1"/>
                </a:cxn>
              </a:cxnLst>
              <a:rect l="l" t="t" r="r" b="b"/>
              <a:pathLst>
                <a:path w="325062" h="9655">
                  <a:moveTo>
                    <a:pt x="4828" y="4828"/>
                  </a:moveTo>
                  <a:lnTo>
                    <a:pt x="322810"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Freeform: Shape 113">
              <a:extLst>
                <a:ext uri="{FF2B5EF4-FFF2-40B4-BE49-F238E27FC236}">
                  <a16:creationId xmlns:a16="http://schemas.microsoft.com/office/drawing/2014/main" id="{BE01B9FC-62A5-1947-AE54-3C31866A6039}"/>
                </a:ext>
              </a:extLst>
            </p:cNvPr>
            <p:cNvSpPr/>
            <p:nvPr/>
          </p:nvSpPr>
          <p:spPr>
            <a:xfrm>
              <a:off x="10817682" y="6506159"/>
              <a:ext cx="225291" cy="212417"/>
            </a:xfrm>
            <a:custGeom>
              <a:avLst/>
              <a:gdLst>
                <a:gd name="connsiteX0" fmla="*/ 4828 w 225291"/>
                <a:gd name="connsiteY0" fmla="*/ 209843 h 212417"/>
                <a:gd name="connsiteX1" fmla="*/ 54070 w 225291"/>
                <a:gd name="connsiteY1" fmla="*/ 94944 h 212417"/>
                <a:gd name="connsiteX2" fmla="*/ 95910 w 225291"/>
                <a:gd name="connsiteY2" fmla="*/ 94944 h 212417"/>
                <a:gd name="connsiteX3" fmla="*/ 127129 w 225291"/>
                <a:gd name="connsiteY3" fmla="*/ 137428 h 212417"/>
                <a:gd name="connsiteX4" fmla="*/ 163497 w 225291"/>
                <a:gd name="connsiteY4" fmla="*/ 4828 h 212417"/>
                <a:gd name="connsiteX5" fmla="*/ 220464 w 225291"/>
                <a:gd name="connsiteY5" fmla="*/ 209843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291" h="212417">
                  <a:moveTo>
                    <a:pt x="4828" y="209843"/>
                  </a:moveTo>
                  <a:lnTo>
                    <a:pt x="54070" y="94944"/>
                  </a:lnTo>
                  <a:lnTo>
                    <a:pt x="95910" y="94944"/>
                  </a:lnTo>
                  <a:lnTo>
                    <a:pt x="127129" y="137428"/>
                  </a:lnTo>
                  <a:lnTo>
                    <a:pt x="163497" y="4828"/>
                  </a:lnTo>
                  <a:lnTo>
                    <a:pt x="220464" y="209843"/>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8" name="Freeform: Shape 114">
              <a:extLst>
                <a:ext uri="{FF2B5EF4-FFF2-40B4-BE49-F238E27FC236}">
                  <a16:creationId xmlns:a16="http://schemas.microsoft.com/office/drawing/2014/main" id="{EBE3343C-7579-E44D-A4E2-61195C77459F}"/>
                </a:ext>
              </a:extLst>
            </p:cNvPr>
            <p:cNvSpPr/>
            <p:nvPr/>
          </p:nvSpPr>
          <p:spPr>
            <a:xfrm>
              <a:off x="10753635" y="6521929"/>
              <a:ext cx="70806" cy="80461"/>
            </a:xfrm>
            <a:custGeom>
              <a:avLst/>
              <a:gdLst>
                <a:gd name="connsiteX0" fmla="*/ 4828 w 70805"/>
                <a:gd name="connsiteY0" fmla="*/ 4828 h 80461"/>
                <a:gd name="connsiteX1" fmla="*/ 53748 w 70805"/>
                <a:gd name="connsiteY1" fmla="*/ 4828 h 80461"/>
                <a:gd name="connsiteX2" fmla="*/ 66300 w 70805"/>
                <a:gd name="connsiteY2" fmla="*/ 17380 h 80461"/>
                <a:gd name="connsiteX3" fmla="*/ 66300 w 70805"/>
                <a:gd name="connsiteY3" fmla="*/ 77886 h 80461"/>
              </a:gdLst>
              <a:ahLst/>
              <a:cxnLst>
                <a:cxn ang="0">
                  <a:pos x="connsiteX0" y="connsiteY0"/>
                </a:cxn>
                <a:cxn ang="0">
                  <a:pos x="connsiteX1" y="connsiteY1"/>
                </a:cxn>
                <a:cxn ang="0">
                  <a:pos x="connsiteX2" y="connsiteY2"/>
                </a:cxn>
                <a:cxn ang="0">
                  <a:pos x="connsiteX3" y="connsiteY3"/>
                </a:cxn>
              </a:cxnLst>
              <a:rect l="l" t="t" r="r" b="b"/>
              <a:pathLst>
                <a:path w="70805" h="80461">
                  <a:moveTo>
                    <a:pt x="4828" y="4828"/>
                  </a:moveTo>
                  <a:lnTo>
                    <a:pt x="53748" y="4828"/>
                  </a:lnTo>
                  <a:cubicBezTo>
                    <a:pt x="60507" y="4828"/>
                    <a:pt x="66300" y="10299"/>
                    <a:pt x="66300" y="17380"/>
                  </a:cubicBezTo>
                  <a:lnTo>
                    <a:pt x="66300" y="77886"/>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Freeform: Shape 115">
              <a:extLst>
                <a:ext uri="{FF2B5EF4-FFF2-40B4-BE49-F238E27FC236}">
                  <a16:creationId xmlns:a16="http://schemas.microsoft.com/office/drawing/2014/main" id="{DDEEC6FC-25D1-614C-A18C-C0FCFB334A5E}"/>
                </a:ext>
              </a:extLst>
            </p:cNvPr>
            <p:cNvSpPr/>
            <p:nvPr/>
          </p:nvSpPr>
          <p:spPr>
            <a:xfrm>
              <a:off x="10815308" y="6277328"/>
              <a:ext cx="263912" cy="267131"/>
            </a:xfrm>
            <a:custGeom>
              <a:avLst/>
              <a:gdLst>
                <a:gd name="connsiteX0" fmla="*/ 120491 w 263912"/>
                <a:gd name="connsiteY0" fmla="*/ 262303 h 267130"/>
                <a:gd name="connsiteX1" fmla="*/ 5270 w 263912"/>
                <a:gd name="connsiteY1" fmla="*/ 142255 h 267130"/>
                <a:gd name="connsiteX2" fmla="*/ 134008 w 263912"/>
                <a:gd name="connsiteY2" fmla="*/ 4828 h 267130"/>
                <a:gd name="connsiteX3" fmla="*/ 219297 w 263912"/>
                <a:gd name="connsiteY3" fmla="*/ 230119 h 267130"/>
              </a:gdLst>
              <a:ahLst/>
              <a:cxnLst>
                <a:cxn ang="0">
                  <a:pos x="connsiteX0" y="connsiteY0"/>
                </a:cxn>
                <a:cxn ang="0">
                  <a:pos x="connsiteX1" y="connsiteY1"/>
                </a:cxn>
                <a:cxn ang="0">
                  <a:pos x="connsiteX2" y="connsiteY2"/>
                </a:cxn>
                <a:cxn ang="0">
                  <a:pos x="connsiteX3" y="connsiteY3"/>
                </a:cxn>
              </a:cxnLst>
              <a:rect l="l" t="t" r="r" b="b"/>
              <a:pathLst>
                <a:path w="263912" h="267130">
                  <a:moveTo>
                    <a:pt x="120491" y="262303"/>
                  </a:moveTo>
                  <a:cubicBezTo>
                    <a:pt x="120491" y="262303"/>
                    <a:pt x="16213" y="253292"/>
                    <a:pt x="5270" y="142255"/>
                  </a:cubicBezTo>
                  <a:cubicBezTo>
                    <a:pt x="-201" y="87220"/>
                    <a:pt x="45179" y="4828"/>
                    <a:pt x="134008" y="4828"/>
                  </a:cubicBezTo>
                  <a:cubicBezTo>
                    <a:pt x="247941" y="5150"/>
                    <a:pt x="307161" y="149980"/>
                    <a:pt x="219297" y="230119"/>
                  </a:cubicBezTo>
                </a:path>
              </a:pathLst>
            </a:custGeom>
            <a:noFill/>
            <a:ln w="19050" cap="flat">
              <a:solidFill>
                <a:srgbClr val="527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Freeform: Shape 116">
              <a:extLst>
                <a:ext uri="{FF2B5EF4-FFF2-40B4-BE49-F238E27FC236}">
                  <a16:creationId xmlns:a16="http://schemas.microsoft.com/office/drawing/2014/main" id="{86377223-9EA9-1B49-ADE0-2DC04E025C50}"/>
                </a:ext>
              </a:extLst>
            </p:cNvPr>
            <p:cNvSpPr/>
            <p:nvPr/>
          </p:nvSpPr>
          <p:spPr>
            <a:xfrm>
              <a:off x="10944489" y="6278615"/>
              <a:ext cx="9655" cy="144830"/>
            </a:xfrm>
            <a:custGeom>
              <a:avLst/>
              <a:gdLst>
                <a:gd name="connsiteX0" fmla="*/ 4828 w 9655"/>
                <a:gd name="connsiteY0" fmla="*/ 4828 h 144830"/>
                <a:gd name="connsiteX1" fmla="*/ 4828 w 9655"/>
                <a:gd name="connsiteY1" fmla="*/ 140968 h 144830"/>
              </a:gdLst>
              <a:ahLst/>
              <a:cxnLst>
                <a:cxn ang="0">
                  <a:pos x="connsiteX0" y="connsiteY0"/>
                </a:cxn>
                <a:cxn ang="0">
                  <a:pos x="connsiteX1" y="connsiteY1"/>
                </a:cxn>
              </a:cxnLst>
              <a:rect l="l" t="t" r="r" b="b"/>
              <a:pathLst>
                <a:path w="9655" h="144830">
                  <a:moveTo>
                    <a:pt x="4828" y="4828"/>
                  </a:moveTo>
                  <a:lnTo>
                    <a:pt x="4828" y="140968"/>
                  </a:lnTo>
                </a:path>
              </a:pathLst>
            </a:custGeom>
            <a:ln w="19050" cap="flat">
              <a:solidFill>
                <a:srgbClr val="527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1" name="Freeform: Shape 117">
              <a:extLst>
                <a:ext uri="{FF2B5EF4-FFF2-40B4-BE49-F238E27FC236}">
                  <a16:creationId xmlns:a16="http://schemas.microsoft.com/office/drawing/2014/main" id="{3EF8AEC3-CAA0-EA4C-90DD-8674B0B83411}"/>
                </a:ext>
              </a:extLst>
            </p:cNvPr>
            <p:cNvSpPr/>
            <p:nvPr/>
          </p:nvSpPr>
          <p:spPr>
            <a:xfrm>
              <a:off x="10944489" y="6414755"/>
              <a:ext cx="99772" cy="93335"/>
            </a:xfrm>
            <a:custGeom>
              <a:avLst/>
              <a:gdLst>
                <a:gd name="connsiteX0" fmla="*/ 4828 w 99771"/>
                <a:gd name="connsiteY0" fmla="*/ 4828 h 93334"/>
                <a:gd name="connsiteX1" fmla="*/ 96231 w 99771"/>
                <a:gd name="connsiteY1" fmla="*/ 90438 h 93334"/>
              </a:gdLst>
              <a:ahLst/>
              <a:cxnLst>
                <a:cxn ang="0">
                  <a:pos x="connsiteX0" y="connsiteY0"/>
                </a:cxn>
                <a:cxn ang="0">
                  <a:pos x="connsiteX1" y="connsiteY1"/>
                </a:cxn>
              </a:cxnLst>
              <a:rect l="l" t="t" r="r" b="b"/>
              <a:pathLst>
                <a:path w="99771" h="93334">
                  <a:moveTo>
                    <a:pt x="4828" y="4828"/>
                  </a:moveTo>
                  <a:lnTo>
                    <a:pt x="96231" y="90438"/>
                  </a:lnTo>
                </a:path>
              </a:pathLst>
            </a:custGeom>
            <a:ln w="19050" cap="flat">
              <a:solidFill>
                <a:srgbClr val="527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Freeform: Shape 118">
              <a:extLst>
                <a:ext uri="{FF2B5EF4-FFF2-40B4-BE49-F238E27FC236}">
                  <a16:creationId xmlns:a16="http://schemas.microsoft.com/office/drawing/2014/main" id="{21608B53-4195-5045-9959-B63A6B398BC2}"/>
                </a:ext>
              </a:extLst>
            </p:cNvPr>
            <p:cNvSpPr/>
            <p:nvPr/>
          </p:nvSpPr>
          <p:spPr>
            <a:xfrm>
              <a:off x="10815751" y="6319489"/>
              <a:ext cx="231728" cy="102990"/>
            </a:xfrm>
            <a:custGeom>
              <a:avLst/>
              <a:gdLst>
                <a:gd name="connsiteX0" fmla="*/ 227544 w 231728"/>
                <a:gd name="connsiteY0" fmla="*/ 4828 h 102990"/>
                <a:gd name="connsiteX1" fmla="*/ 133565 w 231728"/>
                <a:gd name="connsiteY1" fmla="*/ 100094 h 102990"/>
                <a:gd name="connsiteX2" fmla="*/ 4828 w 231728"/>
                <a:gd name="connsiteY2" fmla="*/ 100094 h 102990"/>
              </a:gdLst>
              <a:ahLst/>
              <a:cxnLst>
                <a:cxn ang="0">
                  <a:pos x="connsiteX0" y="connsiteY0"/>
                </a:cxn>
                <a:cxn ang="0">
                  <a:pos x="connsiteX1" y="connsiteY1"/>
                </a:cxn>
                <a:cxn ang="0">
                  <a:pos x="connsiteX2" y="connsiteY2"/>
                </a:cxn>
              </a:cxnLst>
              <a:rect l="l" t="t" r="r" b="b"/>
              <a:pathLst>
                <a:path w="231728" h="102990">
                  <a:moveTo>
                    <a:pt x="227544" y="4828"/>
                  </a:moveTo>
                  <a:lnTo>
                    <a:pt x="133565" y="100094"/>
                  </a:lnTo>
                  <a:lnTo>
                    <a:pt x="4828" y="100094"/>
                  </a:lnTo>
                </a:path>
              </a:pathLst>
            </a:custGeom>
            <a:noFill/>
            <a:ln w="19050" cap="flat">
              <a:solidFill>
                <a:srgbClr val="527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3" name="Freeform: Shape 119">
              <a:extLst>
                <a:ext uri="{FF2B5EF4-FFF2-40B4-BE49-F238E27FC236}">
                  <a16:creationId xmlns:a16="http://schemas.microsoft.com/office/drawing/2014/main" id="{B089018E-73ED-CC4A-B638-082D00E09D75}"/>
                </a:ext>
              </a:extLst>
            </p:cNvPr>
            <p:cNvSpPr/>
            <p:nvPr/>
          </p:nvSpPr>
          <p:spPr>
            <a:xfrm>
              <a:off x="10731750" y="6669978"/>
              <a:ext cx="67587" cy="9655"/>
            </a:xfrm>
            <a:custGeom>
              <a:avLst/>
              <a:gdLst>
                <a:gd name="connsiteX0" fmla="*/ 63403 w 67587"/>
                <a:gd name="connsiteY0" fmla="*/ 4828 h 9655"/>
                <a:gd name="connsiteX1" fmla="*/ 4828 w 67587"/>
                <a:gd name="connsiteY1" fmla="*/ 4828 h 9655"/>
              </a:gdLst>
              <a:ahLst/>
              <a:cxnLst>
                <a:cxn ang="0">
                  <a:pos x="connsiteX0" y="connsiteY0"/>
                </a:cxn>
                <a:cxn ang="0">
                  <a:pos x="connsiteX1" y="connsiteY1"/>
                </a:cxn>
              </a:cxnLst>
              <a:rect l="l" t="t" r="r" b="b"/>
              <a:pathLst>
                <a:path w="67587" h="9655">
                  <a:moveTo>
                    <a:pt x="63403" y="4828"/>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24" name="Rounded Rectangle 50">
            <a:extLst>
              <a:ext uri="{FF2B5EF4-FFF2-40B4-BE49-F238E27FC236}">
                <a16:creationId xmlns:a16="http://schemas.microsoft.com/office/drawing/2014/main" id="{9998AD8D-265F-EF46-BF10-8630DFE01FE5}"/>
              </a:ext>
            </a:extLst>
          </p:cNvPr>
          <p:cNvSpPr>
            <a:spLocks/>
          </p:cNvSpPr>
          <p:nvPr/>
        </p:nvSpPr>
        <p:spPr bwMode="auto">
          <a:xfrm>
            <a:off x="1085972" y="1471598"/>
            <a:ext cx="1409925" cy="1409925"/>
          </a:xfrm>
          <a:prstGeom prst="ellipse">
            <a:avLst/>
          </a:prstGeom>
          <a:noFill/>
          <a:ln w="19050" cap="sq" cmpd="sng">
            <a:solidFill>
              <a:schemeClr val="accent3"/>
            </a:solid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flatTx/>
          </a:bodyPr>
          <a:lstStyle/>
          <a:p>
            <a:pPr marL="0" marR="0" lvl="0" indent="0" algn="ctr" defTabSz="932412" rtl="0" eaLnBrk="1" fontAlgn="base" latinLnBrk="0" hangingPunct="1">
              <a:lnSpc>
                <a:spcPct val="90000"/>
              </a:lnSpc>
              <a:spcBef>
                <a:spcPct val="0"/>
              </a:spcBef>
              <a:spcAft>
                <a:spcPct val="0"/>
              </a:spcAft>
              <a:buClrTx/>
              <a:buSzTx/>
              <a:buFontTx/>
              <a:buNone/>
              <a:tabLst/>
              <a:defRPr/>
            </a:pPr>
            <a:endParaRPr kumimoji="0" lang="en-US" sz="2824"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5" name="Rounded Rectangle 50">
            <a:extLst>
              <a:ext uri="{FF2B5EF4-FFF2-40B4-BE49-F238E27FC236}">
                <a16:creationId xmlns:a16="http://schemas.microsoft.com/office/drawing/2014/main" id="{8EE9003B-F48D-3D4F-89F2-5BFFC3DBF54E}"/>
              </a:ext>
            </a:extLst>
          </p:cNvPr>
          <p:cNvSpPr>
            <a:spLocks/>
          </p:cNvSpPr>
          <p:nvPr/>
        </p:nvSpPr>
        <p:spPr bwMode="auto">
          <a:xfrm>
            <a:off x="3961994" y="1467076"/>
            <a:ext cx="1409925" cy="1409925"/>
          </a:xfrm>
          <a:prstGeom prst="ellipse">
            <a:avLst/>
          </a:prstGeom>
          <a:noFill/>
          <a:ln w="19050" cap="sq" cmpd="sng">
            <a:solidFill>
              <a:schemeClr val="accent3"/>
            </a:solid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flatTx/>
          </a:bodyPr>
          <a:lstStyle/>
          <a:p>
            <a:pPr marL="0" marR="0" lvl="0" indent="0" algn="ctr" defTabSz="932412" rtl="0" eaLnBrk="1" fontAlgn="base" latinLnBrk="0" hangingPunct="1">
              <a:lnSpc>
                <a:spcPct val="90000"/>
              </a:lnSpc>
              <a:spcBef>
                <a:spcPct val="0"/>
              </a:spcBef>
              <a:spcAft>
                <a:spcPct val="0"/>
              </a:spcAft>
              <a:buClrTx/>
              <a:buSzTx/>
              <a:buFontTx/>
              <a:buNone/>
              <a:tabLst/>
              <a:defRPr/>
            </a:pPr>
            <a:endParaRPr kumimoji="0" lang="en-US" sz="2824"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6" name="Rounded Rectangle 50">
            <a:extLst>
              <a:ext uri="{FF2B5EF4-FFF2-40B4-BE49-F238E27FC236}">
                <a16:creationId xmlns:a16="http://schemas.microsoft.com/office/drawing/2014/main" id="{323DBAD5-492E-1441-9F67-44622B67CC29}"/>
              </a:ext>
            </a:extLst>
          </p:cNvPr>
          <p:cNvSpPr>
            <a:spLocks/>
          </p:cNvSpPr>
          <p:nvPr/>
        </p:nvSpPr>
        <p:spPr bwMode="auto">
          <a:xfrm>
            <a:off x="6840073" y="1471172"/>
            <a:ext cx="1409925" cy="1409925"/>
          </a:xfrm>
          <a:prstGeom prst="ellipse">
            <a:avLst/>
          </a:prstGeom>
          <a:noFill/>
          <a:ln w="19050" cap="sq" cmpd="sng">
            <a:solidFill>
              <a:schemeClr val="accent3"/>
            </a:solid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flatTx/>
          </a:bodyPr>
          <a:lstStyle/>
          <a:p>
            <a:pPr marL="0" marR="0" lvl="0" indent="0" algn="ctr" defTabSz="932412" rtl="0" eaLnBrk="1" fontAlgn="base" latinLnBrk="0" hangingPunct="1">
              <a:lnSpc>
                <a:spcPct val="90000"/>
              </a:lnSpc>
              <a:spcBef>
                <a:spcPct val="0"/>
              </a:spcBef>
              <a:spcAft>
                <a:spcPct val="0"/>
              </a:spcAft>
              <a:buClrTx/>
              <a:buSzTx/>
              <a:buFontTx/>
              <a:buNone/>
              <a:tabLst/>
              <a:defRPr/>
            </a:pPr>
            <a:endParaRPr kumimoji="0" lang="en-US" sz="2824"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7" name="Rounded Rectangle 50">
            <a:extLst>
              <a:ext uri="{FF2B5EF4-FFF2-40B4-BE49-F238E27FC236}">
                <a16:creationId xmlns:a16="http://schemas.microsoft.com/office/drawing/2014/main" id="{F6E7351D-E6DA-3443-A59A-99BC985E884F}"/>
              </a:ext>
            </a:extLst>
          </p:cNvPr>
          <p:cNvSpPr>
            <a:spLocks/>
          </p:cNvSpPr>
          <p:nvPr/>
        </p:nvSpPr>
        <p:spPr bwMode="auto">
          <a:xfrm>
            <a:off x="9714034" y="1467076"/>
            <a:ext cx="1409925" cy="1409925"/>
          </a:xfrm>
          <a:prstGeom prst="ellipse">
            <a:avLst/>
          </a:prstGeom>
          <a:noFill/>
          <a:ln w="19050" cap="sq" cmpd="sng">
            <a:solidFill>
              <a:schemeClr val="accent3"/>
            </a:solid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flatTx/>
          </a:bodyPr>
          <a:lstStyle/>
          <a:p>
            <a:pPr marL="0" marR="0" lvl="0" indent="0" algn="ctr" defTabSz="932412" rtl="0" eaLnBrk="1" fontAlgn="base" latinLnBrk="0" hangingPunct="1">
              <a:lnSpc>
                <a:spcPct val="90000"/>
              </a:lnSpc>
              <a:spcBef>
                <a:spcPct val="0"/>
              </a:spcBef>
              <a:spcAft>
                <a:spcPct val="0"/>
              </a:spcAft>
              <a:buClrTx/>
              <a:buSzTx/>
              <a:buFontTx/>
              <a:buNone/>
              <a:tabLst/>
              <a:defRPr/>
            </a:pPr>
            <a:endParaRPr kumimoji="0" lang="en-US" sz="2824"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28" name="Graphic 4">
            <a:extLst>
              <a:ext uri="{FF2B5EF4-FFF2-40B4-BE49-F238E27FC236}">
                <a16:creationId xmlns:a16="http://schemas.microsoft.com/office/drawing/2014/main" id="{08AD1094-65E6-714D-B966-78D6A7118D49}"/>
              </a:ext>
            </a:extLst>
          </p:cNvPr>
          <p:cNvGrpSpPr/>
          <p:nvPr/>
        </p:nvGrpSpPr>
        <p:grpSpPr>
          <a:xfrm>
            <a:off x="1244437" y="1564094"/>
            <a:ext cx="1090938" cy="1090938"/>
            <a:chOff x="282742" y="3570411"/>
            <a:chExt cx="643689" cy="643689"/>
          </a:xfrm>
        </p:grpSpPr>
        <p:sp>
          <p:nvSpPr>
            <p:cNvPr id="129" name="Freeform: Shape 245">
              <a:extLst>
                <a:ext uri="{FF2B5EF4-FFF2-40B4-BE49-F238E27FC236}">
                  <a16:creationId xmlns:a16="http://schemas.microsoft.com/office/drawing/2014/main" id="{8D587EE3-E783-6948-A266-5D7105CE0197}"/>
                </a:ext>
              </a:extLst>
            </p:cNvPr>
            <p:cNvSpPr/>
            <p:nvPr/>
          </p:nvSpPr>
          <p:spPr>
            <a:xfrm>
              <a:off x="329088" y="3882600"/>
              <a:ext cx="51495" cy="9655"/>
            </a:xfrm>
            <a:custGeom>
              <a:avLst/>
              <a:gdLst>
                <a:gd name="connsiteX0" fmla="*/ 48277 w 51495"/>
                <a:gd name="connsiteY0" fmla="*/ 4828 h 9655"/>
                <a:gd name="connsiteX1" fmla="*/ 4828 w 51495"/>
                <a:gd name="connsiteY1" fmla="*/ 4828 h 9655"/>
              </a:gdLst>
              <a:ahLst/>
              <a:cxnLst>
                <a:cxn ang="0">
                  <a:pos x="connsiteX0" y="connsiteY0"/>
                </a:cxn>
                <a:cxn ang="0">
                  <a:pos x="connsiteX1" y="connsiteY1"/>
                </a:cxn>
              </a:cxnLst>
              <a:rect l="l" t="t" r="r" b="b"/>
              <a:pathLst>
                <a:path w="51495" h="9655">
                  <a:moveTo>
                    <a:pt x="48277" y="4828"/>
                  </a:moveTo>
                  <a:lnTo>
                    <a:pt x="4828" y="4828"/>
                  </a:lnTo>
                </a:path>
              </a:pathLst>
            </a:custGeom>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0" name="Freeform: Shape 246">
              <a:extLst>
                <a:ext uri="{FF2B5EF4-FFF2-40B4-BE49-F238E27FC236}">
                  <a16:creationId xmlns:a16="http://schemas.microsoft.com/office/drawing/2014/main" id="{0B35C8A7-940B-DC43-B8A7-5647C5048CB4}"/>
                </a:ext>
              </a:extLst>
            </p:cNvPr>
            <p:cNvSpPr/>
            <p:nvPr/>
          </p:nvSpPr>
          <p:spPr>
            <a:xfrm>
              <a:off x="329088" y="3824024"/>
              <a:ext cx="77243" cy="9655"/>
            </a:xfrm>
            <a:custGeom>
              <a:avLst/>
              <a:gdLst>
                <a:gd name="connsiteX0" fmla="*/ 74668 w 77242"/>
                <a:gd name="connsiteY0" fmla="*/ 4828 h 9655"/>
                <a:gd name="connsiteX1" fmla="*/ 4828 w 77242"/>
                <a:gd name="connsiteY1" fmla="*/ 4828 h 9655"/>
              </a:gdLst>
              <a:ahLst/>
              <a:cxnLst>
                <a:cxn ang="0">
                  <a:pos x="connsiteX0" y="connsiteY0"/>
                </a:cxn>
                <a:cxn ang="0">
                  <a:pos x="connsiteX1" y="connsiteY1"/>
                </a:cxn>
              </a:cxnLst>
              <a:rect l="l" t="t" r="r" b="b"/>
              <a:pathLst>
                <a:path w="77242" h="9655">
                  <a:moveTo>
                    <a:pt x="74668" y="4828"/>
                  </a:moveTo>
                  <a:lnTo>
                    <a:pt x="4828" y="4828"/>
                  </a:lnTo>
                </a:path>
              </a:pathLst>
            </a:custGeom>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Freeform: Shape 247">
              <a:extLst>
                <a:ext uri="{FF2B5EF4-FFF2-40B4-BE49-F238E27FC236}">
                  <a16:creationId xmlns:a16="http://schemas.microsoft.com/office/drawing/2014/main" id="{73BBCAF7-5769-484B-8F48-A1273B010794}"/>
                </a:ext>
              </a:extLst>
            </p:cNvPr>
            <p:cNvSpPr/>
            <p:nvPr/>
          </p:nvSpPr>
          <p:spPr>
            <a:xfrm>
              <a:off x="301409" y="3853312"/>
              <a:ext cx="80461" cy="9655"/>
            </a:xfrm>
            <a:custGeom>
              <a:avLst/>
              <a:gdLst>
                <a:gd name="connsiteX0" fmla="*/ 75955 w 80461"/>
                <a:gd name="connsiteY0" fmla="*/ 4828 h 9655"/>
                <a:gd name="connsiteX1" fmla="*/ 4828 w 80461"/>
                <a:gd name="connsiteY1" fmla="*/ 4828 h 9655"/>
              </a:gdLst>
              <a:ahLst/>
              <a:cxnLst>
                <a:cxn ang="0">
                  <a:pos x="connsiteX0" y="connsiteY0"/>
                </a:cxn>
                <a:cxn ang="0">
                  <a:pos x="connsiteX1" y="connsiteY1"/>
                </a:cxn>
              </a:cxnLst>
              <a:rect l="l" t="t" r="r" b="b"/>
              <a:pathLst>
                <a:path w="80461" h="9655">
                  <a:moveTo>
                    <a:pt x="75955" y="4828"/>
                  </a:moveTo>
                  <a:lnTo>
                    <a:pt x="4828" y="4828"/>
                  </a:lnTo>
                </a:path>
              </a:pathLst>
            </a:custGeom>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2" name="Freeform: Shape 248">
              <a:extLst>
                <a:ext uri="{FF2B5EF4-FFF2-40B4-BE49-F238E27FC236}">
                  <a16:creationId xmlns:a16="http://schemas.microsoft.com/office/drawing/2014/main" id="{19272F3E-F32D-804C-81B9-AB690262C1B5}"/>
                </a:ext>
              </a:extLst>
            </p:cNvPr>
            <p:cNvSpPr/>
            <p:nvPr/>
          </p:nvSpPr>
          <p:spPr>
            <a:xfrm>
              <a:off x="597184" y="3777357"/>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3" name="Freeform: Shape 249">
              <a:extLst>
                <a:ext uri="{FF2B5EF4-FFF2-40B4-BE49-F238E27FC236}">
                  <a16:creationId xmlns:a16="http://schemas.microsoft.com/office/drawing/2014/main" id="{CF6C4C72-95CE-1B40-8C9B-BE1AA0AF0DDA}"/>
                </a:ext>
              </a:extLst>
            </p:cNvPr>
            <p:cNvSpPr/>
            <p:nvPr/>
          </p:nvSpPr>
          <p:spPr>
            <a:xfrm>
              <a:off x="597184" y="3864255"/>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Freeform: Shape 250">
              <a:extLst>
                <a:ext uri="{FF2B5EF4-FFF2-40B4-BE49-F238E27FC236}">
                  <a16:creationId xmlns:a16="http://schemas.microsoft.com/office/drawing/2014/main" id="{8A9BB960-312F-5446-A47D-9B07EC81971D}"/>
                </a:ext>
              </a:extLst>
            </p:cNvPr>
            <p:cNvSpPr/>
            <p:nvPr/>
          </p:nvSpPr>
          <p:spPr>
            <a:xfrm>
              <a:off x="685369" y="3777357"/>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5" name="Freeform: Shape 251">
              <a:extLst>
                <a:ext uri="{FF2B5EF4-FFF2-40B4-BE49-F238E27FC236}">
                  <a16:creationId xmlns:a16="http://schemas.microsoft.com/office/drawing/2014/main" id="{54EDC598-8B3A-B24D-A9B8-EC1BE27C0B30}"/>
                </a:ext>
              </a:extLst>
            </p:cNvPr>
            <p:cNvSpPr/>
            <p:nvPr/>
          </p:nvSpPr>
          <p:spPr>
            <a:xfrm>
              <a:off x="685369" y="3864255"/>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6" name="Freeform: Shape 252">
              <a:extLst>
                <a:ext uri="{FF2B5EF4-FFF2-40B4-BE49-F238E27FC236}">
                  <a16:creationId xmlns:a16="http://schemas.microsoft.com/office/drawing/2014/main" id="{4881CD0C-C3A1-EA4A-902A-FB39A88F9AB6}"/>
                </a:ext>
              </a:extLst>
            </p:cNvPr>
            <p:cNvSpPr/>
            <p:nvPr/>
          </p:nvSpPr>
          <p:spPr>
            <a:xfrm>
              <a:off x="398928" y="3885497"/>
              <a:ext cx="138393" cy="199544"/>
            </a:xfrm>
            <a:custGeom>
              <a:avLst/>
              <a:gdLst>
                <a:gd name="connsiteX0" fmla="*/ 4828 w 138393"/>
                <a:gd name="connsiteY0" fmla="*/ 4828 h 199543"/>
                <a:gd name="connsiteX1" fmla="*/ 136462 w 138393"/>
                <a:gd name="connsiteY1" fmla="*/ 4828 h 199543"/>
                <a:gd name="connsiteX2" fmla="*/ 136462 w 138393"/>
                <a:gd name="connsiteY2" fmla="*/ 194716 h 199543"/>
                <a:gd name="connsiteX3" fmla="*/ 4828 w 138393"/>
                <a:gd name="connsiteY3" fmla="*/ 194716 h 199543"/>
              </a:gdLst>
              <a:ahLst/>
              <a:cxnLst>
                <a:cxn ang="0">
                  <a:pos x="connsiteX0" y="connsiteY0"/>
                </a:cxn>
                <a:cxn ang="0">
                  <a:pos x="connsiteX1" y="connsiteY1"/>
                </a:cxn>
                <a:cxn ang="0">
                  <a:pos x="connsiteX2" y="connsiteY2"/>
                </a:cxn>
                <a:cxn ang="0">
                  <a:pos x="connsiteX3" y="connsiteY3"/>
                </a:cxn>
              </a:cxnLst>
              <a:rect l="l" t="t" r="r" b="b"/>
              <a:pathLst>
                <a:path w="138393" h="199543">
                  <a:moveTo>
                    <a:pt x="4828" y="4828"/>
                  </a:moveTo>
                  <a:lnTo>
                    <a:pt x="136462" y="4828"/>
                  </a:lnTo>
                  <a:lnTo>
                    <a:pt x="136462" y="194716"/>
                  </a:lnTo>
                  <a:lnTo>
                    <a:pt x="4828" y="194716"/>
                  </a:ln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Freeform: Shape 253">
              <a:extLst>
                <a:ext uri="{FF2B5EF4-FFF2-40B4-BE49-F238E27FC236}">
                  <a16:creationId xmlns:a16="http://schemas.microsoft.com/office/drawing/2014/main" id="{C7B39C14-ACBD-FC45-BA59-75EA7B864CF0}"/>
                </a:ext>
              </a:extLst>
            </p:cNvPr>
            <p:cNvSpPr/>
            <p:nvPr/>
          </p:nvSpPr>
          <p:spPr>
            <a:xfrm>
              <a:off x="459756" y="3866186"/>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Freeform: Shape 254">
              <a:extLst>
                <a:ext uri="{FF2B5EF4-FFF2-40B4-BE49-F238E27FC236}">
                  <a16:creationId xmlns:a16="http://schemas.microsoft.com/office/drawing/2014/main" id="{FA107250-42CA-DC41-8AA4-F74EE04CF16F}"/>
                </a:ext>
              </a:extLst>
            </p:cNvPr>
            <p:cNvSpPr/>
            <p:nvPr/>
          </p:nvSpPr>
          <p:spPr>
            <a:xfrm>
              <a:off x="441733" y="3861358"/>
              <a:ext cx="19311" cy="19311"/>
            </a:xfrm>
            <a:custGeom>
              <a:avLst/>
              <a:gdLst>
                <a:gd name="connsiteX0" fmla="*/ 14483 w 19310"/>
                <a:gd name="connsiteY0" fmla="*/ 9655 h 19310"/>
                <a:gd name="connsiteX1" fmla="*/ 9655 w 19310"/>
                <a:gd name="connsiteY1" fmla="*/ 14483 h 19310"/>
                <a:gd name="connsiteX2" fmla="*/ 4828 w 19310"/>
                <a:gd name="connsiteY2" fmla="*/ 9655 h 19310"/>
                <a:gd name="connsiteX3" fmla="*/ 9655 w 19310"/>
                <a:gd name="connsiteY3" fmla="*/ 4828 h 19310"/>
                <a:gd name="connsiteX4" fmla="*/ 14483 w 19310"/>
                <a:gd name="connsiteY4" fmla="*/ 9655 h 19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 h="19310">
                  <a:moveTo>
                    <a:pt x="14483" y="9655"/>
                  </a:moveTo>
                  <a:cubicBezTo>
                    <a:pt x="14483" y="12322"/>
                    <a:pt x="12322" y="14483"/>
                    <a:pt x="9655" y="14483"/>
                  </a:cubicBezTo>
                  <a:cubicBezTo>
                    <a:pt x="6989" y="14483"/>
                    <a:pt x="4828" y="12322"/>
                    <a:pt x="4828" y="9655"/>
                  </a:cubicBezTo>
                  <a:cubicBezTo>
                    <a:pt x="4828" y="6989"/>
                    <a:pt x="6989" y="4828"/>
                    <a:pt x="9655" y="4828"/>
                  </a:cubicBezTo>
                  <a:cubicBezTo>
                    <a:pt x="12322" y="4828"/>
                    <a:pt x="14483" y="6989"/>
                    <a:pt x="14483" y="9655"/>
                  </a:cubicBez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9" name="Freeform: Shape 255">
              <a:extLst>
                <a:ext uri="{FF2B5EF4-FFF2-40B4-BE49-F238E27FC236}">
                  <a16:creationId xmlns:a16="http://schemas.microsoft.com/office/drawing/2014/main" id="{3949525F-9987-EB47-83FB-AA08120CF859}"/>
                </a:ext>
              </a:extLst>
            </p:cNvPr>
            <p:cNvSpPr/>
            <p:nvPr/>
          </p:nvSpPr>
          <p:spPr>
            <a:xfrm>
              <a:off x="398928" y="3846232"/>
              <a:ext cx="138393" cy="267131"/>
            </a:xfrm>
            <a:custGeom>
              <a:avLst/>
              <a:gdLst>
                <a:gd name="connsiteX0" fmla="*/ 136462 w 138393"/>
                <a:gd name="connsiteY0" fmla="*/ 247820 h 267130"/>
                <a:gd name="connsiteX1" fmla="*/ 113933 w 138393"/>
                <a:gd name="connsiteY1" fmla="*/ 265200 h 267130"/>
                <a:gd name="connsiteX2" fmla="*/ 27357 w 138393"/>
                <a:gd name="connsiteY2" fmla="*/ 265200 h 267130"/>
                <a:gd name="connsiteX3" fmla="*/ 4828 w 138393"/>
                <a:gd name="connsiteY3" fmla="*/ 247820 h 267130"/>
                <a:gd name="connsiteX4" fmla="*/ 4828 w 138393"/>
                <a:gd name="connsiteY4" fmla="*/ 27357 h 267130"/>
                <a:gd name="connsiteX5" fmla="*/ 27357 w 138393"/>
                <a:gd name="connsiteY5" fmla="*/ 4828 h 267130"/>
                <a:gd name="connsiteX6" fmla="*/ 113933 w 138393"/>
                <a:gd name="connsiteY6" fmla="*/ 4828 h 267130"/>
                <a:gd name="connsiteX7" fmla="*/ 136462 w 138393"/>
                <a:gd name="connsiteY7" fmla="*/ 27357 h 267130"/>
                <a:gd name="connsiteX8" fmla="*/ 136462 w 138393"/>
                <a:gd name="connsiteY8" fmla="*/ 24782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267130">
                  <a:moveTo>
                    <a:pt x="136462" y="247820"/>
                  </a:moveTo>
                  <a:cubicBezTo>
                    <a:pt x="136462" y="260050"/>
                    <a:pt x="126485" y="265200"/>
                    <a:pt x="113933" y="265200"/>
                  </a:cubicBezTo>
                  <a:lnTo>
                    <a:pt x="27357" y="265200"/>
                  </a:lnTo>
                  <a:cubicBezTo>
                    <a:pt x="15127" y="265200"/>
                    <a:pt x="4828" y="260372"/>
                    <a:pt x="4828" y="247820"/>
                  </a:cubicBezTo>
                  <a:lnTo>
                    <a:pt x="4828" y="27357"/>
                  </a:lnTo>
                  <a:cubicBezTo>
                    <a:pt x="4828" y="15127"/>
                    <a:pt x="14805" y="4828"/>
                    <a:pt x="27357" y="4828"/>
                  </a:cubicBezTo>
                  <a:lnTo>
                    <a:pt x="113933" y="4828"/>
                  </a:lnTo>
                  <a:cubicBezTo>
                    <a:pt x="126163" y="4828"/>
                    <a:pt x="136462" y="14805"/>
                    <a:pt x="136462" y="27357"/>
                  </a:cubicBezTo>
                  <a:lnTo>
                    <a:pt x="136462" y="247820"/>
                  </a:ln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0" name="Freeform: Shape 256">
              <a:extLst>
                <a:ext uri="{FF2B5EF4-FFF2-40B4-BE49-F238E27FC236}">
                  <a16:creationId xmlns:a16="http://schemas.microsoft.com/office/drawing/2014/main" id="{DC4D6657-4940-F449-AC93-F0A2FF8E2448}"/>
                </a:ext>
              </a:extLst>
            </p:cNvPr>
            <p:cNvSpPr/>
            <p:nvPr/>
          </p:nvSpPr>
          <p:spPr>
            <a:xfrm>
              <a:off x="419848" y="3935061"/>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1" name="Freeform: Shape 257">
              <a:extLst>
                <a:ext uri="{FF2B5EF4-FFF2-40B4-BE49-F238E27FC236}">
                  <a16:creationId xmlns:a16="http://schemas.microsoft.com/office/drawing/2014/main" id="{386AA07A-3943-3B49-A26F-913F69D043EB}"/>
                </a:ext>
              </a:extLst>
            </p:cNvPr>
            <p:cNvSpPr/>
            <p:nvPr/>
          </p:nvSpPr>
          <p:spPr>
            <a:xfrm>
              <a:off x="419848" y="3987200"/>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2" name="Freeform: Shape 258">
              <a:extLst>
                <a:ext uri="{FF2B5EF4-FFF2-40B4-BE49-F238E27FC236}">
                  <a16:creationId xmlns:a16="http://schemas.microsoft.com/office/drawing/2014/main" id="{91C5C286-70BB-B546-83C3-D584A0A2A150}"/>
                </a:ext>
              </a:extLst>
            </p:cNvPr>
            <p:cNvSpPr/>
            <p:nvPr/>
          </p:nvSpPr>
          <p:spPr>
            <a:xfrm>
              <a:off x="472630" y="3935061"/>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3" name="Freeform: Shape 259">
              <a:extLst>
                <a:ext uri="{FF2B5EF4-FFF2-40B4-BE49-F238E27FC236}">
                  <a16:creationId xmlns:a16="http://schemas.microsoft.com/office/drawing/2014/main" id="{447894BC-28E6-6E41-B07C-C18F25506F26}"/>
                </a:ext>
              </a:extLst>
            </p:cNvPr>
            <p:cNvSpPr/>
            <p:nvPr/>
          </p:nvSpPr>
          <p:spPr>
            <a:xfrm>
              <a:off x="472630" y="3987200"/>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4" name="Freeform: Shape 260">
              <a:extLst>
                <a:ext uri="{FF2B5EF4-FFF2-40B4-BE49-F238E27FC236}">
                  <a16:creationId xmlns:a16="http://schemas.microsoft.com/office/drawing/2014/main" id="{2C7BBE01-88D5-DD47-8F16-844875B98B96}"/>
                </a:ext>
              </a:extLst>
            </p:cNvPr>
            <p:cNvSpPr/>
            <p:nvPr/>
          </p:nvSpPr>
          <p:spPr>
            <a:xfrm>
              <a:off x="513504" y="3744207"/>
              <a:ext cx="325063" cy="225291"/>
            </a:xfrm>
            <a:custGeom>
              <a:avLst/>
              <a:gdLst>
                <a:gd name="connsiteX0" fmla="*/ 4828 w 325062"/>
                <a:gd name="connsiteY0" fmla="*/ 82392 h 225291"/>
                <a:gd name="connsiteX1" fmla="*/ 4828 w 325062"/>
                <a:gd name="connsiteY1" fmla="*/ 13517 h 225291"/>
                <a:gd name="connsiteX2" fmla="*/ 13517 w 325062"/>
                <a:gd name="connsiteY2" fmla="*/ 4828 h 225291"/>
                <a:gd name="connsiteX3" fmla="*/ 313155 w 325062"/>
                <a:gd name="connsiteY3" fmla="*/ 4828 h 225291"/>
                <a:gd name="connsiteX4" fmla="*/ 321845 w 325062"/>
                <a:gd name="connsiteY4" fmla="*/ 13517 h 225291"/>
                <a:gd name="connsiteX5" fmla="*/ 321845 w 325062"/>
                <a:gd name="connsiteY5" fmla="*/ 213061 h 225291"/>
                <a:gd name="connsiteX6" fmla="*/ 313155 w 325062"/>
                <a:gd name="connsiteY6" fmla="*/ 221751 h 225291"/>
                <a:gd name="connsiteX7" fmla="*/ 47955 w 325062"/>
                <a:gd name="connsiteY7" fmla="*/ 221751 h 2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062" h="225291">
                  <a:moveTo>
                    <a:pt x="4828" y="82392"/>
                  </a:moveTo>
                  <a:lnTo>
                    <a:pt x="4828" y="13517"/>
                  </a:lnTo>
                  <a:cubicBezTo>
                    <a:pt x="4828" y="8690"/>
                    <a:pt x="8690" y="4828"/>
                    <a:pt x="13517" y="4828"/>
                  </a:cubicBezTo>
                  <a:lnTo>
                    <a:pt x="313155" y="4828"/>
                  </a:lnTo>
                  <a:cubicBezTo>
                    <a:pt x="317982" y="4828"/>
                    <a:pt x="321845" y="8690"/>
                    <a:pt x="321845" y="13517"/>
                  </a:cubicBezTo>
                  <a:lnTo>
                    <a:pt x="321845" y="213061"/>
                  </a:lnTo>
                  <a:cubicBezTo>
                    <a:pt x="321845" y="217889"/>
                    <a:pt x="317982" y="221751"/>
                    <a:pt x="313155" y="221751"/>
                  </a:cubicBezTo>
                  <a:lnTo>
                    <a:pt x="47955" y="221751"/>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5" name="Freeform: Shape 261">
              <a:extLst>
                <a:ext uri="{FF2B5EF4-FFF2-40B4-BE49-F238E27FC236}">
                  <a16:creationId xmlns:a16="http://schemas.microsoft.com/office/drawing/2014/main" id="{25D68DDC-C4E5-2C4B-8AA4-4F6B01DA21A0}"/>
                </a:ext>
              </a:extLst>
            </p:cNvPr>
            <p:cNvSpPr/>
            <p:nvPr/>
          </p:nvSpPr>
          <p:spPr>
            <a:xfrm>
              <a:off x="491941" y="3723609"/>
              <a:ext cx="370121" cy="270349"/>
            </a:xfrm>
            <a:custGeom>
              <a:avLst/>
              <a:gdLst>
                <a:gd name="connsiteX0" fmla="*/ 4828 w 370121"/>
                <a:gd name="connsiteY0" fmla="*/ 104278 h 270349"/>
                <a:gd name="connsiteX1" fmla="*/ 4828 w 370121"/>
                <a:gd name="connsiteY1" fmla="*/ 13517 h 270349"/>
                <a:gd name="connsiteX2" fmla="*/ 13517 w 370121"/>
                <a:gd name="connsiteY2" fmla="*/ 4828 h 270349"/>
                <a:gd name="connsiteX3" fmla="*/ 357247 w 370121"/>
                <a:gd name="connsiteY3" fmla="*/ 4828 h 270349"/>
                <a:gd name="connsiteX4" fmla="*/ 365937 w 370121"/>
                <a:gd name="connsiteY4" fmla="*/ 13517 h 270349"/>
                <a:gd name="connsiteX5" fmla="*/ 365937 w 370121"/>
                <a:gd name="connsiteY5" fmla="*/ 259407 h 270349"/>
                <a:gd name="connsiteX6" fmla="*/ 357247 w 370121"/>
                <a:gd name="connsiteY6" fmla="*/ 268096 h 270349"/>
                <a:gd name="connsiteX7" fmla="*/ 68231 w 370121"/>
                <a:gd name="connsiteY7" fmla="*/ 268096 h 2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270349">
                  <a:moveTo>
                    <a:pt x="4828" y="104278"/>
                  </a:moveTo>
                  <a:lnTo>
                    <a:pt x="4828" y="13517"/>
                  </a:lnTo>
                  <a:cubicBezTo>
                    <a:pt x="4828" y="8690"/>
                    <a:pt x="8690" y="4828"/>
                    <a:pt x="13517" y="4828"/>
                  </a:cubicBezTo>
                  <a:lnTo>
                    <a:pt x="357247" y="4828"/>
                  </a:lnTo>
                  <a:cubicBezTo>
                    <a:pt x="362075" y="4828"/>
                    <a:pt x="365937" y="8690"/>
                    <a:pt x="365937" y="13517"/>
                  </a:cubicBezTo>
                  <a:lnTo>
                    <a:pt x="365937" y="259407"/>
                  </a:lnTo>
                  <a:cubicBezTo>
                    <a:pt x="365937" y="264234"/>
                    <a:pt x="362075" y="268096"/>
                    <a:pt x="357247" y="268096"/>
                  </a:cubicBezTo>
                  <a:lnTo>
                    <a:pt x="68231" y="268096"/>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6" name="Freeform: Shape 262">
              <a:extLst>
                <a:ext uri="{FF2B5EF4-FFF2-40B4-BE49-F238E27FC236}">
                  <a16:creationId xmlns:a16="http://schemas.microsoft.com/office/drawing/2014/main" id="{A3863274-87EA-AB44-AC88-5969134037B8}"/>
                </a:ext>
              </a:extLst>
            </p:cNvPr>
            <p:cNvSpPr/>
            <p:nvPr/>
          </p:nvSpPr>
          <p:spPr>
            <a:xfrm>
              <a:off x="556954" y="3986556"/>
              <a:ext cx="341155" cy="41840"/>
            </a:xfrm>
            <a:custGeom>
              <a:avLst/>
              <a:gdLst>
                <a:gd name="connsiteX0" fmla="*/ 4828 w 341155"/>
                <a:gd name="connsiteY0" fmla="*/ 37012 h 41839"/>
                <a:gd name="connsiteX1" fmla="*/ 313477 w 341155"/>
                <a:gd name="connsiteY1" fmla="*/ 37012 h 41839"/>
                <a:gd name="connsiteX2" fmla="*/ 339224 w 341155"/>
                <a:gd name="connsiteY2" fmla="*/ 25748 h 41839"/>
                <a:gd name="connsiteX3" fmla="*/ 339224 w 341155"/>
                <a:gd name="connsiteY3" fmla="*/ 4828 h 41839"/>
                <a:gd name="connsiteX4" fmla="*/ 297062 w 34115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41839">
                  <a:moveTo>
                    <a:pt x="4828" y="37012"/>
                  </a:moveTo>
                  <a:lnTo>
                    <a:pt x="313477" y="37012"/>
                  </a:lnTo>
                  <a:cubicBezTo>
                    <a:pt x="313477" y="37012"/>
                    <a:pt x="332144" y="37334"/>
                    <a:pt x="339224" y="25748"/>
                  </a:cubicBezTo>
                  <a:lnTo>
                    <a:pt x="339224" y="4828"/>
                  </a:lnTo>
                  <a:lnTo>
                    <a:pt x="297062" y="4828"/>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47" name="Rectangle 146">
            <a:extLst>
              <a:ext uri="{FF2B5EF4-FFF2-40B4-BE49-F238E27FC236}">
                <a16:creationId xmlns:a16="http://schemas.microsoft.com/office/drawing/2014/main" id="{F5F8260D-BA97-D341-BB01-27F13E39BF1A}"/>
              </a:ext>
            </a:extLst>
          </p:cNvPr>
          <p:cNvSpPr/>
          <p:nvPr/>
        </p:nvSpPr>
        <p:spPr>
          <a:xfrm>
            <a:off x="601287" y="3051846"/>
            <a:ext cx="2352145" cy="492443"/>
          </a:xfrm>
          <a:prstGeom prst="rect">
            <a:avLst/>
          </a:prstGeom>
        </p:spPr>
        <p:txBody>
          <a:bodyPr wrap="square" lIns="7620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Corporate IT applications</a:t>
            </a:r>
          </a:p>
        </p:txBody>
      </p:sp>
      <p:grpSp>
        <p:nvGrpSpPr>
          <p:cNvPr id="148" name="Graphic 122">
            <a:extLst>
              <a:ext uri="{FF2B5EF4-FFF2-40B4-BE49-F238E27FC236}">
                <a16:creationId xmlns:a16="http://schemas.microsoft.com/office/drawing/2014/main" id="{C462FA78-A4FF-9C49-A768-33350E55DE47}"/>
              </a:ext>
            </a:extLst>
          </p:cNvPr>
          <p:cNvGrpSpPr>
            <a:grpSpLocks noChangeAspect="1"/>
          </p:cNvGrpSpPr>
          <p:nvPr/>
        </p:nvGrpSpPr>
        <p:grpSpPr>
          <a:xfrm>
            <a:off x="4094742" y="1556585"/>
            <a:ext cx="1174375" cy="1174375"/>
            <a:chOff x="5401662" y="1547156"/>
            <a:chExt cx="643689" cy="643689"/>
          </a:xfrm>
        </p:grpSpPr>
        <p:sp>
          <p:nvSpPr>
            <p:cNvPr id="149" name="Freeform: Shape 145">
              <a:extLst>
                <a:ext uri="{FF2B5EF4-FFF2-40B4-BE49-F238E27FC236}">
                  <a16:creationId xmlns:a16="http://schemas.microsoft.com/office/drawing/2014/main" id="{3F529F27-14DD-214A-86CD-C741A83DBE63}"/>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Freeform: Shape 146">
              <a:extLst>
                <a:ext uri="{FF2B5EF4-FFF2-40B4-BE49-F238E27FC236}">
                  <a16:creationId xmlns:a16="http://schemas.microsoft.com/office/drawing/2014/main" id="{0E184ABE-67E3-524C-8851-76BBFB37928F}"/>
                </a:ext>
              </a:extLst>
            </p:cNvPr>
            <p:cNvSpPr/>
            <p:nvPr/>
          </p:nvSpPr>
          <p:spPr>
            <a:xfrm>
              <a:off x="5551642" y="1656583"/>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1" name="Freeform: Shape 147">
              <a:extLst>
                <a:ext uri="{FF2B5EF4-FFF2-40B4-BE49-F238E27FC236}">
                  <a16:creationId xmlns:a16="http://schemas.microsoft.com/office/drawing/2014/main" id="{F356BD54-7756-0445-952D-0ED561A0AFDC}"/>
                </a:ext>
              </a:extLst>
            </p:cNvPr>
            <p:cNvSpPr/>
            <p:nvPr/>
          </p:nvSpPr>
          <p:spPr>
            <a:xfrm>
              <a:off x="5551642" y="1818471"/>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Freeform: Shape 148">
              <a:extLst>
                <a:ext uri="{FF2B5EF4-FFF2-40B4-BE49-F238E27FC236}">
                  <a16:creationId xmlns:a16="http://schemas.microsoft.com/office/drawing/2014/main" id="{C470ED7F-5F27-5B42-BD1C-6CB71756323A}"/>
                </a:ext>
              </a:extLst>
            </p:cNvPr>
            <p:cNvSpPr/>
            <p:nvPr/>
          </p:nvSpPr>
          <p:spPr>
            <a:xfrm>
              <a:off x="5551642" y="1920817"/>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Freeform: Shape 149">
              <a:extLst>
                <a:ext uri="{FF2B5EF4-FFF2-40B4-BE49-F238E27FC236}">
                  <a16:creationId xmlns:a16="http://schemas.microsoft.com/office/drawing/2014/main" id="{E16183CF-C966-0349-9280-930B4FA4EA4F}"/>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54" name="Rectangle 153">
            <a:extLst>
              <a:ext uri="{FF2B5EF4-FFF2-40B4-BE49-F238E27FC236}">
                <a16:creationId xmlns:a16="http://schemas.microsoft.com/office/drawing/2014/main" id="{24B78111-3131-7543-B9A1-B883A1C5D256}"/>
              </a:ext>
            </a:extLst>
          </p:cNvPr>
          <p:cNvSpPr/>
          <p:nvPr/>
        </p:nvSpPr>
        <p:spPr>
          <a:xfrm>
            <a:off x="3481833" y="3051846"/>
            <a:ext cx="2352145" cy="492443"/>
          </a:xfrm>
          <a:prstGeom prst="rect">
            <a:avLst/>
          </a:prstGeom>
        </p:spPr>
        <p:txBody>
          <a:bodyPr wrap="square" lIns="7620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a:t>
            </a:r>
            <a:b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applications</a:t>
            </a:r>
          </a:p>
        </p:txBody>
      </p:sp>
      <p:sp>
        <p:nvSpPr>
          <p:cNvPr id="155" name="Rectangle 154">
            <a:extLst>
              <a:ext uri="{FF2B5EF4-FFF2-40B4-BE49-F238E27FC236}">
                <a16:creationId xmlns:a16="http://schemas.microsoft.com/office/drawing/2014/main" id="{9560CEF4-C418-5F47-9B42-97F7BE8B47B3}"/>
              </a:ext>
            </a:extLst>
          </p:cNvPr>
          <p:cNvSpPr/>
          <p:nvPr/>
        </p:nvSpPr>
        <p:spPr>
          <a:xfrm>
            <a:off x="6362379" y="3051846"/>
            <a:ext cx="2352145" cy="492443"/>
          </a:xfrm>
          <a:prstGeom prst="rect">
            <a:avLst/>
          </a:prstGeom>
        </p:spPr>
        <p:txBody>
          <a:bodyPr wrap="square" lIns="7620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User </a:t>
            </a:r>
            <a:b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shares</a:t>
            </a:r>
          </a:p>
        </p:txBody>
      </p:sp>
      <p:sp>
        <p:nvSpPr>
          <p:cNvPr id="156" name="Rectangle 155">
            <a:extLst>
              <a:ext uri="{FF2B5EF4-FFF2-40B4-BE49-F238E27FC236}">
                <a16:creationId xmlns:a16="http://schemas.microsoft.com/office/drawing/2014/main" id="{B18C5E0B-CE4D-7445-819A-1E1FC3B3CDF8}"/>
              </a:ext>
            </a:extLst>
          </p:cNvPr>
          <p:cNvSpPr/>
          <p:nvPr/>
        </p:nvSpPr>
        <p:spPr>
          <a:xfrm>
            <a:off x="9242924" y="3051846"/>
            <a:ext cx="2352145" cy="492443"/>
          </a:xfrm>
          <a:prstGeom prst="rect">
            <a:avLst/>
          </a:prstGeom>
        </p:spPr>
        <p:txBody>
          <a:bodyPr wrap="square" lIns="7620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Software build environments</a:t>
            </a:r>
          </a:p>
        </p:txBody>
      </p:sp>
      <p:grpSp>
        <p:nvGrpSpPr>
          <p:cNvPr id="157" name="Graphic 386">
            <a:extLst>
              <a:ext uri="{FF2B5EF4-FFF2-40B4-BE49-F238E27FC236}">
                <a16:creationId xmlns:a16="http://schemas.microsoft.com/office/drawing/2014/main" id="{17816C1B-C963-C847-956D-D9BB5E8B3DC1}"/>
              </a:ext>
            </a:extLst>
          </p:cNvPr>
          <p:cNvGrpSpPr/>
          <p:nvPr/>
        </p:nvGrpSpPr>
        <p:grpSpPr>
          <a:xfrm>
            <a:off x="9869504" y="1601397"/>
            <a:ext cx="1078877" cy="1078877"/>
            <a:chOff x="5556068" y="6818634"/>
            <a:chExt cx="643689" cy="643689"/>
          </a:xfrm>
        </p:grpSpPr>
        <p:sp>
          <p:nvSpPr>
            <p:cNvPr id="158" name="Freeform: Shape 305">
              <a:extLst>
                <a:ext uri="{FF2B5EF4-FFF2-40B4-BE49-F238E27FC236}">
                  <a16:creationId xmlns:a16="http://schemas.microsoft.com/office/drawing/2014/main" id="{003E0CAF-FB15-7C43-8C29-88F7AB9117B2}"/>
                </a:ext>
              </a:extLst>
            </p:cNvPr>
            <p:cNvSpPr/>
            <p:nvPr/>
          </p:nvSpPr>
          <p:spPr>
            <a:xfrm>
              <a:off x="5995064" y="7094133"/>
              <a:ext cx="51495" cy="32184"/>
            </a:xfrm>
            <a:custGeom>
              <a:avLst/>
              <a:gdLst>
                <a:gd name="connsiteX0" fmla="*/ 46989 w 51495"/>
                <a:gd name="connsiteY0" fmla="*/ 30253 h 32184"/>
                <a:gd name="connsiteX1" fmla="*/ 16414 w 51495"/>
                <a:gd name="connsiteY1" fmla="*/ 4828 h 32184"/>
                <a:gd name="connsiteX2" fmla="*/ 4828 w 51495"/>
                <a:gd name="connsiteY2" fmla="*/ 4828 h 32184"/>
              </a:gdLst>
              <a:ahLst/>
              <a:cxnLst>
                <a:cxn ang="0">
                  <a:pos x="connsiteX0" y="connsiteY0"/>
                </a:cxn>
                <a:cxn ang="0">
                  <a:pos x="connsiteX1" y="connsiteY1"/>
                </a:cxn>
                <a:cxn ang="0">
                  <a:pos x="connsiteX2" y="connsiteY2"/>
                </a:cxn>
              </a:cxnLst>
              <a:rect l="l" t="t" r="r" b="b"/>
              <a:pathLst>
                <a:path w="51495" h="32184">
                  <a:moveTo>
                    <a:pt x="46989" y="30253"/>
                  </a:moveTo>
                  <a:lnTo>
                    <a:pt x="16414" y="4828"/>
                  </a:lnTo>
                  <a:lnTo>
                    <a:pt x="4828" y="4828"/>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9" name="Freeform: Shape 306">
              <a:extLst>
                <a:ext uri="{FF2B5EF4-FFF2-40B4-BE49-F238E27FC236}">
                  <a16:creationId xmlns:a16="http://schemas.microsoft.com/office/drawing/2014/main" id="{22BDBF80-BA53-6E4D-9E82-9B48B6ED5B0B}"/>
                </a:ext>
              </a:extLst>
            </p:cNvPr>
            <p:cNvSpPr/>
            <p:nvPr/>
          </p:nvSpPr>
          <p:spPr>
            <a:xfrm>
              <a:off x="5708944" y="7094133"/>
              <a:ext cx="51495" cy="32184"/>
            </a:xfrm>
            <a:custGeom>
              <a:avLst/>
              <a:gdLst>
                <a:gd name="connsiteX0" fmla="*/ 47311 w 51495"/>
                <a:gd name="connsiteY0" fmla="*/ 4828 h 32184"/>
                <a:gd name="connsiteX1" fmla="*/ 35403 w 51495"/>
                <a:gd name="connsiteY1" fmla="*/ 4828 h 32184"/>
                <a:gd name="connsiteX2" fmla="*/ 4828 w 51495"/>
                <a:gd name="connsiteY2" fmla="*/ 30253 h 32184"/>
              </a:gdLst>
              <a:ahLst/>
              <a:cxnLst>
                <a:cxn ang="0">
                  <a:pos x="connsiteX0" y="connsiteY0"/>
                </a:cxn>
                <a:cxn ang="0">
                  <a:pos x="connsiteX1" y="connsiteY1"/>
                </a:cxn>
                <a:cxn ang="0">
                  <a:pos x="connsiteX2" y="connsiteY2"/>
                </a:cxn>
              </a:cxnLst>
              <a:rect l="l" t="t" r="r" b="b"/>
              <a:pathLst>
                <a:path w="51495" h="32184">
                  <a:moveTo>
                    <a:pt x="47311" y="4828"/>
                  </a:moveTo>
                  <a:lnTo>
                    <a:pt x="35403" y="4828"/>
                  </a:lnTo>
                  <a:lnTo>
                    <a:pt x="4828" y="30253"/>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0" name="Freeform: Shape 307">
              <a:extLst>
                <a:ext uri="{FF2B5EF4-FFF2-40B4-BE49-F238E27FC236}">
                  <a16:creationId xmlns:a16="http://schemas.microsoft.com/office/drawing/2014/main" id="{0C7C6085-784C-684F-AF43-5C39BDFB676A}"/>
                </a:ext>
              </a:extLst>
            </p:cNvPr>
            <p:cNvSpPr/>
            <p:nvPr/>
          </p:nvSpPr>
          <p:spPr>
            <a:xfrm>
              <a:off x="5937776" y="7338413"/>
              <a:ext cx="70806" cy="9655"/>
            </a:xfrm>
            <a:custGeom>
              <a:avLst/>
              <a:gdLst>
                <a:gd name="connsiteX0" fmla="*/ 4828 w 70805"/>
                <a:gd name="connsiteY0" fmla="*/ 4828 h 9655"/>
                <a:gd name="connsiteX1" fmla="*/ 66300 w 70805"/>
                <a:gd name="connsiteY1" fmla="*/ 4828 h 9655"/>
              </a:gdLst>
              <a:ahLst/>
              <a:cxnLst>
                <a:cxn ang="0">
                  <a:pos x="connsiteX0" y="connsiteY0"/>
                </a:cxn>
                <a:cxn ang="0">
                  <a:pos x="connsiteX1" y="connsiteY1"/>
                </a:cxn>
              </a:cxnLst>
              <a:rect l="l" t="t" r="r" b="b"/>
              <a:pathLst>
                <a:path w="70805" h="9655">
                  <a:moveTo>
                    <a:pt x="4828" y="4828"/>
                  </a:moveTo>
                  <a:lnTo>
                    <a:pt x="66300" y="4828"/>
                  </a:lnTo>
                </a:path>
              </a:pathLst>
            </a:custGeom>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1" name="Freeform: Shape 308">
              <a:extLst>
                <a:ext uri="{FF2B5EF4-FFF2-40B4-BE49-F238E27FC236}">
                  <a16:creationId xmlns:a16="http://schemas.microsoft.com/office/drawing/2014/main" id="{4CD66A80-F0BE-794D-9323-0FE2E48C4B34}"/>
                </a:ext>
              </a:extLst>
            </p:cNvPr>
            <p:cNvSpPr/>
            <p:nvPr/>
          </p:nvSpPr>
          <p:spPr>
            <a:xfrm>
              <a:off x="5693174" y="7220940"/>
              <a:ext cx="234946" cy="125519"/>
            </a:xfrm>
            <a:custGeom>
              <a:avLst/>
              <a:gdLst>
                <a:gd name="connsiteX0" fmla="*/ 4828 w 234946"/>
                <a:gd name="connsiteY0" fmla="*/ 4828 h 125519"/>
                <a:gd name="connsiteX1" fmla="*/ 4828 w 234946"/>
                <a:gd name="connsiteY1" fmla="*/ 122301 h 125519"/>
                <a:gd name="connsiteX2" fmla="*/ 233015 w 234946"/>
                <a:gd name="connsiteY2" fmla="*/ 122301 h 125519"/>
              </a:gdLst>
              <a:ahLst/>
              <a:cxnLst>
                <a:cxn ang="0">
                  <a:pos x="connsiteX0" y="connsiteY0"/>
                </a:cxn>
                <a:cxn ang="0">
                  <a:pos x="connsiteX1" y="connsiteY1"/>
                </a:cxn>
                <a:cxn ang="0">
                  <a:pos x="connsiteX2" y="connsiteY2"/>
                </a:cxn>
              </a:cxnLst>
              <a:rect l="l" t="t" r="r" b="b"/>
              <a:pathLst>
                <a:path w="234946" h="125519">
                  <a:moveTo>
                    <a:pt x="4828" y="4828"/>
                  </a:moveTo>
                  <a:lnTo>
                    <a:pt x="4828" y="122301"/>
                  </a:lnTo>
                  <a:lnTo>
                    <a:pt x="233015" y="122301"/>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2" name="Freeform: Shape 309">
              <a:extLst>
                <a:ext uri="{FF2B5EF4-FFF2-40B4-BE49-F238E27FC236}">
                  <a16:creationId xmlns:a16="http://schemas.microsoft.com/office/drawing/2014/main" id="{259B2F0F-B14C-EC46-9392-0CF4F924AE81}"/>
                </a:ext>
              </a:extLst>
            </p:cNvPr>
            <p:cNvSpPr/>
            <p:nvPr/>
          </p:nvSpPr>
          <p:spPr>
            <a:xfrm>
              <a:off x="5693174" y="7174594"/>
              <a:ext cx="9655" cy="41840"/>
            </a:xfrm>
            <a:custGeom>
              <a:avLst/>
              <a:gdLst>
                <a:gd name="connsiteX0" fmla="*/ 4828 w 9655"/>
                <a:gd name="connsiteY0" fmla="*/ 4828 h 41839"/>
                <a:gd name="connsiteX1" fmla="*/ 4828 w 9655"/>
                <a:gd name="connsiteY1" fmla="*/ 37334 h 41839"/>
              </a:gdLst>
              <a:ahLst/>
              <a:cxnLst>
                <a:cxn ang="0">
                  <a:pos x="connsiteX0" y="connsiteY0"/>
                </a:cxn>
                <a:cxn ang="0">
                  <a:pos x="connsiteX1" y="connsiteY1"/>
                </a:cxn>
              </a:cxnLst>
              <a:rect l="l" t="t" r="r" b="b"/>
              <a:pathLst>
                <a:path w="9655" h="41839">
                  <a:moveTo>
                    <a:pt x="4828" y="4828"/>
                  </a:moveTo>
                  <a:lnTo>
                    <a:pt x="4828" y="37334"/>
                  </a:lnTo>
                </a:path>
              </a:pathLst>
            </a:custGeom>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3" name="Freeform: Shape 310">
              <a:extLst>
                <a:ext uri="{FF2B5EF4-FFF2-40B4-BE49-F238E27FC236}">
                  <a16:creationId xmlns:a16="http://schemas.microsoft.com/office/drawing/2014/main" id="{95677B04-D189-8946-A2C3-78384A41516E}"/>
                </a:ext>
              </a:extLst>
            </p:cNvPr>
            <p:cNvSpPr/>
            <p:nvPr/>
          </p:nvSpPr>
          <p:spPr>
            <a:xfrm>
              <a:off x="5693174" y="7133076"/>
              <a:ext cx="366903" cy="212417"/>
            </a:xfrm>
            <a:custGeom>
              <a:avLst/>
              <a:gdLst>
                <a:gd name="connsiteX0" fmla="*/ 327638 w 366902"/>
                <a:gd name="connsiteY0" fmla="*/ 210164 h 212417"/>
                <a:gd name="connsiteX1" fmla="*/ 364650 w 366902"/>
                <a:gd name="connsiteY1" fmla="*/ 210164 h 212417"/>
                <a:gd name="connsiteX2" fmla="*/ 364650 w 366902"/>
                <a:gd name="connsiteY2" fmla="*/ 4828 h 212417"/>
                <a:gd name="connsiteX3" fmla="*/ 4828 w 366902"/>
                <a:gd name="connsiteY3" fmla="*/ 4828 h 212417"/>
                <a:gd name="connsiteX4" fmla="*/ 4828 w 366902"/>
                <a:gd name="connsiteY4" fmla="*/ 33150 h 212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902" h="212417">
                  <a:moveTo>
                    <a:pt x="327638" y="210164"/>
                  </a:moveTo>
                  <a:lnTo>
                    <a:pt x="364650" y="210164"/>
                  </a:lnTo>
                  <a:lnTo>
                    <a:pt x="364650" y="4828"/>
                  </a:lnTo>
                  <a:lnTo>
                    <a:pt x="4828" y="4828"/>
                  </a:lnTo>
                  <a:lnTo>
                    <a:pt x="4828" y="33150"/>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4" name="Freeform: Shape 311">
              <a:extLst>
                <a:ext uri="{FF2B5EF4-FFF2-40B4-BE49-F238E27FC236}">
                  <a16:creationId xmlns:a16="http://schemas.microsoft.com/office/drawing/2014/main" id="{291DB524-EB50-5840-B631-5CAAC48DA9CA}"/>
                </a:ext>
              </a:extLst>
            </p:cNvPr>
            <p:cNvSpPr/>
            <p:nvPr/>
          </p:nvSpPr>
          <p:spPr>
            <a:xfrm>
              <a:off x="5817728" y="7170732"/>
              <a:ext cx="122301" cy="32184"/>
            </a:xfrm>
            <a:custGeom>
              <a:avLst/>
              <a:gdLst>
                <a:gd name="connsiteX0" fmla="*/ 4828 w 122300"/>
                <a:gd name="connsiteY0" fmla="*/ 4828 h 32184"/>
                <a:gd name="connsiteX1" fmla="*/ 120370 w 122300"/>
                <a:gd name="connsiteY1" fmla="*/ 4828 h 32184"/>
                <a:gd name="connsiteX2" fmla="*/ 120370 w 122300"/>
                <a:gd name="connsiteY2" fmla="*/ 28322 h 32184"/>
                <a:gd name="connsiteX3" fmla="*/ 4828 w 122300"/>
                <a:gd name="connsiteY3" fmla="*/ 28322 h 32184"/>
              </a:gdLst>
              <a:ahLst/>
              <a:cxnLst>
                <a:cxn ang="0">
                  <a:pos x="connsiteX0" y="connsiteY0"/>
                </a:cxn>
                <a:cxn ang="0">
                  <a:pos x="connsiteX1" y="connsiteY1"/>
                </a:cxn>
                <a:cxn ang="0">
                  <a:pos x="connsiteX2" y="connsiteY2"/>
                </a:cxn>
                <a:cxn ang="0">
                  <a:pos x="connsiteX3" y="connsiteY3"/>
                </a:cxn>
              </a:cxnLst>
              <a:rect l="l" t="t" r="r" b="b"/>
              <a:pathLst>
                <a:path w="122300" h="32184">
                  <a:moveTo>
                    <a:pt x="4828" y="4828"/>
                  </a:moveTo>
                  <a:lnTo>
                    <a:pt x="120370" y="4828"/>
                  </a:lnTo>
                  <a:lnTo>
                    <a:pt x="120370" y="28322"/>
                  </a:lnTo>
                  <a:lnTo>
                    <a:pt x="4828" y="28322"/>
                  </a:ln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5" name="Freeform: Shape 312">
              <a:extLst>
                <a:ext uri="{FF2B5EF4-FFF2-40B4-BE49-F238E27FC236}">
                  <a16:creationId xmlns:a16="http://schemas.microsoft.com/office/drawing/2014/main" id="{4804901A-1B91-E74F-85AE-61054044F647}"/>
                </a:ext>
              </a:extLst>
            </p:cNvPr>
            <p:cNvSpPr/>
            <p:nvPr/>
          </p:nvSpPr>
          <p:spPr>
            <a:xfrm>
              <a:off x="5765267" y="6961211"/>
              <a:ext cx="186670" cy="151267"/>
            </a:xfrm>
            <a:custGeom>
              <a:avLst/>
              <a:gdLst>
                <a:gd name="connsiteX0" fmla="*/ 4828 w 186669"/>
                <a:gd name="connsiteY0" fmla="*/ 146761 h 151266"/>
                <a:gd name="connsiteX1" fmla="*/ 4828 w 186669"/>
                <a:gd name="connsiteY1" fmla="*/ 11908 h 151266"/>
                <a:gd name="connsiteX2" fmla="*/ 11908 w 186669"/>
                <a:gd name="connsiteY2" fmla="*/ 4828 h 151266"/>
                <a:gd name="connsiteX3" fmla="*/ 123588 w 186669"/>
                <a:gd name="connsiteY3" fmla="*/ 4828 h 151266"/>
                <a:gd name="connsiteX4" fmla="*/ 183130 w 186669"/>
                <a:gd name="connsiteY4" fmla="*/ 64369 h 151266"/>
                <a:gd name="connsiteX5" fmla="*/ 183130 w 186669"/>
                <a:gd name="connsiteY5" fmla="*/ 147083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69" h="151266">
                  <a:moveTo>
                    <a:pt x="4828" y="146761"/>
                  </a:moveTo>
                  <a:lnTo>
                    <a:pt x="4828" y="11908"/>
                  </a:lnTo>
                  <a:cubicBezTo>
                    <a:pt x="4828" y="8046"/>
                    <a:pt x="8046" y="4828"/>
                    <a:pt x="11908" y="4828"/>
                  </a:cubicBezTo>
                  <a:lnTo>
                    <a:pt x="123588" y="4828"/>
                  </a:lnTo>
                  <a:lnTo>
                    <a:pt x="183130" y="64369"/>
                  </a:lnTo>
                  <a:lnTo>
                    <a:pt x="183130" y="147083"/>
                  </a:lnTo>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6" name="Freeform: Shape 313">
              <a:extLst>
                <a:ext uri="{FF2B5EF4-FFF2-40B4-BE49-F238E27FC236}">
                  <a16:creationId xmlns:a16="http://schemas.microsoft.com/office/drawing/2014/main" id="{B12ACA8A-0134-0541-849B-C26F6151E8E6}"/>
                </a:ext>
              </a:extLst>
            </p:cNvPr>
            <p:cNvSpPr/>
            <p:nvPr/>
          </p:nvSpPr>
          <p:spPr>
            <a:xfrm>
              <a:off x="5884028" y="6961211"/>
              <a:ext cx="67587" cy="67587"/>
            </a:xfrm>
            <a:custGeom>
              <a:avLst/>
              <a:gdLst>
                <a:gd name="connsiteX0" fmla="*/ 4828 w 67587"/>
                <a:gd name="connsiteY0" fmla="*/ 64369 h 67587"/>
                <a:gd name="connsiteX1" fmla="*/ 64369 w 67587"/>
                <a:gd name="connsiteY1" fmla="*/ 64369 h 67587"/>
                <a:gd name="connsiteX2" fmla="*/ 4828 w 67587"/>
                <a:gd name="connsiteY2" fmla="*/ 4828 h 67587"/>
              </a:gdLst>
              <a:ahLst/>
              <a:cxnLst>
                <a:cxn ang="0">
                  <a:pos x="connsiteX0" y="connsiteY0"/>
                </a:cxn>
                <a:cxn ang="0">
                  <a:pos x="connsiteX1" y="connsiteY1"/>
                </a:cxn>
                <a:cxn ang="0">
                  <a:pos x="connsiteX2" y="connsiteY2"/>
                </a:cxn>
              </a:cxnLst>
              <a:rect l="l" t="t" r="r" b="b"/>
              <a:pathLst>
                <a:path w="67587" h="67587">
                  <a:moveTo>
                    <a:pt x="4828" y="64369"/>
                  </a:moveTo>
                  <a:lnTo>
                    <a:pt x="64369" y="64369"/>
                  </a:lnTo>
                  <a:lnTo>
                    <a:pt x="4828" y="4828"/>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7" name="Freeform: Shape 314">
              <a:extLst>
                <a:ext uri="{FF2B5EF4-FFF2-40B4-BE49-F238E27FC236}">
                  <a16:creationId xmlns:a16="http://schemas.microsoft.com/office/drawing/2014/main" id="{2D8EF033-39B2-6C4E-A21B-424236C9FB9E}"/>
                </a:ext>
              </a:extLst>
            </p:cNvPr>
            <p:cNvSpPr/>
            <p:nvPr/>
          </p:nvSpPr>
          <p:spPr>
            <a:xfrm>
              <a:off x="5791658" y="7068707"/>
              <a:ext cx="135175" cy="9655"/>
            </a:xfrm>
            <a:custGeom>
              <a:avLst/>
              <a:gdLst>
                <a:gd name="connsiteX0" fmla="*/ 4828 w 135174"/>
                <a:gd name="connsiteY0" fmla="*/ 4828 h 9655"/>
                <a:gd name="connsiteX1" fmla="*/ 130669 w 135174"/>
                <a:gd name="connsiteY1" fmla="*/ 4828 h 9655"/>
              </a:gdLst>
              <a:ahLst/>
              <a:cxnLst>
                <a:cxn ang="0">
                  <a:pos x="connsiteX0" y="connsiteY0"/>
                </a:cxn>
                <a:cxn ang="0">
                  <a:pos x="connsiteX1" y="connsiteY1"/>
                </a:cxn>
              </a:cxnLst>
              <a:rect l="l" t="t" r="r" b="b"/>
              <a:pathLst>
                <a:path w="135174" h="9655">
                  <a:moveTo>
                    <a:pt x="4828" y="4828"/>
                  </a:moveTo>
                  <a:lnTo>
                    <a:pt x="130669" y="4828"/>
                  </a:lnTo>
                </a:path>
              </a:pathLst>
            </a:custGeom>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8" name="Freeform: Shape 315">
              <a:extLst>
                <a:ext uri="{FF2B5EF4-FFF2-40B4-BE49-F238E27FC236}">
                  <a16:creationId xmlns:a16="http://schemas.microsoft.com/office/drawing/2014/main" id="{F3E2CDF7-D194-DD4B-9149-AD6F8C61D50C}"/>
                </a:ext>
              </a:extLst>
            </p:cNvPr>
            <p:cNvSpPr/>
            <p:nvPr/>
          </p:nvSpPr>
          <p:spPr>
            <a:xfrm>
              <a:off x="5791658" y="7033948"/>
              <a:ext cx="80461" cy="9655"/>
            </a:xfrm>
            <a:custGeom>
              <a:avLst/>
              <a:gdLst>
                <a:gd name="connsiteX0" fmla="*/ 4828 w 80461"/>
                <a:gd name="connsiteY0" fmla="*/ 4828 h 9655"/>
                <a:gd name="connsiteX1" fmla="*/ 75955 w 80461"/>
                <a:gd name="connsiteY1" fmla="*/ 4828 h 9655"/>
              </a:gdLst>
              <a:ahLst/>
              <a:cxnLst>
                <a:cxn ang="0">
                  <a:pos x="connsiteX0" y="connsiteY0"/>
                </a:cxn>
                <a:cxn ang="0">
                  <a:pos x="connsiteX1" y="connsiteY1"/>
                </a:cxn>
              </a:cxnLst>
              <a:rect l="l" t="t" r="r" b="b"/>
              <a:pathLst>
                <a:path w="80461" h="9655">
                  <a:moveTo>
                    <a:pt x="4828" y="4828"/>
                  </a:moveTo>
                  <a:lnTo>
                    <a:pt x="75955" y="4828"/>
                  </a:lnTo>
                </a:path>
              </a:pathLst>
            </a:custGeom>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9" name="Freeform: Shape 316">
              <a:extLst>
                <a:ext uri="{FF2B5EF4-FFF2-40B4-BE49-F238E27FC236}">
                  <a16:creationId xmlns:a16="http://schemas.microsoft.com/office/drawing/2014/main" id="{E9B85EFE-E19E-7A44-8747-CD9468AE7204}"/>
                </a:ext>
              </a:extLst>
            </p:cNvPr>
            <p:cNvSpPr/>
            <p:nvPr/>
          </p:nvSpPr>
          <p:spPr>
            <a:xfrm>
              <a:off x="5802601" y="6932889"/>
              <a:ext cx="186670" cy="180233"/>
            </a:xfrm>
            <a:custGeom>
              <a:avLst/>
              <a:gdLst>
                <a:gd name="connsiteX0" fmla="*/ 4828 w 186669"/>
                <a:gd name="connsiteY0" fmla="*/ 18023 h 180232"/>
                <a:gd name="connsiteX1" fmla="*/ 4828 w 186669"/>
                <a:gd name="connsiteY1" fmla="*/ 11908 h 180232"/>
                <a:gd name="connsiteX2" fmla="*/ 11908 w 186669"/>
                <a:gd name="connsiteY2" fmla="*/ 4828 h 180232"/>
                <a:gd name="connsiteX3" fmla="*/ 123588 w 186669"/>
                <a:gd name="connsiteY3" fmla="*/ 4828 h 180232"/>
                <a:gd name="connsiteX4" fmla="*/ 183130 w 186669"/>
                <a:gd name="connsiteY4" fmla="*/ 64369 h 180232"/>
                <a:gd name="connsiteX5" fmla="*/ 183130 w 186669"/>
                <a:gd name="connsiteY5" fmla="*/ 175405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69" h="180232">
                  <a:moveTo>
                    <a:pt x="4828" y="18023"/>
                  </a:moveTo>
                  <a:lnTo>
                    <a:pt x="4828" y="11908"/>
                  </a:lnTo>
                  <a:cubicBezTo>
                    <a:pt x="4828" y="8046"/>
                    <a:pt x="8046" y="4828"/>
                    <a:pt x="11908" y="4828"/>
                  </a:cubicBezTo>
                  <a:lnTo>
                    <a:pt x="123588" y="4828"/>
                  </a:lnTo>
                  <a:lnTo>
                    <a:pt x="183130" y="64369"/>
                  </a:lnTo>
                  <a:lnTo>
                    <a:pt x="183130" y="175405"/>
                  </a:lnTo>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0" name="Freeform: Shape 317">
              <a:extLst>
                <a:ext uri="{FF2B5EF4-FFF2-40B4-BE49-F238E27FC236}">
                  <a16:creationId xmlns:a16="http://schemas.microsoft.com/office/drawing/2014/main" id="{336F33D2-B3EC-E940-BC80-97C287EC6FE8}"/>
                </a:ext>
              </a:extLst>
            </p:cNvPr>
            <p:cNvSpPr/>
            <p:nvPr/>
          </p:nvSpPr>
          <p:spPr>
            <a:xfrm>
              <a:off x="5921362" y="6932889"/>
              <a:ext cx="67587" cy="67587"/>
            </a:xfrm>
            <a:custGeom>
              <a:avLst/>
              <a:gdLst>
                <a:gd name="connsiteX0" fmla="*/ 27035 w 67587"/>
                <a:gd name="connsiteY0" fmla="*/ 64369 h 67587"/>
                <a:gd name="connsiteX1" fmla="*/ 64369 w 67587"/>
                <a:gd name="connsiteY1" fmla="*/ 64369 h 67587"/>
                <a:gd name="connsiteX2" fmla="*/ 4828 w 67587"/>
                <a:gd name="connsiteY2" fmla="*/ 4828 h 67587"/>
                <a:gd name="connsiteX3" fmla="*/ 4828 w 67587"/>
                <a:gd name="connsiteY3" fmla="*/ 45702 h 67587"/>
              </a:gdLst>
              <a:ahLst/>
              <a:cxnLst>
                <a:cxn ang="0">
                  <a:pos x="connsiteX0" y="connsiteY0"/>
                </a:cxn>
                <a:cxn ang="0">
                  <a:pos x="connsiteX1" y="connsiteY1"/>
                </a:cxn>
                <a:cxn ang="0">
                  <a:pos x="connsiteX2" y="connsiteY2"/>
                </a:cxn>
                <a:cxn ang="0">
                  <a:pos x="connsiteX3" y="connsiteY3"/>
                </a:cxn>
              </a:cxnLst>
              <a:rect l="l" t="t" r="r" b="b"/>
              <a:pathLst>
                <a:path w="67587" h="67587">
                  <a:moveTo>
                    <a:pt x="27035" y="64369"/>
                  </a:moveTo>
                  <a:lnTo>
                    <a:pt x="64369" y="64369"/>
                  </a:lnTo>
                  <a:lnTo>
                    <a:pt x="4828" y="4828"/>
                  </a:lnTo>
                  <a:lnTo>
                    <a:pt x="4828" y="45702"/>
                  </a:lnTo>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1" name="Freeform: Shape 318">
              <a:extLst>
                <a:ext uri="{FF2B5EF4-FFF2-40B4-BE49-F238E27FC236}">
                  <a16:creationId xmlns:a16="http://schemas.microsoft.com/office/drawing/2014/main" id="{A910928A-478C-E349-85C8-0F84A9A2D8DA}"/>
                </a:ext>
              </a:extLst>
            </p:cNvPr>
            <p:cNvSpPr/>
            <p:nvPr/>
          </p:nvSpPr>
          <p:spPr>
            <a:xfrm>
              <a:off x="5791658" y="7305585"/>
              <a:ext cx="241383" cy="9655"/>
            </a:xfrm>
            <a:custGeom>
              <a:avLst/>
              <a:gdLst>
                <a:gd name="connsiteX0" fmla="*/ 4828 w 241383"/>
                <a:gd name="connsiteY0" fmla="*/ 4828 h 9655"/>
                <a:gd name="connsiteX1" fmla="*/ 237843 w 241383"/>
                <a:gd name="connsiteY1" fmla="*/ 4828 h 9655"/>
              </a:gdLst>
              <a:ahLst/>
              <a:cxnLst>
                <a:cxn ang="0">
                  <a:pos x="connsiteX0" y="connsiteY0"/>
                </a:cxn>
                <a:cxn ang="0">
                  <a:pos x="connsiteX1" y="connsiteY1"/>
                </a:cxn>
              </a:cxnLst>
              <a:rect l="l" t="t" r="r" b="b"/>
              <a:pathLst>
                <a:path w="241383" h="9655">
                  <a:moveTo>
                    <a:pt x="4828" y="4828"/>
                  </a:moveTo>
                  <a:lnTo>
                    <a:pt x="237843" y="4828"/>
                  </a:lnTo>
                </a:path>
              </a:pathLst>
            </a:custGeom>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2" name="Freeform: Shape 319">
              <a:extLst>
                <a:ext uri="{FF2B5EF4-FFF2-40B4-BE49-F238E27FC236}">
                  <a16:creationId xmlns:a16="http://schemas.microsoft.com/office/drawing/2014/main" id="{5B63C792-51B2-704E-8EDE-FB97DCAA4E0D}"/>
                </a:ext>
              </a:extLst>
            </p:cNvPr>
            <p:cNvSpPr/>
            <p:nvPr/>
          </p:nvSpPr>
          <p:spPr>
            <a:xfrm>
              <a:off x="5721174" y="7305585"/>
              <a:ext cx="61150" cy="9655"/>
            </a:xfrm>
            <a:custGeom>
              <a:avLst/>
              <a:gdLst>
                <a:gd name="connsiteX0" fmla="*/ 4828 w 61150"/>
                <a:gd name="connsiteY0" fmla="*/ 4828 h 9655"/>
                <a:gd name="connsiteX1" fmla="*/ 58576 w 61150"/>
                <a:gd name="connsiteY1" fmla="*/ 4828 h 9655"/>
              </a:gdLst>
              <a:ahLst/>
              <a:cxnLst>
                <a:cxn ang="0">
                  <a:pos x="connsiteX0" y="connsiteY0"/>
                </a:cxn>
                <a:cxn ang="0">
                  <a:pos x="connsiteX1" y="connsiteY1"/>
                </a:cxn>
              </a:cxnLst>
              <a:rect l="l" t="t" r="r" b="b"/>
              <a:pathLst>
                <a:path w="61150" h="9655">
                  <a:moveTo>
                    <a:pt x="4828" y="4828"/>
                  </a:moveTo>
                  <a:lnTo>
                    <a:pt x="58576" y="4828"/>
                  </a:lnTo>
                </a:path>
              </a:pathLst>
            </a:custGeom>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73" name="Graphic 312">
            <a:extLst>
              <a:ext uri="{FF2B5EF4-FFF2-40B4-BE49-F238E27FC236}">
                <a16:creationId xmlns:a16="http://schemas.microsoft.com/office/drawing/2014/main" id="{B946C0C1-AB35-7C48-A356-16CFBA94BD75}"/>
              </a:ext>
            </a:extLst>
          </p:cNvPr>
          <p:cNvGrpSpPr/>
          <p:nvPr/>
        </p:nvGrpSpPr>
        <p:grpSpPr>
          <a:xfrm>
            <a:off x="7013161" y="1792898"/>
            <a:ext cx="1079791" cy="691402"/>
            <a:chOff x="7152543" y="1901668"/>
            <a:chExt cx="765557" cy="490195"/>
          </a:xfrm>
          <a:noFill/>
        </p:grpSpPr>
        <p:grpSp>
          <p:nvGrpSpPr>
            <p:cNvPr id="174" name="Graphic 312">
              <a:extLst>
                <a:ext uri="{FF2B5EF4-FFF2-40B4-BE49-F238E27FC236}">
                  <a16:creationId xmlns:a16="http://schemas.microsoft.com/office/drawing/2014/main" id="{464B02A5-4DA6-0E42-AF7D-E8646A4F4DDB}"/>
                </a:ext>
              </a:extLst>
            </p:cNvPr>
            <p:cNvGrpSpPr/>
            <p:nvPr/>
          </p:nvGrpSpPr>
          <p:grpSpPr>
            <a:xfrm>
              <a:off x="7378933" y="1985908"/>
              <a:ext cx="235423" cy="234175"/>
              <a:chOff x="7378933" y="1985908"/>
              <a:chExt cx="235423" cy="234175"/>
            </a:xfrm>
            <a:noFill/>
          </p:grpSpPr>
          <p:grpSp>
            <p:nvGrpSpPr>
              <p:cNvPr id="182" name="Graphic 312">
                <a:extLst>
                  <a:ext uri="{FF2B5EF4-FFF2-40B4-BE49-F238E27FC236}">
                    <a16:creationId xmlns:a16="http://schemas.microsoft.com/office/drawing/2014/main" id="{DDFE8225-43B6-7C4E-98BA-3B6299535FFD}"/>
                  </a:ext>
                </a:extLst>
              </p:cNvPr>
              <p:cNvGrpSpPr/>
              <p:nvPr/>
            </p:nvGrpSpPr>
            <p:grpSpPr>
              <a:xfrm>
                <a:off x="7517111" y="1985908"/>
                <a:ext cx="97245" cy="234175"/>
                <a:chOff x="7517111" y="1985908"/>
                <a:chExt cx="97245" cy="234175"/>
              </a:xfrm>
              <a:noFill/>
            </p:grpSpPr>
            <p:sp>
              <p:nvSpPr>
                <p:cNvPr id="185" name="Freeform 184">
                  <a:extLst>
                    <a:ext uri="{FF2B5EF4-FFF2-40B4-BE49-F238E27FC236}">
                      <a16:creationId xmlns:a16="http://schemas.microsoft.com/office/drawing/2014/main" id="{7849E63B-316D-8D46-8088-BD81FAE37170}"/>
                    </a:ext>
                  </a:extLst>
                </p:cNvPr>
                <p:cNvSpPr/>
                <p:nvPr/>
              </p:nvSpPr>
              <p:spPr>
                <a:xfrm rot="10800000">
                  <a:off x="7517111" y="1985908"/>
                  <a:ext cx="97245" cy="97245"/>
                </a:xfrm>
                <a:custGeom>
                  <a:avLst/>
                  <a:gdLst>
                    <a:gd name="connsiteX0" fmla="*/ 0 w 97245"/>
                    <a:gd name="connsiteY0" fmla="*/ 0 h 97245"/>
                    <a:gd name="connsiteX1" fmla="*/ 97245 w 97245"/>
                    <a:gd name="connsiteY1" fmla="*/ 0 h 97245"/>
                    <a:gd name="connsiteX2" fmla="*/ 97245 w 97245"/>
                    <a:gd name="connsiteY2" fmla="*/ 97245 h 97245"/>
                    <a:gd name="connsiteX3" fmla="*/ 0 w 97245"/>
                    <a:gd name="connsiteY3" fmla="*/ 97245 h 97245"/>
                  </a:gdLst>
                  <a:ahLst/>
                  <a:cxnLst>
                    <a:cxn ang="0">
                      <a:pos x="connsiteX0" y="connsiteY0"/>
                    </a:cxn>
                    <a:cxn ang="0">
                      <a:pos x="connsiteX1" y="connsiteY1"/>
                    </a:cxn>
                    <a:cxn ang="0">
                      <a:pos x="connsiteX2" y="connsiteY2"/>
                    </a:cxn>
                    <a:cxn ang="0">
                      <a:pos x="connsiteX3" y="connsiteY3"/>
                    </a:cxn>
                  </a:cxnLst>
                  <a:rect l="l" t="t" r="r" b="b"/>
                  <a:pathLst>
                    <a:path w="97245" h="97245">
                      <a:moveTo>
                        <a:pt x="0" y="0"/>
                      </a:moveTo>
                      <a:lnTo>
                        <a:pt x="97245" y="0"/>
                      </a:lnTo>
                      <a:lnTo>
                        <a:pt x="97245" y="97245"/>
                      </a:lnTo>
                      <a:lnTo>
                        <a:pt x="0" y="97245"/>
                      </a:lnTo>
                      <a:close/>
                    </a:path>
                  </a:pathLst>
                </a:custGeom>
                <a:noFill/>
                <a:ln w="1905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86" name="Freeform 185">
                  <a:extLst>
                    <a:ext uri="{FF2B5EF4-FFF2-40B4-BE49-F238E27FC236}">
                      <a16:creationId xmlns:a16="http://schemas.microsoft.com/office/drawing/2014/main" id="{AF0B147E-D72F-5E4E-A216-CA1AB48CB449}"/>
                    </a:ext>
                  </a:extLst>
                </p:cNvPr>
                <p:cNvSpPr/>
                <p:nvPr/>
              </p:nvSpPr>
              <p:spPr>
                <a:xfrm rot="10800000">
                  <a:off x="7517111" y="2122838"/>
                  <a:ext cx="97245" cy="97245"/>
                </a:xfrm>
                <a:custGeom>
                  <a:avLst/>
                  <a:gdLst>
                    <a:gd name="connsiteX0" fmla="*/ 0 w 97245"/>
                    <a:gd name="connsiteY0" fmla="*/ 0 h 97245"/>
                    <a:gd name="connsiteX1" fmla="*/ 97245 w 97245"/>
                    <a:gd name="connsiteY1" fmla="*/ 0 h 97245"/>
                    <a:gd name="connsiteX2" fmla="*/ 97245 w 97245"/>
                    <a:gd name="connsiteY2" fmla="*/ 97245 h 97245"/>
                    <a:gd name="connsiteX3" fmla="*/ 0 w 97245"/>
                    <a:gd name="connsiteY3" fmla="*/ 97245 h 97245"/>
                  </a:gdLst>
                  <a:ahLst/>
                  <a:cxnLst>
                    <a:cxn ang="0">
                      <a:pos x="connsiteX0" y="connsiteY0"/>
                    </a:cxn>
                    <a:cxn ang="0">
                      <a:pos x="connsiteX1" y="connsiteY1"/>
                    </a:cxn>
                    <a:cxn ang="0">
                      <a:pos x="connsiteX2" y="connsiteY2"/>
                    </a:cxn>
                    <a:cxn ang="0">
                      <a:pos x="connsiteX3" y="connsiteY3"/>
                    </a:cxn>
                  </a:cxnLst>
                  <a:rect l="l" t="t" r="r" b="b"/>
                  <a:pathLst>
                    <a:path w="97245" h="97245">
                      <a:moveTo>
                        <a:pt x="0" y="0"/>
                      </a:moveTo>
                      <a:lnTo>
                        <a:pt x="97245" y="0"/>
                      </a:lnTo>
                      <a:lnTo>
                        <a:pt x="97245" y="97245"/>
                      </a:lnTo>
                      <a:lnTo>
                        <a:pt x="0" y="97245"/>
                      </a:lnTo>
                      <a:close/>
                    </a:path>
                  </a:pathLst>
                </a:custGeom>
                <a:noFill/>
                <a:ln w="1905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83" name="Freeform 182">
                <a:extLst>
                  <a:ext uri="{FF2B5EF4-FFF2-40B4-BE49-F238E27FC236}">
                    <a16:creationId xmlns:a16="http://schemas.microsoft.com/office/drawing/2014/main" id="{9AC49D42-CF1A-A045-89C0-6F738E62D187}"/>
                  </a:ext>
                </a:extLst>
              </p:cNvPr>
              <p:cNvSpPr/>
              <p:nvPr/>
            </p:nvSpPr>
            <p:spPr>
              <a:xfrm rot="10800000">
                <a:off x="7378933" y="1985908"/>
                <a:ext cx="97245" cy="97245"/>
              </a:xfrm>
              <a:custGeom>
                <a:avLst/>
                <a:gdLst>
                  <a:gd name="connsiteX0" fmla="*/ 0 w 97245"/>
                  <a:gd name="connsiteY0" fmla="*/ 0 h 97245"/>
                  <a:gd name="connsiteX1" fmla="*/ 97245 w 97245"/>
                  <a:gd name="connsiteY1" fmla="*/ 0 h 97245"/>
                  <a:gd name="connsiteX2" fmla="*/ 97245 w 97245"/>
                  <a:gd name="connsiteY2" fmla="*/ 97245 h 97245"/>
                  <a:gd name="connsiteX3" fmla="*/ 0 w 97245"/>
                  <a:gd name="connsiteY3" fmla="*/ 97245 h 97245"/>
                </a:gdLst>
                <a:ahLst/>
                <a:cxnLst>
                  <a:cxn ang="0">
                    <a:pos x="connsiteX0" y="connsiteY0"/>
                  </a:cxn>
                  <a:cxn ang="0">
                    <a:pos x="connsiteX1" y="connsiteY1"/>
                  </a:cxn>
                  <a:cxn ang="0">
                    <a:pos x="connsiteX2" y="connsiteY2"/>
                  </a:cxn>
                  <a:cxn ang="0">
                    <a:pos x="connsiteX3" y="connsiteY3"/>
                  </a:cxn>
                </a:cxnLst>
                <a:rect l="l" t="t" r="r" b="b"/>
                <a:pathLst>
                  <a:path w="97245" h="97245">
                    <a:moveTo>
                      <a:pt x="0" y="0"/>
                    </a:moveTo>
                    <a:lnTo>
                      <a:pt x="97245" y="0"/>
                    </a:lnTo>
                    <a:lnTo>
                      <a:pt x="97245" y="97245"/>
                    </a:lnTo>
                    <a:lnTo>
                      <a:pt x="0" y="97245"/>
                    </a:lnTo>
                    <a:close/>
                  </a:path>
                </a:pathLst>
              </a:custGeom>
              <a:noFill/>
              <a:ln w="1905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84" name="Freeform 183">
                <a:extLst>
                  <a:ext uri="{FF2B5EF4-FFF2-40B4-BE49-F238E27FC236}">
                    <a16:creationId xmlns:a16="http://schemas.microsoft.com/office/drawing/2014/main" id="{2DD0FF68-5AA5-FF49-AE6A-BC1FC70CDB8C}"/>
                  </a:ext>
                </a:extLst>
              </p:cNvPr>
              <p:cNvSpPr/>
              <p:nvPr/>
            </p:nvSpPr>
            <p:spPr>
              <a:xfrm rot="10800000">
                <a:off x="7378933" y="2122838"/>
                <a:ext cx="97245" cy="97245"/>
              </a:xfrm>
              <a:custGeom>
                <a:avLst/>
                <a:gdLst>
                  <a:gd name="connsiteX0" fmla="*/ 0 w 97245"/>
                  <a:gd name="connsiteY0" fmla="*/ 0 h 97245"/>
                  <a:gd name="connsiteX1" fmla="*/ 97245 w 97245"/>
                  <a:gd name="connsiteY1" fmla="*/ 0 h 97245"/>
                  <a:gd name="connsiteX2" fmla="*/ 97245 w 97245"/>
                  <a:gd name="connsiteY2" fmla="*/ 97245 h 97245"/>
                  <a:gd name="connsiteX3" fmla="*/ 0 w 97245"/>
                  <a:gd name="connsiteY3" fmla="*/ 97245 h 97245"/>
                </a:gdLst>
                <a:ahLst/>
                <a:cxnLst>
                  <a:cxn ang="0">
                    <a:pos x="connsiteX0" y="connsiteY0"/>
                  </a:cxn>
                  <a:cxn ang="0">
                    <a:pos x="connsiteX1" y="connsiteY1"/>
                  </a:cxn>
                  <a:cxn ang="0">
                    <a:pos x="connsiteX2" y="connsiteY2"/>
                  </a:cxn>
                  <a:cxn ang="0">
                    <a:pos x="connsiteX3" y="connsiteY3"/>
                  </a:cxn>
                </a:cxnLst>
                <a:rect l="l" t="t" r="r" b="b"/>
                <a:pathLst>
                  <a:path w="97245" h="97245">
                    <a:moveTo>
                      <a:pt x="0" y="0"/>
                    </a:moveTo>
                    <a:lnTo>
                      <a:pt x="97245" y="0"/>
                    </a:lnTo>
                    <a:lnTo>
                      <a:pt x="97245" y="97245"/>
                    </a:lnTo>
                    <a:lnTo>
                      <a:pt x="0" y="97245"/>
                    </a:lnTo>
                    <a:close/>
                  </a:path>
                </a:pathLst>
              </a:custGeom>
              <a:noFill/>
              <a:ln w="1905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75" name="Graphic 312">
              <a:extLst>
                <a:ext uri="{FF2B5EF4-FFF2-40B4-BE49-F238E27FC236}">
                  <a16:creationId xmlns:a16="http://schemas.microsoft.com/office/drawing/2014/main" id="{366DDA6D-1B5C-F64F-9077-7860CB8AF957}"/>
                </a:ext>
              </a:extLst>
            </p:cNvPr>
            <p:cNvGrpSpPr/>
            <p:nvPr/>
          </p:nvGrpSpPr>
          <p:grpSpPr>
            <a:xfrm>
              <a:off x="7152543" y="1901668"/>
              <a:ext cx="627132" cy="463900"/>
              <a:chOff x="7152543" y="1901668"/>
              <a:chExt cx="627132" cy="463900"/>
            </a:xfrm>
            <a:noFill/>
          </p:grpSpPr>
          <p:sp>
            <p:nvSpPr>
              <p:cNvPr id="179" name="Freeform 178">
                <a:extLst>
                  <a:ext uri="{FF2B5EF4-FFF2-40B4-BE49-F238E27FC236}">
                    <a16:creationId xmlns:a16="http://schemas.microsoft.com/office/drawing/2014/main" id="{A3DEA3BE-F8CB-4D45-9501-1A551042F831}"/>
                  </a:ext>
                </a:extLst>
              </p:cNvPr>
              <p:cNvSpPr/>
              <p:nvPr/>
            </p:nvSpPr>
            <p:spPr>
              <a:xfrm>
                <a:off x="7248300" y="1934414"/>
                <a:ext cx="497637" cy="340854"/>
              </a:xfrm>
              <a:custGeom>
                <a:avLst/>
                <a:gdLst>
                  <a:gd name="connsiteX0" fmla="*/ 497637 w 497637"/>
                  <a:gd name="connsiteY0" fmla="*/ 114610 h 340854"/>
                  <a:gd name="connsiteX1" fmla="*/ 497637 w 497637"/>
                  <a:gd name="connsiteY1" fmla="*/ 13892 h 340854"/>
                  <a:gd name="connsiteX2" fmla="*/ 483745 w 497637"/>
                  <a:gd name="connsiteY2" fmla="*/ 0 h 340854"/>
                  <a:gd name="connsiteX3" fmla="*/ 13892 w 497637"/>
                  <a:gd name="connsiteY3" fmla="*/ 0 h 340854"/>
                  <a:gd name="connsiteX4" fmla="*/ 0 w 497637"/>
                  <a:gd name="connsiteY4" fmla="*/ 13892 h 340854"/>
                  <a:gd name="connsiteX5" fmla="*/ 0 w 497637"/>
                  <a:gd name="connsiteY5" fmla="*/ 326962 h 340854"/>
                  <a:gd name="connsiteX6" fmla="*/ 13892 w 497637"/>
                  <a:gd name="connsiteY6" fmla="*/ 340854 h 340854"/>
                  <a:gd name="connsiteX7" fmla="*/ 392950 w 497637"/>
                  <a:gd name="connsiteY7" fmla="*/ 340854 h 34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637" h="340854">
                    <a:moveTo>
                      <a:pt x="497637" y="114610"/>
                    </a:moveTo>
                    <a:lnTo>
                      <a:pt x="497637" y="13892"/>
                    </a:lnTo>
                    <a:cubicBezTo>
                      <a:pt x="497637" y="6450"/>
                      <a:pt x="491684" y="0"/>
                      <a:pt x="483745" y="0"/>
                    </a:cubicBezTo>
                    <a:lnTo>
                      <a:pt x="13892" y="0"/>
                    </a:lnTo>
                    <a:cubicBezTo>
                      <a:pt x="6450" y="0"/>
                      <a:pt x="0" y="5954"/>
                      <a:pt x="0" y="13892"/>
                    </a:cubicBezTo>
                    <a:lnTo>
                      <a:pt x="0" y="326962"/>
                    </a:lnTo>
                    <a:cubicBezTo>
                      <a:pt x="0" y="334404"/>
                      <a:pt x="5954" y="340854"/>
                      <a:pt x="13892" y="340854"/>
                    </a:cubicBezTo>
                    <a:lnTo>
                      <a:pt x="392950" y="340854"/>
                    </a:lnTo>
                  </a:path>
                </a:pathLst>
              </a:custGeom>
              <a:noFill/>
              <a:ln w="1905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80" name="Freeform 179">
                <a:extLst>
                  <a:ext uri="{FF2B5EF4-FFF2-40B4-BE49-F238E27FC236}">
                    <a16:creationId xmlns:a16="http://schemas.microsoft.com/office/drawing/2014/main" id="{5BE95769-F0F7-0F4F-B8AD-9419C22AD3DC}"/>
                  </a:ext>
                </a:extLst>
              </p:cNvPr>
              <p:cNvSpPr/>
              <p:nvPr/>
            </p:nvSpPr>
            <p:spPr>
              <a:xfrm>
                <a:off x="7212578" y="1901668"/>
                <a:ext cx="567098" cy="413292"/>
              </a:xfrm>
              <a:custGeom>
                <a:avLst/>
                <a:gdLst>
                  <a:gd name="connsiteX0" fmla="*/ 567098 w 567098"/>
                  <a:gd name="connsiteY0" fmla="*/ 148845 h 413292"/>
                  <a:gd name="connsiteX1" fmla="*/ 567098 w 567098"/>
                  <a:gd name="connsiteY1" fmla="*/ 13892 h 413292"/>
                  <a:gd name="connsiteX2" fmla="*/ 553206 w 567098"/>
                  <a:gd name="connsiteY2" fmla="*/ 0 h 413292"/>
                  <a:gd name="connsiteX3" fmla="*/ 13892 w 567098"/>
                  <a:gd name="connsiteY3" fmla="*/ 0 h 413292"/>
                  <a:gd name="connsiteX4" fmla="*/ 0 w 567098"/>
                  <a:gd name="connsiteY4" fmla="*/ 13892 h 413292"/>
                  <a:gd name="connsiteX5" fmla="*/ 0 w 567098"/>
                  <a:gd name="connsiteY5" fmla="*/ 399400 h 413292"/>
                  <a:gd name="connsiteX6" fmla="*/ 13892 w 567098"/>
                  <a:gd name="connsiteY6" fmla="*/ 413292 h 413292"/>
                  <a:gd name="connsiteX7" fmla="*/ 408331 w 567098"/>
                  <a:gd name="connsiteY7" fmla="*/ 413292 h 41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098" h="413292">
                    <a:moveTo>
                      <a:pt x="567098" y="148845"/>
                    </a:moveTo>
                    <a:lnTo>
                      <a:pt x="567098" y="13892"/>
                    </a:lnTo>
                    <a:cubicBezTo>
                      <a:pt x="567098" y="6450"/>
                      <a:pt x="561145" y="0"/>
                      <a:pt x="553206" y="0"/>
                    </a:cubicBezTo>
                    <a:lnTo>
                      <a:pt x="13892" y="0"/>
                    </a:lnTo>
                    <a:cubicBezTo>
                      <a:pt x="6450" y="0"/>
                      <a:pt x="0" y="5954"/>
                      <a:pt x="0" y="13892"/>
                    </a:cubicBezTo>
                    <a:lnTo>
                      <a:pt x="0" y="399400"/>
                    </a:lnTo>
                    <a:cubicBezTo>
                      <a:pt x="0" y="406842"/>
                      <a:pt x="5954" y="413292"/>
                      <a:pt x="13892" y="413292"/>
                    </a:cubicBezTo>
                    <a:lnTo>
                      <a:pt x="408331" y="413292"/>
                    </a:lnTo>
                  </a:path>
                </a:pathLst>
              </a:custGeom>
              <a:noFill/>
              <a:ln w="1905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81" name="Freeform 180">
                <a:extLst>
                  <a:ext uri="{FF2B5EF4-FFF2-40B4-BE49-F238E27FC236}">
                    <a16:creationId xmlns:a16="http://schemas.microsoft.com/office/drawing/2014/main" id="{60BDC783-086F-B04F-A004-BD3FF385B8D5}"/>
                  </a:ext>
                </a:extLst>
              </p:cNvPr>
              <p:cNvSpPr/>
              <p:nvPr/>
            </p:nvSpPr>
            <p:spPr>
              <a:xfrm>
                <a:off x="7152543" y="2315456"/>
                <a:ext cx="450999" cy="50112"/>
              </a:xfrm>
              <a:custGeom>
                <a:avLst/>
                <a:gdLst>
                  <a:gd name="connsiteX0" fmla="*/ 450999 w 450999"/>
                  <a:gd name="connsiteY0" fmla="*/ 50111 h 50112"/>
                  <a:gd name="connsiteX1" fmla="*/ 40684 w 450999"/>
                  <a:gd name="connsiteY1" fmla="*/ 50111 h 50112"/>
                  <a:gd name="connsiteX2" fmla="*/ 0 w 450999"/>
                  <a:gd name="connsiteY2" fmla="*/ 32746 h 50112"/>
                  <a:gd name="connsiteX3" fmla="*/ 0 w 450999"/>
                  <a:gd name="connsiteY3" fmla="*/ 0 h 50112"/>
                  <a:gd name="connsiteX4" fmla="*/ 65988 w 450999"/>
                  <a:gd name="connsiteY4" fmla="*/ 0 h 50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999" h="50112">
                    <a:moveTo>
                      <a:pt x="450999" y="50111"/>
                    </a:moveTo>
                    <a:lnTo>
                      <a:pt x="40684" y="50111"/>
                    </a:lnTo>
                    <a:cubicBezTo>
                      <a:pt x="40684" y="50111"/>
                      <a:pt x="11411" y="50607"/>
                      <a:pt x="0" y="32746"/>
                    </a:cubicBezTo>
                    <a:lnTo>
                      <a:pt x="0" y="0"/>
                    </a:lnTo>
                    <a:lnTo>
                      <a:pt x="65988" y="0"/>
                    </a:lnTo>
                  </a:path>
                </a:pathLst>
              </a:custGeom>
              <a:noFill/>
              <a:ln w="1905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76" name="Graphic 312">
              <a:extLst>
                <a:ext uri="{FF2B5EF4-FFF2-40B4-BE49-F238E27FC236}">
                  <a16:creationId xmlns:a16="http://schemas.microsoft.com/office/drawing/2014/main" id="{8376A8C8-7008-8344-8425-E2511D0EA125}"/>
                </a:ext>
              </a:extLst>
            </p:cNvPr>
            <p:cNvGrpSpPr/>
            <p:nvPr/>
          </p:nvGrpSpPr>
          <p:grpSpPr>
            <a:xfrm>
              <a:off x="7640258" y="2085243"/>
              <a:ext cx="277843" cy="306620"/>
              <a:chOff x="7640258" y="2085243"/>
              <a:chExt cx="277843" cy="306620"/>
            </a:xfrm>
            <a:noFill/>
          </p:grpSpPr>
          <p:sp>
            <p:nvSpPr>
              <p:cNvPr id="177" name="Freeform 176">
                <a:extLst>
                  <a:ext uri="{FF2B5EF4-FFF2-40B4-BE49-F238E27FC236}">
                    <a16:creationId xmlns:a16="http://schemas.microsoft.com/office/drawing/2014/main" id="{B688751D-9E89-2746-8213-260BDD0865F5}"/>
                  </a:ext>
                </a:extLst>
              </p:cNvPr>
              <p:cNvSpPr/>
              <p:nvPr/>
            </p:nvSpPr>
            <p:spPr>
              <a:xfrm>
                <a:off x="7700788" y="2085243"/>
                <a:ext cx="157775" cy="157775"/>
              </a:xfrm>
              <a:custGeom>
                <a:avLst/>
                <a:gdLst>
                  <a:gd name="connsiteX0" fmla="*/ 157775 w 157775"/>
                  <a:gd name="connsiteY0" fmla="*/ 78888 h 157775"/>
                  <a:gd name="connsiteX1" fmla="*/ 78888 w 157775"/>
                  <a:gd name="connsiteY1" fmla="*/ 0 h 157775"/>
                  <a:gd name="connsiteX2" fmla="*/ 0 w 157775"/>
                  <a:gd name="connsiteY2" fmla="*/ 78888 h 157775"/>
                  <a:gd name="connsiteX3" fmla="*/ 78888 w 157775"/>
                  <a:gd name="connsiteY3" fmla="*/ 157775 h 157775"/>
                  <a:gd name="connsiteX4" fmla="*/ 157775 w 157775"/>
                  <a:gd name="connsiteY4" fmla="*/ 78888 h 15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775" h="157775">
                    <a:moveTo>
                      <a:pt x="157775" y="78888"/>
                    </a:moveTo>
                    <a:cubicBezTo>
                      <a:pt x="157775" y="35227"/>
                      <a:pt x="122549" y="0"/>
                      <a:pt x="78888" y="0"/>
                    </a:cubicBezTo>
                    <a:cubicBezTo>
                      <a:pt x="35227" y="0"/>
                      <a:pt x="0" y="35227"/>
                      <a:pt x="0" y="78888"/>
                    </a:cubicBezTo>
                    <a:cubicBezTo>
                      <a:pt x="0" y="122549"/>
                      <a:pt x="35227" y="157775"/>
                      <a:pt x="78888" y="157775"/>
                    </a:cubicBezTo>
                    <a:cubicBezTo>
                      <a:pt x="122549" y="157775"/>
                      <a:pt x="157775" y="122549"/>
                      <a:pt x="157775" y="78888"/>
                    </a:cubicBezTo>
                  </a:path>
                </a:pathLst>
              </a:custGeom>
              <a:noFill/>
              <a:ln w="19050" cap="flat">
                <a:solidFill>
                  <a:srgbClr val="527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8" name="Freeform 177">
                <a:extLst>
                  <a:ext uri="{FF2B5EF4-FFF2-40B4-BE49-F238E27FC236}">
                    <a16:creationId xmlns:a16="http://schemas.microsoft.com/office/drawing/2014/main" id="{AD541068-B62D-7E47-8B53-AEC583C56627}"/>
                  </a:ext>
                </a:extLst>
              </p:cNvPr>
              <p:cNvSpPr/>
              <p:nvPr/>
            </p:nvSpPr>
            <p:spPr>
              <a:xfrm>
                <a:off x="7640258" y="2247980"/>
                <a:ext cx="277843" cy="143883"/>
              </a:xfrm>
              <a:custGeom>
                <a:avLst/>
                <a:gdLst>
                  <a:gd name="connsiteX0" fmla="*/ 277843 w 277843"/>
                  <a:gd name="connsiteY0" fmla="*/ 143883 h 143883"/>
                  <a:gd name="connsiteX1" fmla="*/ 0 w 277843"/>
                  <a:gd name="connsiteY1" fmla="*/ 143883 h 143883"/>
                  <a:gd name="connsiteX2" fmla="*/ 67476 w 277843"/>
                  <a:gd name="connsiteY2" fmla="*/ 20342 h 143883"/>
                  <a:gd name="connsiteX3" fmla="*/ 138426 w 277843"/>
                  <a:gd name="connsiteY3" fmla="*/ 0 h 143883"/>
                  <a:gd name="connsiteX4" fmla="*/ 277843 w 277843"/>
                  <a:gd name="connsiteY4" fmla="*/ 143883 h 143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43" h="143883">
                    <a:moveTo>
                      <a:pt x="277843" y="143883"/>
                    </a:moveTo>
                    <a:lnTo>
                      <a:pt x="0" y="143883"/>
                    </a:lnTo>
                    <a:cubicBezTo>
                      <a:pt x="0" y="91291"/>
                      <a:pt x="27288" y="45646"/>
                      <a:pt x="67476" y="20342"/>
                    </a:cubicBezTo>
                    <a:cubicBezTo>
                      <a:pt x="88315" y="7442"/>
                      <a:pt x="112626" y="0"/>
                      <a:pt x="138426" y="0"/>
                    </a:cubicBezTo>
                    <a:cubicBezTo>
                      <a:pt x="215825" y="0"/>
                      <a:pt x="277843" y="64003"/>
                      <a:pt x="277843" y="143883"/>
                    </a:cubicBezTo>
                    <a:close/>
                  </a:path>
                </a:pathLst>
              </a:custGeom>
              <a:noFill/>
              <a:ln w="19050" cap="flat">
                <a:solidFill>
                  <a:srgbClr val="527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423794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117" name="Rounded Rectangle 116">
            <a:extLst>
              <a:ext uri="{FF2B5EF4-FFF2-40B4-BE49-F238E27FC236}">
                <a16:creationId xmlns:a16="http://schemas.microsoft.com/office/drawing/2014/main" id="{760A9846-E239-AE40-B3F6-440448EC4C5E}"/>
              </a:ext>
            </a:extLst>
          </p:cNvPr>
          <p:cNvSpPr/>
          <p:nvPr/>
        </p:nvSpPr>
        <p:spPr>
          <a:xfrm>
            <a:off x="456779" y="2085279"/>
            <a:ext cx="11278441" cy="2958994"/>
          </a:xfrm>
          <a:prstGeom prst="round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7477FC55-5A35-4741-A9C1-26DDFD956B6C}"/>
              </a:ext>
            </a:extLst>
          </p:cNvPr>
          <p:cNvSpPr txBox="1">
            <a:spLocks/>
          </p:cNvSpPr>
          <p:nvPr/>
        </p:nvSpPr>
        <p:spPr>
          <a:xfrm>
            <a:off x="266700" y="371476"/>
            <a:ext cx="11658600" cy="640975"/>
          </a:xfrm>
          <a:prstGeom prst="rect">
            <a:avLst/>
          </a:prstGeom>
        </p:spPr>
        <p:txBody>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AWS file storage portfolio</a:t>
            </a:r>
          </a:p>
        </p:txBody>
      </p:sp>
      <p:sp>
        <p:nvSpPr>
          <p:cNvPr id="64" name="Rectangle 63">
            <a:extLst>
              <a:ext uri="{FF2B5EF4-FFF2-40B4-BE49-F238E27FC236}">
                <a16:creationId xmlns:a16="http://schemas.microsoft.com/office/drawing/2014/main" id="{FFFC2221-B9B9-EB4C-90DD-916816D930C9}"/>
              </a:ext>
            </a:extLst>
          </p:cNvPr>
          <p:cNvSpPr/>
          <p:nvPr/>
        </p:nvSpPr>
        <p:spPr>
          <a:xfrm>
            <a:off x="7361619" y="3750012"/>
            <a:ext cx="2177173" cy="605422"/>
          </a:xfrm>
          <a:prstGeom prst="rect">
            <a:avLst/>
          </a:prstGeom>
        </p:spPr>
        <p:txBody>
          <a:bodyPr wrap="square">
            <a:spAutoFit/>
          </a:bodyPr>
          <a:lstStyle/>
          <a:p>
            <a:pPr algn="ctr" defTabSz="761970">
              <a:defRPr/>
            </a:pPr>
            <a:r>
              <a:rPr lang="en-US" sz="1667" b="1" kern="0" dirty="0">
                <a:latin typeface="Amazon Ember Medium" panose="020B0603020204030204" pitchFamily="34" charset="0"/>
                <a:ea typeface="Amazon Ember Medium" panose="020B0603020204030204" pitchFamily="34" charset="0"/>
                <a:cs typeface="Amazon Ember Medium" panose="020B0603020204030204" pitchFamily="34" charset="0"/>
              </a:rPr>
              <a:t>Amazon </a:t>
            </a:r>
            <a:r>
              <a:rPr lang="en-US" sz="1667" b="1" kern="0" dirty="0" err="1">
                <a:latin typeface="Amazon Ember Medium" panose="020B0603020204030204" pitchFamily="34" charset="0"/>
                <a:ea typeface="Amazon Ember Medium" panose="020B0603020204030204" pitchFamily="34" charset="0"/>
                <a:cs typeface="Amazon Ember Medium" panose="020B0603020204030204" pitchFamily="34" charset="0"/>
              </a:rPr>
              <a:t>FSx</a:t>
            </a:r>
            <a:r>
              <a:rPr lang="en-US" sz="1667" b="1" kern="0" dirty="0">
                <a:latin typeface="Amazon Ember Medium" panose="020B0603020204030204" pitchFamily="34" charset="0"/>
                <a:ea typeface="Amazon Ember Medium" panose="020B0603020204030204" pitchFamily="34" charset="0"/>
                <a:cs typeface="Amazon Ember Medium" panose="020B0603020204030204" pitchFamily="34" charset="0"/>
              </a:rPr>
              <a:t> for </a:t>
            </a:r>
            <a:r>
              <a:rPr lang="en-US" sz="1667" b="1"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NetApp ONTAP</a:t>
            </a:r>
          </a:p>
        </p:txBody>
      </p:sp>
      <p:sp>
        <p:nvSpPr>
          <p:cNvPr id="69" name="Rectangle 68">
            <a:extLst>
              <a:ext uri="{FF2B5EF4-FFF2-40B4-BE49-F238E27FC236}">
                <a16:creationId xmlns:a16="http://schemas.microsoft.com/office/drawing/2014/main" id="{5AF843AE-A4D9-5A47-A343-D7D6B941759A}"/>
              </a:ext>
            </a:extLst>
          </p:cNvPr>
          <p:cNvSpPr/>
          <p:nvPr/>
        </p:nvSpPr>
        <p:spPr>
          <a:xfrm>
            <a:off x="9610554" y="3750012"/>
            <a:ext cx="1832068" cy="605422"/>
          </a:xfrm>
          <a:prstGeom prst="rect">
            <a:avLst/>
          </a:prstGeom>
        </p:spPr>
        <p:txBody>
          <a:bodyPr wrap="square">
            <a:spAutoFit/>
          </a:bodyPr>
          <a:lstStyle/>
          <a:p>
            <a:pPr algn="ctr" defTabSz="761970">
              <a:defRPr/>
            </a:pPr>
            <a:r>
              <a:rPr lang="en-US" sz="1667" b="1" kern="0" dirty="0">
                <a:latin typeface="Amazon Ember Medium" panose="020B0603020204030204" pitchFamily="34" charset="0"/>
                <a:ea typeface="Amazon Ember Medium" panose="020B0603020204030204" pitchFamily="34" charset="0"/>
                <a:cs typeface="Amazon Ember Medium" panose="020B0603020204030204" pitchFamily="34" charset="0"/>
              </a:rPr>
              <a:t>Amazon </a:t>
            </a:r>
            <a:r>
              <a:rPr lang="en-US" sz="1667" b="1" kern="0" dirty="0" err="1">
                <a:latin typeface="Amazon Ember Medium" panose="020B0603020204030204" pitchFamily="34" charset="0"/>
                <a:ea typeface="Amazon Ember Medium" panose="020B0603020204030204" pitchFamily="34" charset="0"/>
                <a:cs typeface="Amazon Ember Medium" panose="020B0603020204030204" pitchFamily="34" charset="0"/>
              </a:rPr>
              <a:t>FSx</a:t>
            </a:r>
            <a:r>
              <a:rPr lang="en-US" sz="1667" b="1" kern="0" dirty="0">
                <a:latin typeface="Amazon Ember Medium" panose="020B0603020204030204" pitchFamily="34" charset="0"/>
                <a:ea typeface="Amazon Ember Medium" panose="020B0603020204030204" pitchFamily="34" charset="0"/>
                <a:cs typeface="Amazon Ember Medium" panose="020B0603020204030204" pitchFamily="34" charset="0"/>
              </a:rPr>
              <a:t> for </a:t>
            </a:r>
            <a:r>
              <a:rPr lang="en-US" sz="1667" b="1" kern="0" dirty="0" err="1">
                <a:solidFill>
                  <a:schemeClr val="accent4"/>
                </a:solidFill>
                <a:latin typeface="Amazon Ember Medium" panose="020B0603020204030204" pitchFamily="34" charset="0"/>
                <a:ea typeface="Amazon Ember Medium" panose="020B0603020204030204" pitchFamily="34" charset="0"/>
                <a:cs typeface="Amazon Ember Medium" panose="020B0603020204030204" pitchFamily="34" charset="0"/>
              </a:rPr>
              <a:t>OpenZFS</a:t>
            </a:r>
            <a:endParaRPr lang="en-US" sz="1667" b="1" kern="0" dirty="0">
              <a:solidFill>
                <a:schemeClr val="accent4"/>
              </a:solidFill>
              <a:latin typeface="Amazon Ember Medium" panose="020B0603020204030204" pitchFamily="34" charset="0"/>
              <a:ea typeface="Amazon Ember Medium" panose="020B0603020204030204" pitchFamily="34" charset="0"/>
              <a:cs typeface="Amazon Ember Medium" panose="020B0603020204030204" pitchFamily="34" charset="0"/>
            </a:endParaRPr>
          </a:p>
        </p:txBody>
      </p:sp>
      <p:sp>
        <p:nvSpPr>
          <p:cNvPr id="72" name="Rectangle 71">
            <a:extLst>
              <a:ext uri="{FF2B5EF4-FFF2-40B4-BE49-F238E27FC236}">
                <a16:creationId xmlns:a16="http://schemas.microsoft.com/office/drawing/2014/main" id="{FCEEEE4A-C73D-9A49-B3B2-F6FE6A82D66A}"/>
              </a:ext>
            </a:extLst>
          </p:cNvPr>
          <p:cNvSpPr/>
          <p:nvPr/>
        </p:nvSpPr>
        <p:spPr>
          <a:xfrm>
            <a:off x="5319301" y="3750012"/>
            <a:ext cx="1764993" cy="605422"/>
          </a:xfrm>
          <a:prstGeom prst="rect">
            <a:avLst/>
          </a:prstGeom>
        </p:spPr>
        <p:txBody>
          <a:bodyPr wrap="square">
            <a:spAutoFit/>
          </a:bodyPr>
          <a:lstStyle/>
          <a:p>
            <a:pPr algn="ctr" defTabSz="761970">
              <a:defRPr/>
            </a:pPr>
            <a:r>
              <a:rPr lang="en-US" sz="1667" b="1" kern="0" dirty="0">
                <a:latin typeface="Amazon Ember Medium" panose="020B0603020204030204" pitchFamily="34" charset="0"/>
                <a:ea typeface="Amazon Ember Medium" panose="020B0603020204030204" pitchFamily="34" charset="0"/>
                <a:cs typeface="Amazon Ember Medium" panose="020B0603020204030204" pitchFamily="34" charset="0"/>
              </a:rPr>
              <a:t>Amazon </a:t>
            </a:r>
            <a:r>
              <a:rPr lang="en-US" sz="1667" b="1" kern="0" dirty="0" err="1">
                <a:latin typeface="Amazon Ember Medium" panose="020B0603020204030204" pitchFamily="34" charset="0"/>
                <a:ea typeface="Amazon Ember Medium" panose="020B0603020204030204" pitchFamily="34" charset="0"/>
                <a:cs typeface="Amazon Ember Medium" panose="020B0603020204030204" pitchFamily="34" charset="0"/>
              </a:rPr>
              <a:t>FSx</a:t>
            </a:r>
            <a:r>
              <a:rPr lang="en-US" sz="1667" b="1" kern="0" dirty="0">
                <a:latin typeface="Amazon Ember Medium" panose="020B0603020204030204" pitchFamily="34" charset="0"/>
                <a:ea typeface="Amazon Ember Medium" panose="020B0603020204030204" pitchFamily="34" charset="0"/>
                <a:cs typeface="Amazon Ember Medium" panose="020B0603020204030204" pitchFamily="34" charset="0"/>
              </a:rPr>
              <a:t> for </a:t>
            </a:r>
            <a:r>
              <a:rPr lang="en-US" sz="1667" b="1" kern="0" dirty="0">
                <a:solidFill>
                  <a:schemeClr val="accent6"/>
                </a:solidFill>
                <a:latin typeface="Amazon Ember Medium" panose="020B0603020204030204" pitchFamily="34" charset="0"/>
                <a:ea typeface="Amazon Ember Medium" panose="020B0603020204030204" pitchFamily="34" charset="0"/>
                <a:cs typeface="Amazon Ember Medium" panose="020B0603020204030204" pitchFamily="34" charset="0"/>
              </a:rPr>
              <a:t>Lustre</a:t>
            </a:r>
          </a:p>
        </p:txBody>
      </p:sp>
      <p:pic>
        <p:nvPicPr>
          <p:cNvPr id="73" name="Graphic 72">
            <a:extLst>
              <a:ext uri="{FF2B5EF4-FFF2-40B4-BE49-F238E27FC236}">
                <a16:creationId xmlns:a16="http://schemas.microsoft.com/office/drawing/2014/main" id="{464EC9A8-D62E-8240-8B6B-56A03E2806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3158" y="2652732"/>
            <a:ext cx="1097280" cy="1097280"/>
          </a:xfrm>
          <a:prstGeom prst="rect">
            <a:avLst/>
          </a:prstGeom>
        </p:spPr>
      </p:pic>
      <p:pic>
        <p:nvPicPr>
          <p:cNvPr id="82" name="Graphic 81">
            <a:extLst>
              <a:ext uri="{FF2B5EF4-FFF2-40B4-BE49-F238E27FC236}">
                <a16:creationId xmlns:a16="http://schemas.microsoft.com/office/drawing/2014/main" id="{7D9D9B73-3150-4C46-B0CC-CB902DDB8D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53643" y="2615711"/>
            <a:ext cx="1280160" cy="1280160"/>
          </a:xfrm>
          <a:prstGeom prst="rect">
            <a:avLst/>
          </a:prstGeom>
        </p:spPr>
      </p:pic>
      <p:pic>
        <p:nvPicPr>
          <p:cNvPr id="85" name="Graphic 84">
            <a:extLst>
              <a:ext uri="{FF2B5EF4-FFF2-40B4-BE49-F238E27FC236}">
                <a16:creationId xmlns:a16="http://schemas.microsoft.com/office/drawing/2014/main" id="{6109FFA6-749E-8940-8653-C93D254856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4025" y="2559929"/>
            <a:ext cx="1280160" cy="1280160"/>
          </a:xfrm>
          <a:prstGeom prst="rect">
            <a:avLst/>
          </a:prstGeom>
        </p:spPr>
      </p:pic>
      <p:pic>
        <p:nvPicPr>
          <p:cNvPr id="86" name="Graphic 85">
            <a:extLst>
              <a:ext uri="{FF2B5EF4-FFF2-40B4-BE49-F238E27FC236}">
                <a16:creationId xmlns:a16="http://schemas.microsoft.com/office/drawing/2014/main" id="{750366D0-39C1-D34A-B6B4-4073AA1D17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55323" y="2746807"/>
            <a:ext cx="1005840" cy="1005840"/>
          </a:xfrm>
          <a:prstGeom prst="rect">
            <a:avLst/>
          </a:prstGeom>
        </p:spPr>
      </p:pic>
      <p:sp>
        <p:nvSpPr>
          <p:cNvPr id="90" name="Rectangle 89">
            <a:extLst>
              <a:ext uri="{FF2B5EF4-FFF2-40B4-BE49-F238E27FC236}">
                <a16:creationId xmlns:a16="http://schemas.microsoft.com/office/drawing/2014/main" id="{2FE93422-A83E-6440-96EC-70F1E89D6D64}"/>
              </a:ext>
            </a:extLst>
          </p:cNvPr>
          <p:cNvSpPr/>
          <p:nvPr/>
        </p:nvSpPr>
        <p:spPr>
          <a:xfrm>
            <a:off x="2653208" y="3763845"/>
            <a:ext cx="2524010" cy="605422"/>
          </a:xfrm>
          <a:prstGeom prst="rect">
            <a:avLst/>
          </a:prstGeom>
          <a:noFill/>
        </p:spPr>
        <p:txBody>
          <a:bodyPr wrap="square">
            <a:spAutoFit/>
          </a:bodyPr>
          <a:lstStyle/>
          <a:p>
            <a:pPr algn="ctr" defTabSz="761970">
              <a:defRPr/>
            </a:pPr>
            <a:r>
              <a:rPr lang="en-US" sz="1667" b="1" kern="0" dirty="0">
                <a:latin typeface="Amazon Ember Medium" panose="020B0603020204030204" pitchFamily="34" charset="0"/>
                <a:ea typeface="Amazon Ember Medium" panose="020B0603020204030204" pitchFamily="34" charset="0"/>
                <a:cs typeface="Amazon Ember Medium" panose="020B0603020204030204" pitchFamily="34" charset="0"/>
              </a:rPr>
              <a:t>Amazon </a:t>
            </a:r>
            <a:r>
              <a:rPr lang="en-US" sz="1667" b="1" kern="0" dirty="0" err="1">
                <a:latin typeface="Amazon Ember Medium" panose="020B0603020204030204" pitchFamily="34" charset="0"/>
                <a:ea typeface="Amazon Ember Medium" panose="020B0603020204030204" pitchFamily="34" charset="0"/>
                <a:cs typeface="Amazon Ember Medium" panose="020B0603020204030204" pitchFamily="34" charset="0"/>
              </a:rPr>
              <a:t>FSx</a:t>
            </a:r>
            <a:r>
              <a:rPr lang="en-US" sz="1667" b="1" kern="0" dirty="0">
                <a:latin typeface="Amazon Ember Medium" panose="020B0603020204030204" pitchFamily="34" charset="0"/>
                <a:ea typeface="Amazon Ember Medium" panose="020B0603020204030204" pitchFamily="34" charset="0"/>
                <a:cs typeface="Amazon Ember Medium" panose="020B0603020204030204" pitchFamily="34" charset="0"/>
              </a:rPr>
              <a:t> for </a:t>
            </a:r>
            <a:r>
              <a:rPr lang="en-US" sz="1667" b="1" kern="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Windows File Server</a:t>
            </a:r>
          </a:p>
        </p:txBody>
      </p:sp>
      <p:pic>
        <p:nvPicPr>
          <p:cNvPr id="10" name="Picture 9">
            <a:extLst>
              <a:ext uri="{FF2B5EF4-FFF2-40B4-BE49-F238E27FC236}">
                <a16:creationId xmlns:a16="http://schemas.microsoft.com/office/drawing/2014/main" id="{1262E15A-B787-5B4E-A034-CD4A80BCF9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7191" y="2792527"/>
            <a:ext cx="914400" cy="914400"/>
          </a:xfrm>
          <a:prstGeom prst="rect">
            <a:avLst/>
          </a:prstGeom>
        </p:spPr>
      </p:pic>
      <p:sp>
        <p:nvSpPr>
          <p:cNvPr id="114" name="Rectangle 113">
            <a:extLst>
              <a:ext uri="{FF2B5EF4-FFF2-40B4-BE49-F238E27FC236}">
                <a16:creationId xmlns:a16="http://schemas.microsoft.com/office/drawing/2014/main" id="{B6767AA7-A5B1-A642-B15A-B2D96CC61834}"/>
              </a:ext>
            </a:extLst>
          </p:cNvPr>
          <p:cNvSpPr/>
          <p:nvPr/>
        </p:nvSpPr>
        <p:spPr>
          <a:xfrm>
            <a:off x="533190" y="3750012"/>
            <a:ext cx="2062402" cy="605422"/>
          </a:xfrm>
          <a:prstGeom prst="rect">
            <a:avLst/>
          </a:prstGeom>
        </p:spPr>
        <p:txBody>
          <a:bodyPr wrap="square">
            <a:spAutoFit/>
          </a:bodyPr>
          <a:lstStyle/>
          <a:p>
            <a:pPr algn="ctr" defTabSz="761970">
              <a:defRPr/>
            </a:pPr>
            <a:r>
              <a:rPr lang="en-US" sz="1667" b="1" kern="0" dirty="0">
                <a:latin typeface="Amazon Ember Medium" panose="020B0603020204030204" pitchFamily="34" charset="0"/>
                <a:ea typeface="Amazon Ember Medium" panose="020B0603020204030204" pitchFamily="34" charset="0"/>
                <a:cs typeface="Amazon Ember Medium" panose="020B0603020204030204" pitchFamily="34" charset="0"/>
              </a:rPr>
              <a:t>Amazon </a:t>
            </a:r>
            <a:br>
              <a:rPr lang="en-US" sz="1667" b="1" kern="0" dirty="0">
                <a:latin typeface="Amazon Ember Medium" panose="020B0603020204030204" pitchFamily="34" charset="0"/>
                <a:ea typeface="Amazon Ember Medium" panose="020B0603020204030204" pitchFamily="34" charset="0"/>
                <a:cs typeface="Amazon Ember Medium" panose="020B0603020204030204" pitchFamily="34" charset="0"/>
              </a:rPr>
            </a:br>
            <a:r>
              <a:rPr lang="en-US" sz="1667" b="1" kern="0" dirty="0">
                <a:solidFill>
                  <a:schemeClr val="accent3"/>
                </a:solidFill>
                <a:latin typeface="Amazon Ember Medium" panose="020B0603020204030204" pitchFamily="34" charset="0"/>
                <a:ea typeface="Amazon Ember Medium" panose="020B0603020204030204" pitchFamily="34" charset="0"/>
                <a:cs typeface="Amazon Ember Medium" panose="020B0603020204030204" pitchFamily="34" charset="0"/>
              </a:rPr>
              <a:t>Elastic File System</a:t>
            </a:r>
          </a:p>
        </p:txBody>
      </p:sp>
      <p:sp>
        <p:nvSpPr>
          <p:cNvPr id="2" name="Rectangle 1">
            <a:extLst>
              <a:ext uri="{FF2B5EF4-FFF2-40B4-BE49-F238E27FC236}">
                <a16:creationId xmlns:a16="http://schemas.microsoft.com/office/drawing/2014/main" id="{14A6753F-09E7-524C-970C-5076EB4D0C51}"/>
              </a:ext>
            </a:extLst>
          </p:cNvPr>
          <p:cNvSpPr/>
          <p:nvPr/>
        </p:nvSpPr>
        <p:spPr>
          <a:xfrm>
            <a:off x="347680" y="1075671"/>
            <a:ext cx="10039612" cy="461665"/>
          </a:xfrm>
          <a:prstGeom prst="rect">
            <a:avLst/>
          </a:prstGeom>
        </p:spPr>
        <p:txBody>
          <a:bodyPr wrap="square">
            <a:spAutoFit/>
          </a:bodyPr>
          <a:lstStyle/>
          <a:p>
            <a:r>
              <a:rPr lang="en-US" sz="2400" spc="-100" dirty="0">
                <a:solidFill>
                  <a:schemeClr val="accent4"/>
                </a:solidFill>
              </a:rPr>
              <a:t>AWS offers a complete file storage portfolio in the cloud</a:t>
            </a:r>
          </a:p>
        </p:txBody>
      </p:sp>
    </p:spTree>
    <p:extLst>
      <p:ext uri="{BB962C8B-B14F-4D97-AF65-F5344CB8AC3E}">
        <p14:creationId xmlns:p14="http://schemas.microsoft.com/office/powerpoint/2010/main" val="1445444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4BA704-EA9C-48B2-A40F-4621C16627BF}"/>
              </a:ext>
            </a:extLst>
          </p:cNvPr>
          <p:cNvSpPr>
            <a:spLocks noGrp="1"/>
          </p:cNvSpPr>
          <p:nvPr>
            <p:ph type="title"/>
          </p:nvPr>
        </p:nvSpPr>
        <p:spPr/>
        <p:txBody>
          <a:bodyPr/>
          <a:lstStyle/>
          <a:p>
            <a:r>
              <a:rPr lang="en-US" dirty="0"/>
              <a:t>On-premises network-attached storage (NAS) can be complex, costly, and difficult to scale</a:t>
            </a:r>
          </a:p>
        </p:txBody>
      </p:sp>
      <p:sp>
        <p:nvSpPr>
          <p:cNvPr id="6" name="Arc 5">
            <a:extLst>
              <a:ext uri="{FF2B5EF4-FFF2-40B4-BE49-F238E27FC236}">
                <a16:creationId xmlns:a16="http://schemas.microsoft.com/office/drawing/2014/main" id="{742AA067-049C-451C-8176-87F40A90D3D7}"/>
              </a:ext>
            </a:extLst>
          </p:cNvPr>
          <p:cNvSpPr/>
          <p:nvPr/>
        </p:nvSpPr>
        <p:spPr>
          <a:xfrm flipH="1" flipV="1">
            <a:off x="4369191" y="2050953"/>
            <a:ext cx="3974123" cy="3974123"/>
          </a:xfrm>
          <a:prstGeom prst="arc">
            <a:avLst/>
          </a:prstGeom>
          <a:noFill/>
          <a:ln w="76200">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c 6">
            <a:extLst>
              <a:ext uri="{FF2B5EF4-FFF2-40B4-BE49-F238E27FC236}">
                <a16:creationId xmlns:a16="http://schemas.microsoft.com/office/drawing/2014/main" id="{F9BAEDF7-786A-434E-A37B-5A03F2CD6853}"/>
              </a:ext>
            </a:extLst>
          </p:cNvPr>
          <p:cNvSpPr/>
          <p:nvPr/>
        </p:nvSpPr>
        <p:spPr>
          <a:xfrm flipV="1">
            <a:off x="4369191" y="2050953"/>
            <a:ext cx="3974123" cy="3974123"/>
          </a:xfrm>
          <a:prstGeom prst="arc">
            <a:avLst/>
          </a:prstGeom>
          <a:ln w="76200">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0" name="Arc 9">
            <a:extLst>
              <a:ext uri="{FF2B5EF4-FFF2-40B4-BE49-F238E27FC236}">
                <a16:creationId xmlns:a16="http://schemas.microsoft.com/office/drawing/2014/main" id="{F414229C-7E7F-42DD-A8F7-4F6B36164D21}"/>
              </a:ext>
            </a:extLst>
          </p:cNvPr>
          <p:cNvSpPr/>
          <p:nvPr/>
        </p:nvSpPr>
        <p:spPr>
          <a:xfrm>
            <a:off x="4369191" y="2050515"/>
            <a:ext cx="3974123" cy="3974123"/>
          </a:xfrm>
          <a:prstGeom prst="arc">
            <a:avLst/>
          </a:prstGeom>
          <a:noFill/>
          <a:ln w="76200">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8F7779B6-9819-4EC5-8E16-C711D6FE926F}"/>
              </a:ext>
            </a:extLst>
          </p:cNvPr>
          <p:cNvSpPr txBox="1"/>
          <p:nvPr/>
        </p:nvSpPr>
        <p:spPr>
          <a:xfrm>
            <a:off x="3787139" y="1989992"/>
            <a:ext cx="2588463" cy="1569660"/>
          </a:xfrm>
          <a:prstGeom prst="rect">
            <a:avLst/>
          </a:prstGeom>
          <a:noFill/>
        </p:spPr>
        <p:txBody>
          <a:bodyPr wrap="square" lIns="0" rtlCol="0">
            <a:spAutoFit/>
          </a:bodyPr>
          <a:lstStyle/>
          <a:p>
            <a:pPr algn="l"/>
            <a:r>
              <a:rPr lang="en-US" sz="2400" dirty="0"/>
              <a:t>More and more customers are moving their file storage to</a:t>
            </a:r>
            <a:endParaRPr lang="en-US" sz="2400" dirty="0">
              <a:solidFill>
                <a:schemeClr val="accent6"/>
              </a:solidFill>
              <a:latin typeface="+mj-lt"/>
            </a:endParaRPr>
          </a:p>
        </p:txBody>
      </p:sp>
      <p:sp>
        <p:nvSpPr>
          <p:cNvPr id="12" name="TextBox 11">
            <a:extLst>
              <a:ext uri="{FF2B5EF4-FFF2-40B4-BE49-F238E27FC236}">
                <a16:creationId xmlns:a16="http://schemas.microsoft.com/office/drawing/2014/main" id="{DF369C21-C61A-45EE-8A1E-72F5FD26F5B8}"/>
              </a:ext>
            </a:extLst>
          </p:cNvPr>
          <p:cNvSpPr txBox="1"/>
          <p:nvPr/>
        </p:nvSpPr>
        <p:spPr>
          <a:xfrm>
            <a:off x="5323944" y="2964180"/>
            <a:ext cx="2039982" cy="1107996"/>
          </a:xfrm>
          <a:prstGeom prst="rect">
            <a:avLst/>
          </a:prstGeom>
          <a:noFill/>
        </p:spPr>
        <p:txBody>
          <a:bodyPr wrap="none" lIns="0" rtlCol="0">
            <a:spAutoFit/>
          </a:bodyPr>
          <a:lstStyle/>
          <a:p>
            <a:r>
              <a:rPr lang="en-US" sz="6600" dirty="0">
                <a:solidFill>
                  <a:schemeClr val="accent6"/>
                </a:solidFill>
                <a:latin typeface="+mj-lt"/>
              </a:rPr>
              <a:t>AWS</a:t>
            </a:r>
            <a:endParaRPr lang="en-US" sz="6600" dirty="0">
              <a:latin typeface="+mj-lt"/>
            </a:endParaRPr>
          </a:p>
        </p:txBody>
      </p:sp>
      <p:sp>
        <p:nvSpPr>
          <p:cNvPr id="14" name="TextBox 13">
            <a:extLst>
              <a:ext uri="{FF2B5EF4-FFF2-40B4-BE49-F238E27FC236}">
                <a16:creationId xmlns:a16="http://schemas.microsoft.com/office/drawing/2014/main" id="{DDBB9C35-CD11-4613-A294-781D55670040}"/>
              </a:ext>
            </a:extLst>
          </p:cNvPr>
          <p:cNvSpPr txBox="1"/>
          <p:nvPr/>
        </p:nvSpPr>
        <p:spPr>
          <a:xfrm>
            <a:off x="8019021" y="2409065"/>
            <a:ext cx="2735685" cy="461665"/>
          </a:xfrm>
          <a:prstGeom prst="rect">
            <a:avLst/>
          </a:prstGeom>
          <a:noFill/>
        </p:spPr>
        <p:txBody>
          <a:bodyPr wrap="none" lIns="0" rtlCol="0">
            <a:spAutoFit/>
          </a:bodyPr>
          <a:lstStyle/>
          <a:p>
            <a:pPr algn="l"/>
            <a:r>
              <a:rPr lang="en-US" sz="2400" b="1" dirty="0">
                <a:solidFill>
                  <a:schemeClr val="accent4"/>
                </a:solidFill>
              </a:rPr>
              <a:t>To improve agility</a:t>
            </a:r>
          </a:p>
        </p:txBody>
      </p:sp>
      <p:sp>
        <p:nvSpPr>
          <p:cNvPr id="15" name="TextBox 14">
            <a:extLst>
              <a:ext uri="{FF2B5EF4-FFF2-40B4-BE49-F238E27FC236}">
                <a16:creationId xmlns:a16="http://schemas.microsoft.com/office/drawing/2014/main" id="{3F947EFA-E7AF-4769-B356-2FC858C6F0A1}"/>
              </a:ext>
            </a:extLst>
          </p:cNvPr>
          <p:cNvSpPr txBox="1"/>
          <p:nvPr/>
        </p:nvSpPr>
        <p:spPr>
          <a:xfrm>
            <a:off x="8001000" y="5234940"/>
            <a:ext cx="1737014" cy="461665"/>
          </a:xfrm>
          <a:prstGeom prst="rect">
            <a:avLst/>
          </a:prstGeom>
          <a:noFill/>
        </p:spPr>
        <p:txBody>
          <a:bodyPr wrap="none" lIns="0" rtlCol="0">
            <a:spAutoFit/>
          </a:bodyPr>
          <a:lstStyle/>
          <a:p>
            <a:pPr algn="l"/>
            <a:r>
              <a:rPr lang="en-US" sz="2400" b="1" dirty="0">
                <a:solidFill>
                  <a:schemeClr val="accent2"/>
                </a:solidFill>
              </a:rPr>
              <a:t>reduce cost</a:t>
            </a:r>
          </a:p>
        </p:txBody>
      </p:sp>
      <p:sp>
        <p:nvSpPr>
          <p:cNvPr id="16" name="TextBox 15">
            <a:extLst>
              <a:ext uri="{FF2B5EF4-FFF2-40B4-BE49-F238E27FC236}">
                <a16:creationId xmlns:a16="http://schemas.microsoft.com/office/drawing/2014/main" id="{4E6D153A-573E-4BBC-AB01-799F288B46BA}"/>
              </a:ext>
            </a:extLst>
          </p:cNvPr>
          <p:cNvSpPr txBox="1"/>
          <p:nvPr/>
        </p:nvSpPr>
        <p:spPr>
          <a:xfrm>
            <a:off x="2882333" y="5238661"/>
            <a:ext cx="1725793" cy="461665"/>
          </a:xfrm>
          <a:prstGeom prst="rect">
            <a:avLst/>
          </a:prstGeom>
          <a:noFill/>
        </p:spPr>
        <p:txBody>
          <a:bodyPr wrap="none" lIns="0" rtlCol="0">
            <a:spAutoFit/>
          </a:bodyPr>
          <a:lstStyle/>
          <a:p>
            <a:pPr algn="l"/>
            <a:r>
              <a:rPr lang="en-US" sz="2400" b="1" dirty="0">
                <a:solidFill>
                  <a:schemeClr val="accent6"/>
                </a:solidFill>
              </a:rPr>
              <a:t>scale faster</a:t>
            </a:r>
          </a:p>
        </p:txBody>
      </p:sp>
      <p:sp>
        <p:nvSpPr>
          <p:cNvPr id="17" name="TextBox 16">
            <a:extLst>
              <a:ext uri="{FF2B5EF4-FFF2-40B4-BE49-F238E27FC236}">
                <a16:creationId xmlns:a16="http://schemas.microsoft.com/office/drawing/2014/main" id="{DC6650C3-2AEE-41E5-A01F-300878AC86F2}"/>
              </a:ext>
            </a:extLst>
          </p:cNvPr>
          <p:cNvSpPr txBox="1"/>
          <p:nvPr/>
        </p:nvSpPr>
        <p:spPr>
          <a:xfrm>
            <a:off x="1724007" y="1928933"/>
            <a:ext cx="3264450" cy="1421928"/>
          </a:xfrm>
          <a:prstGeom prst="rect">
            <a:avLst/>
          </a:prstGeom>
          <a:noFill/>
        </p:spPr>
        <p:txBody>
          <a:bodyPr wrap="square" lIns="0" rtlCol="0">
            <a:spAutoFit/>
          </a:bodyPr>
          <a:lstStyle/>
          <a:p>
            <a:pPr algn="ctr">
              <a:lnSpc>
                <a:spcPct val="90000"/>
              </a:lnSpc>
            </a:pPr>
            <a:r>
              <a:rPr lang="en-US" sz="2400" dirty="0"/>
              <a:t>They need file storage for </a:t>
            </a:r>
            <a:r>
              <a:rPr lang="en-US" sz="2400" b="1" dirty="0">
                <a:solidFill>
                  <a:schemeClr val="accent1"/>
                </a:solidFill>
              </a:rPr>
              <a:t>modernizing</a:t>
            </a:r>
            <a:r>
              <a:rPr lang="en-US" sz="2400" dirty="0"/>
              <a:t> applications at </a:t>
            </a:r>
            <a:br>
              <a:rPr lang="en-US" sz="2400" dirty="0"/>
            </a:br>
            <a:r>
              <a:rPr lang="en-US" sz="2400" dirty="0"/>
              <a:t>their own pace</a:t>
            </a:r>
          </a:p>
        </p:txBody>
      </p:sp>
      <p:sp>
        <p:nvSpPr>
          <p:cNvPr id="18" name="Arc 17">
            <a:extLst>
              <a:ext uri="{FF2B5EF4-FFF2-40B4-BE49-F238E27FC236}">
                <a16:creationId xmlns:a16="http://schemas.microsoft.com/office/drawing/2014/main" id="{7EF145B5-AD22-4FA8-B936-96CA4B89A723}"/>
              </a:ext>
            </a:extLst>
          </p:cNvPr>
          <p:cNvSpPr/>
          <p:nvPr/>
        </p:nvSpPr>
        <p:spPr>
          <a:xfrm flipH="1">
            <a:off x="4369191" y="2050953"/>
            <a:ext cx="3974123" cy="3974123"/>
          </a:xfrm>
          <a:prstGeom prst="arc">
            <a:avLst/>
          </a:prstGeom>
          <a:noFill/>
          <a:ln w="76200">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028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1" fill="hold" grpId="0" nodeType="after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30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750"/>
                            </p:stCondLst>
                            <p:childTnLst>
                              <p:par>
                                <p:cTn id="29" presetID="22" presetClass="entr" presetSubtype="4" fill="hold" grpId="0" nodeType="afterEffect">
                                  <p:stCondLst>
                                    <p:cond delay="25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4500"/>
                            </p:stCondLst>
                            <p:childTnLst>
                              <p:par>
                                <p:cTn id="36" presetID="10" presetClass="exit" presetSubtype="0" fill="hold" grpId="1" nodeType="after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childTnLst>
                          </p:cTn>
                        </p:par>
                        <p:par>
                          <p:cTn id="39" fill="hold">
                            <p:stCondLst>
                              <p:cond delay="5000"/>
                            </p:stCondLst>
                            <p:childTnLst>
                              <p:par>
                                <p:cTn id="40" presetID="42" presetClass="path" presetSubtype="0" accel="50000" decel="50000" fill="hold" grpId="1" nodeType="afterEffect">
                                  <p:stCondLst>
                                    <p:cond delay="0"/>
                                  </p:stCondLst>
                                  <p:childTnLst>
                                    <p:animMotion origin="layout" path="M -2.5E-6 -2.96296E-6 L -2.5E-6 0.07709 " pathEditMode="relative" rAng="0" ptsTypes="AA">
                                      <p:cBhvr>
                                        <p:cTn id="41" dur="1000" fill="hold"/>
                                        <p:tgtEl>
                                          <p:spTgt spid="12"/>
                                        </p:tgtEl>
                                        <p:attrNameLst>
                                          <p:attrName>ppt_x</p:attrName>
                                          <p:attrName>ppt_y</p:attrName>
                                        </p:attrNameLst>
                                      </p:cBhvr>
                                      <p:rCtr x="0" y="3843"/>
                                    </p:animMotion>
                                  </p:childTnLst>
                                </p:cTn>
                              </p:par>
                              <p:par>
                                <p:cTn id="42" presetID="6" presetClass="emph" presetSubtype="0" fill="hold" grpId="2" nodeType="withEffect">
                                  <p:stCondLst>
                                    <p:cond delay="0"/>
                                  </p:stCondLst>
                                  <p:childTnLst>
                                    <p:animScale>
                                      <p:cBhvr>
                                        <p:cTn id="43" dur="1000" fill="hold"/>
                                        <p:tgtEl>
                                          <p:spTgt spid="12"/>
                                        </p:tgtEl>
                                      </p:cBhvr>
                                      <p:by x="150000" y="150000"/>
                                    </p:animScale>
                                  </p:childTnLst>
                                </p:cTn>
                              </p:par>
                              <p:par>
                                <p:cTn id="44" presetID="10" presetClass="entr" presetSubtype="0" fill="hold" grpId="0" nodeType="withEffect">
                                  <p:stCondLst>
                                    <p:cond delay="10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childTnLst>
                                </p:cTn>
                              </p:par>
                              <p:par>
                                <p:cTn id="47" presetID="22" presetClass="entr" presetSubtype="4" fill="hold" grpId="0" nodeType="withEffect">
                                  <p:stCondLst>
                                    <p:cond delay="100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4" grpId="0"/>
      <p:bldP spid="4" grpId="1"/>
      <p:bldP spid="12" grpId="0"/>
      <p:bldP spid="12" grpId="1"/>
      <p:bldP spid="12" grpId="2"/>
      <p:bldP spid="14" grpId="0"/>
      <p:bldP spid="15" grpId="0"/>
      <p:bldP spid="16" grpId="0"/>
      <p:bldP spid="17"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a:extLst>
              <a:ext uri="{FF2B5EF4-FFF2-40B4-BE49-F238E27FC236}">
                <a16:creationId xmlns:a16="http://schemas.microsoft.com/office/drawing/2014/main" id="{0AD0AC07-12A7-5446-9405-98EB5AC58A9C}"/>
              </a:ext>
            </a:extLst>
          </p:cNvPr>
          <p:cNvSpPr>
            <a:spLocks noGrp="1"/>
          </p:cNvSpPr>
          <p:nvPr>
            <p:ph type="title"/>
          </p:nvPr>
        </p:nvSpPr>
        <p:spPr>
          <a:xfrm>
            <a:off x="304800" y="244286"/>
            <a:ext cx="11582400" cy="723899"/>
          </a:xfrm>
        </p:spPr>
        <p:txBody>
          <a:bodyPr/>
          <a:lstStyle/>
          <a:p>
            <a:r>
              <a:rPr lang="en-US" dirty="0"/>
              <a:t>Enable your cloud journey with file storage </a:t>
            </a:r>
          </a:p>
        </p:txBody>
      </p:sp>
      <p:pic>
        <p:nvPicPr>
          <p:cNvPr id="2050" name="Picture 2" descr="Amazon EFS Infrequent Access">
            <a:extLst>
              <a:ext uri="{FF2B5EF4-FFF2-40B4-BE49-F238E27FC236}">
                <a16:creationId xmlns:a16="http://schemas.microsoft.com/office/drawing/2014/main" id="{BA70CAF3-6E44-604D-A38E-0FBC6EFE6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871" y="2040387"/>
            <a:ext cx="1939274" cy="126798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8587FD78-CD8E-F44D-9D1E-EF8560A9EF4F}"/>
              </a:ext>
            </a:extLst>
          </p:cNvPr>
          <p:cNvSpPr/>
          <p:nvPr/>
        </p:nvSpPr>
        <p:spPr>
          <a:xfrm>
            <a:off x="4330079" y="3544600"/>
            <a:ext cx="3653116" cy="1264449"/>
          </a:xfrm>
          <a:prstGeom prst="rect">
            <a:avLst/>
          </a:prstGeom>
        </p:spPr>
        <p:txBody>
          <a:bodyPr wrap="square">
            <a:spAutoFit/>
          </a:bodyPr>
          <a:lstStyle/>
          <a:p>
            <a:pPr algn="ctr" defTabSz="914304" fontAlgn="base">
              <a:spcBef>
                <a:spcPts val="500"/>
              </a:spcBef>
              <a:defRPr/>
            </a:pPr>
            <a:r>
              <a:rPr lang="en-US" sz="3600" b="1" dirty="0">
                <a:solidFill>
                  <a:schemeClr val="accent4"/>
                </a:solidFill>
              </a:rPr>
              <a:t>2. Migrate</a:t>
            </a:r>
            <a:endParaRPr lang="en-US" sz="3600" b="1" dirty="0">
              <a:solidFill>
                <a:schemeClr val="accent4"/>
              </a:solidFill>
              <a:ea typeface="Amazon Ember" panose="020B0603020204020204" pitchFamily="34" charset="0"/>
              <a:cs typeface="Amazon Ember" panose="020B0603020204020204" pitchFamily="34" charset="0"/>
            </a:endParaRPr>
          </a:p>
          <a:p>
            <a:pPr algn="ctr" defTabSz="914304" fontAlgn="base">
              <a:spcBef>
                <a:spcPts val="500"/>
              </a:spcBef>
              <a:defRPr/>
            </a:pPr>
            <a:r>
              <a:rPr lang="en-US" dirty="0"/>
              <a:t>Migrating applications and storage to the cloud</a:t>
            </a:r>
          </a:p>
        </p:txBody>
      </p:sp>
      <p:sp>
        <p:nvSpPr>
          <p:cNvPr id="23" name="Rectangle 22">
            <a:extLst>
              <a:ext uri="{FF2B5EF4-FFF2-40B4-BE49-F238E27FC236}">
                <a16:creationId xmlns:a16="http://schemas.microsoft.com/office/drawing/2014/main" id="{B99B456A-4977-8F48-ACD2-39A89460DCC6}"/>
              </a:ext>
            </a:extLst>
          </p:cNvPr>
          <p:cNvSpPr/>
          <p:nvPr/>
        </p:nvSpPr>
        <p:spPr>
          <a:xfrm>
            <a:off x="199923" y="3555952"/>
            <a:ext cx="4158377" cy="1302921"/>
          </a:xfrm>
          <a:prstGeom prst="rect">
            <a:avLst/>
          </a:prstGeom>
          <a:ln w="15875">
            <a:noFill/>
          </a:ln>
        </p:spPr>
        <p:txBody>
          <a:bodyPr wrap="square">
            <a:spAutoFit/>
          </a:bodyPr>
          <a:lstStyle/>
          <a:p>
            <a:pPr algn="ctr" defTabSz="457135" eaLnBrk="0" fontAlgn="base" hangingPunct="0">
              <a:spcBef>
                <a:spcPts val="600"/>
              </a:spcBef>
              <a:spcAft>
                <a:spcPts val="300"/>
              </a:spcAft>
              <a:defRPr/>
            </a:pPr>
            <a:r>
              <a:rPr lang="en-US" sz="3600" b="1" dirty="0">
                <a:solidFill>
                  <a:schemeClr val="accent1"/>
                </a:solidFill>
              </a:rPr>
              <a:t>1. Extend</a:t>
            </a:r>
          </a:p>
          <a:p>
            <a:pPr algn="ctr" defTabSz="914304" fontAlgn="base">
              <a:spcBef>
                <a:spcPts val="500"/>
              </a:spcBef>
              <a:spcAft>
                <a:spcPts val="300"/>
              </a:spcAft>
              <a:defRPr/>
            </a:pPr>
            <a:r>
              <a:rPr lang="en-US" dirty="0"/>
              <a:t>Disaster recovery, backup, or compute burst to the cloud </a:t>
            </a:r>
          </a:p>
        </p:txBody>
      </p:sp>
      <p:sp>
        <p:nvSpPr>
          <p:cNvPr id="7" name="Rectangle 6">
            <a:extLst>
              <a:ext uri="{FF2B5EF4-FFF2-40B4-BE49-F238E27FC236}">
                <a16:creationId xmlns:a16="http://schemas.microsoft.com/office/drawing/2014/main" id="{04D6C407-9263-6D4F-81E4-7FFAE81B1911}"/>
              </a:ext>
            </a:extLst>
          </p:cNvPr>
          <p:cNvSpPr/>
          <p:nvPr/>
        </p:nvSpPr>
        <p:spPr>
          <a:xfrm>
            <a:off x="8058984" y="3479787"/>
            <a:ext cx="3952568" cy="1592744"/>
          </a:xfrm>
          <a:prstGeom prst="rect">
            <a:avLst/>
          </a:prstGeom>
          <a:ln w="15875">
            <a:noFill/>
          </a:ln>
        </p:spPr>
        <p:txBody>
          <a:bodyPr wrap="square">
            <a:spAutoFit/>
          </a:bodyPr>
          <a:lstStyle/>
          <a:p>
            <a:pPr algn="ctr" defTabSz="457135" eaLnBrk="0" fontAlgn="base" hangingPunct="0">
              <a:spcBef>
                <a:spcPts val="600"/>
              </a:spcBef>
              <a:spcAft>
                <a:spcPts val="300"/>
              </a:spcAft>
              <a:defRPr/>
            </a:pPr>
            <a:r>
              <a:rPr lang="en-US" sz="3600" b="1" dirty="0">
                <a:solidFill>
                  <a:schemeClr val="accent6"/>
                </a:solidFill>
              </a:rPr>
              <a:t>3. Build</a:t>
            </a:r>
          </a:p>
          <a:p>
            <a:pPr algn="ctr" defTabSz="457135" eaLnBrk="0" fontAlgn="base" hangingPunct="0">
              <a:spcBef>
                <a:spcPts val="600"/>
              </a:spcBef>
              <a:spcAft>
                <a:spcPts val="300"/>
              </a:spcAft>
              <a:defRPr/>
            </a:pPr>
            <a:r>
              <a:rPr lang="en-US" dirty="0"/>
              <a:t>Building and deploying brand new, cloud-native applications using cloud-native services</a:t>
            </a:r>
          </a:p>
        </p:txBody>
      </p:sp>
      <p:grpSp>
        <p:nvGrpSpPr>
          <p:cNvPr id="11" name="Group 10">
            <a:extLst>
              <a:ext uri="{FF2B5EF4-FFF2-40B4-BE49-F238E27FC236}">
                <a16:creationId xmlns:a16="http://schemas.microsoft.com/office/drawing/2014/main" id="{D3F79608-8951-CC4B-BF71-5F948D40AD2F}"/>
              </a:ext>
            </a:extLst>
          </p:cNvPr>
          <p:cNvGrpSpPr/>
          <p:nvPr/>
        </p:nvGrpSpPr>
        <p:grpSpPr>
          <a:xfrm>
            <a:off x="9119004" y="1908961"/>
            <a:ext cx="1526499" cy="1343177"/>
            <a:chOff x="4035425" y="1730491"/>
            <a:chExt cx="457371" cy="472188"/>
          </a:xfrm>
        </p:grpSpPr>
        <p:sp>
          <p:nvSpPr>
            <p:cNvPr id="12" name="Freeform: Shape 100">
              <a:extLst>
                <a:ext uri="{FF2B5EF4-FFF2-40B4-BE49-F238E27FC236}">
                  <a16:creationId xmlns:a16="http://schemas.microsoft.com/office/drawing/2014/main" id="{54D20972-22E3-2841-9921-4DEF214652D8}"/>
                </a:ext>
              </a:extLst>
            </p:cNvPr>
            <p:cNvSpPr/>
            <p:nvPr/>
          </p:nvSpPr>
          <p:spPr>
            <a:xfrm>
              <a:off x="4096176" y="1964825"/>
              <a:ext cx="26" cy="192"/>
            </a:xfrm>
            <a:custGeom>
              <a:avLst/>
              <a:gdLst>
                <a:gd name="connsiteX0" fmla="*/ 77 w 76"/>
                <a:gd name="connsiteY0" fmla="*/ 571 h 571"/>
                <a:gd name="connsiteX1" fmla="*/ 77 w 76"/>
                <a:gd name="connsiteY1" fmla="*/ 0 h 571"/>
              </a:gdLst>
              <a:ahLst/>
              <a:cxnLst>
                <a:cxn ang="0">
                  <a:pos x="connsiteX0" y="connsiteY0"/>
                </a:cxn>
                <a:cxn ang="0">
                  <a:pos x="connsiteX1" y="connsiteY1"/>
                </a:cxn>
              </a:cxnLst>
              <a:rect l="l" t="t" r="r" b="b"/>
              <a:pathLst>
                <a:path w="76" h="571">
                  <a:moveTo>
                    <a:pt x="77" y="571"/>
                  </a:moveTo>
                  <a:cubicBezTo>
                    <a:pt x="-26" y="395"/>
                    <a:pt x="-26" y="177"/>
                    <a:pt x="77" y="0"/>
                  </a:cubicBezTo>
                </a:path>
              </a:pathLst>
            </a:custGeom>
            <a:noFill/>
            <a:ln w="31750" cap="flat">
              <a:solidFill>
                <a:schemeClr val="tx1"/>
              </a:solidFill>
              <a:prstDash val="solid"/>
              <a:round/>
            </a:ln>
          </p:spPr>
          <p:txBody>
            <a:bodyPr rtlCol="0" anchor="ctr"/>
            <a:lstStyle/>
            <a:p>
              <a:endParaRPr lang="en-US" dirty="0"/>
            </a:p>
          </p:txBody>
        </p:sp>
        <p:sp>
          <p:nvSpPr>
            <p:cNvPr id="13" name="Freeform: Shape 101">
              <a:extLst>
                <a:ext uri="{FF2B5EF4-FFF2-40B4-BE49-F238E27FC236}">
                  <a16:creationId xmlns:a16="http://schemas.microsoft.com/office/drawing/2014/main" id="{0F4C8746-8BE3-3B4F-8B3E-90F4A1824B74}"/>
                </a:ext>
              </a:extLst>
            </p:cNvPr>
            <p:cNvSpPr/>
            <p:nvPr/>
          </p:nvSpPr>
          <p:spPr>
            <a:xfrm>
              <a:off x="4332488" y="2091785"/>
              <a:ext cx="145882" cy="54533"/>
            </a:xfrm>
            <a:custGeom>
              <a:avLst/>
              <a:gdLst>
                <a:gd name="connsiteX0" fmla="*/ 0 w 434173"/>
                <a:gd name="connsiteY0" fmla="*/ 161925 h 162302"/>
                <a:gd name="connsiteX1" fmla="*/ 223742 w 434173"/>
                <a:gd name="connsiteY1" fmla="*/ 161925 h 162302"/>
                <a:gd name="connsiteX2" fmla="*/ 433959 w 434173"/>
                <a:gd name="connsiteY2" fmla="*/ 0 h 162302"/>
              </a:gdLst>
              <a:ahLst/>
              <a:cxnLst>
                <a:cxn ang="0">
                  <a:pos x="connsiteX0" y="connsiteY0"/>
                </a:cxn>
                <a:cxn ang="0">
                  <a:pos x="connsiteX1" y="connsiteY1"/>
                </a:cxn>
                <a:cxn ang="0">
                  <a:pos x="connsiteX2" y="connsiteY2"/>
                </a:cxn>
              </a:cxnLst>
              <a:rect l="l" t="t" r="r" b="b"/>
              <a:pathLst>
                <a:path w="434173" h="162302">
                  <a:moveTo>
                    <a:pt x="0" y="161925"/>
                  </a:moveTo>
                  <a:lnTo>
                    <a:pt x="223742" y="161925"/>
                  </a:lnTo>
                  <a:cubicBezTo>
                    <a:pt x="223742" y="161925"/>
                    <a:pt x="441960" y="178022"/>
                    <a:pt x="433959" y="0"/>
                  </a:cubicBezTo>
                </a:path>
              </a:pathLst>
            </a:custGeom>
            <a:noFill/>
            <a:ln w="31750" cap="flat">
              <a:solidFill>
                <a:schemeClr val="tx1"/>
              </a:solidFill>
              <a:prstDash val="solid"/>
              <a:round/>
            </a:ln>
          </p:spPr>
          <p:txBody>
            <a:bodyPr rtlCol="0" anchor="ctr"/>
            <a:lstStyle/>
            <a:p>
              <a:endParaRPr lang="en-US" dirty="0"/>
            </a:p>
          </p:txBody>
        </p:sp>
        <p:sp>
          <p:nvSpPr>
            <p:cNvPr id="14" name="Freeform: Shape 109">
              <a:extLst>
                <a:ext uri="{FF2B5EF4-FFF2-40B4-BE49-F238E27FC236}">
                  <a16:creationId xmlns:a16="http://schemas.microsoft.com/office/drawing/2014/main" id="{85BD7F97-649A-3540-8383-7738D04666AD}"/>
                </a:ext>
              </a:extLst>
            </p:cNvPr>
            <p:cNvSpPr/>
            <p:nvPr/>
          </p:nvSpPr>
          <p:spPr>
            <a:xfrm>
              <a:off x="4458999" y="2006686"/>
              <a:ext cx="160" cy="3200"/>
            </a:xfrm>
            <a:custGeom>
              <a:avLst/>
              <a:gdLst>
                <a:gd name="connsiteX0" fmla="*/ 476 w 476"/>
                <a:gd name="connsiteY0" fmla="*/ 0 h 9525"/>
                <a:gd name="connsiteX1" fmla="*/ 0 w 476"/>
                <a:gd name="connsiteY1" fmla="*/ 0 h 9525"/>
              </a:gdLst>
              <a:ahLst/>
              <a:cxnLst>
                <a:cxn ang="0">
                  <a:pos x="connsiteX0" y="connsiteY0"/>
                </a:cxn>
                <a:cxn ang="0">
                  <a:pos x="connsiteX1" y="connsiteY1"/>
                </a:cxn>
              </a:cxnLst>
              <a:rect l="l" t="t" r="r" b="b"/>
              <a:pathLst>
                <a:path w="476" h="9525">
                  <a:moveTo>
                    <a:pt x="476" y="0"/>
                  </a:moveTo>
                  <a:lnTo>
                    <a:pt x="0" y="0"/>
                  </a:lnTo>
                </a:path>
              </a:pathLst>
            </a:custGeom>
            <a:noFill/>
            <a:ln w="31750" cap="flat">
              <a:solidFill>
                <a:schemeClr val="tx1"/>
              </a:solidFill>
              <a:prstDash val="solid"/>
              <a:round/>
            </a:ln>
          </p:spPr>
          <p:txBody>
            <a:bodyPr rtlCol="0" anchor="ctr"/>
            <a:lstStyle/>
            <a:p>
              <a:endParaRPr lang="en-US" dirty="0"/>
            </a:p>
          </p:txBody>
        </p:sp>
        <p:sp>
          <p:nvSpPr>
            <p:cNvPr id="15" name="Freeform: Shape 110">
              <a:extLst>
                <a:ext uri="{FF2B5EF4-FFF2-40B4-BE49-F238E27FC236}">
                  <a16:creationId xmlns:a16="http://schemas.microsoft.com/office/drawing/2014/main" id="{DEE06C91-24E0-784E-9353-C45003D6AD91}"/>
                </a:ext>
              </a:extLst>
            </p:cNvPr>
            <p:cNvSpPr/>
            <p:nvPr/>
          </p:nvSpPr>
          <p:spPr>
            <a:xfrm>
              <a:off x="4035425" y="2018144"/>
              <a:ext cx="143124" cy="127824"/>
            </a:xfrm>
            <a:custGeom>
              <a:avLst/>
              <a:gdLst>
                <a:gd name="connsiteX0" fmla="*/ 36582 w 425963"/>
                <a:gd name="connsiteY0" fmla="*/ 0 h 380428"/>
                <a:gd name="connsiteX1" fmla="*/ 101 w 425963"/>
                <a:gd name="connsiteY1" fmla="*/ 135731 h 380428"/>
                <a:gd name="connsiteX2" fmla="*/ 121926 w 425963"/>
                <a:gd name="connsiteY2" fmla="*/ 359664 h 380428"/>
                <a:gd name="connsiteX3" fmla="*/ 193649 w 425963"/>
                <a:gd name="connsiteY3" fmla="*/ 380428 h 380428"/>
                <a:gd name="connsiteX4" fmla="*/ 425964 w 425963"/>
                <a:gd name="connsiteY4" fmla="*/ 380429 h 38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63" h="380428">
                  <a:moveTo>
                    <a:pt x="36582" y="0"/>
                  </a:moveTo>
                  <a:cubicBezTo>
                    <a:pt x="11410" y="40703"/>
                    <a:pt x="-1273" y="87894"/>
                    <a:pt x="101" y="135731"/>
                  </a:cubicBezTo>
                  <a:cubicBezTo>
                    <a:pt x="-2255" y="226790"/>
                    <a:pt x="44196" y="312174"/>
                    <a:pt x="121926" y="359664"/>
                  </a:cubicBezTo>
                  <a:cubicBezTo>
                    <a:pt x="143399" y="373207"/>
                    <a:pt x="168262" y="380405"/>
                    <a:pt x="193649" y="380428"/>
                  </a:cubicBezTo>
                  <a:lnTo>
                    <a:pt x="425964" y="380429"/>
                  </a:lnTo>
                </a:path>
              </a:pathLst>
            </a:custGeom>
            <a:noFill/>
            <a:ln w="31750" cap="flat">
              <a:solidFill>
                <a:schemeClr val="tx1"/>
              </a:solidFill>
              <a:prstDash val="solid"/>
              <a:round/>
            </a:ln>
          </p:spPr>
          <p:txBody>
            <a:bodyPr rtlCol="0" anchor="ctr"/>
            <a:lstStyle/>
            <a:p>
              <a:endParaRPr lang="en-US" dirty="0"/>
            </a:p>
          </p:txBody>
        </p:sp>
        <p:sp>
          <p:nvSpPr>
            <p:cNvPr id="16" name="Freeform: Shape 111">
              <a:extLst>
                <a:ext uri="{FF2B5EF4-FFF2-40B4-BE49-F238E27FC236}">
                  <a16:creationId xmlns:a16="http://schemas.microsoft.com/office/drawing/2014/main" id="{01886AF9-72CE-B245-9961-E2C3FC208FB5}"/>
                </a:ext>
              </a:extLst>
            </p:cNvPr>
            <p:cNvSpPr/>
            <p:nvPr/>
          </p:nvSpPr>
          <p:spPr>
            <a:xfrm>
              <a:off x="4116237" y="1856506"/>
              <a:ext cx="271138" cy="104062"/>
            </a:xfrm>
            <a:custGeom>
              <a:avLst/>
              <a:gdLst>
                <a:gd name="connsiteX0" fmla="*/ 0 w 806957"/>
                <a:gd name="connsiteY0" fmla="*/ 150642 h 309709"/>
                <a:gd name="connsiteX1" fmla="*/ 139446 w 806957"/>
                <a:gd name="connsiteY1" fmla="*/ 29103 h 309709"/>
                <a:gd name="connsiteX2" fmla="*/ 519017 w 806957"/>
                <a:gd name="connsiteY2" fmla="*/ 104732 h 309709"/>
                <a:gd name="connsiteX3" fmla="*/ 612172 w 806957"/>
                <a:gd name="connsiteY3" fmla="*/ 257132 h 309709"/>
                <a:gd name="connsiteX4" fmla="*/ 806958 w 806957"/>
                <a:gd name="connsiteY4" fmla="*/ 309710 h 309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957" h="309709">
                  <a:moveTo>
                    <a:pt x="0" y="150642"/>
                  </a:moveTo>
                  <a:cubicBezTo>
                    <a:pt x="33639" y="97401"/>
                    <a:pt x="82109" y="55155"/>
                    <a:pt x="139446" y="29103"/>
                  </a:cubicBezTo>
                  <a:cubicBezTo>
                    <a:pt x="290417" y="-34810"/>
                    <a:pt x="428244" y="13768"/>
                    <a:pt x="519017" y="104732"/>
                  </a:cubicBezTo>
                  <a:cubicBezTo>
                    <a:pt x="560978" y="148002"/>
                    <a:pt x="592796" y="200057"/>
                    <a:pt x="612172" y="257132"/>
                  </a:cubicBezTo>
                  <a:cubicBezTo>
                    <a:pt x="612172" y="257132"/>
                    <a:pt x="741712" y="176264"/>
                    <a:pt x="806958" y="309710"/>
                  </a:cubicBezTo>
                </a:path>
              </a:pathLst>
            </a:custGeom>
            <a:noFill/>
            <a:ln w="31750" cap="flat">
              <a:solidFill>
                <a:schemeClr val="tx1"/>
              </a:solidFill>
              <a:prstDash val="solid"/>
              <a:round/>
            </a:ln>
          </p:spPr>
          <p:txBody>
            <a:bodyPr rtlCol="0" anchor="ctr"/>
            <a:lstStyle/>
            <a:p>
              <a:endParaRPr lang="en-US" dirty="0"/>
            </a:p>
          </p:txBody>
        </p:sp>
        <p:sp>
          <p:nvSpPr>
            <p:cNvPr id="17" name="Freeform: Shape 112">
              <a:extLst>
                <a:ext uri="{FF2B5EF4-FFF2-40B4-BE49-F238E27FC236}">
                  <a16:creationId xmlns:a16="http://schemas.microsoft.com/office/drawing/2014/main" id="{52C679AB-AD1E-6B41-8AA9-CC6F6E35F2C7}"/>
                </a:ext>
              </a:extLst>
            </p:cNvPr>
            <p:cNvSpPr/>
            <p:nvPr/>
          </p:nvSpPr>
          <p:spPr>
            <a:xfrm>
              <a:off x="4198103" y="2072006"/>
              <a:ext cx="111854" cy="57479"/>
            </a:xfrm>
            <a:custGeom>
              <a:avLst/>
              <a:gdLst>
                <a:gd name="connsiteX0" fmla="*/ 168688 w 332898"/>
                <a:gd name="connsiteY0" fmla="*/ 0 h 171069"/>
                <a:gd name="connsiteX1" fmla="*/ 0 w 332898"/>
                <a:gd name="connsiteY1" fmla="*/ 85534 h 171069"/>
                <a:gd name="connsiteX2" fmla="*/ 164211 w 332898"/>
                <a:gd name="connsiteY2" fmla="*/ 171069 h 171069"/>
                <a:gd name="connsiteX3" fmla="*/ 332899 w 332898"/>
                <a:gd name="connsiteY3" fmla="*/ 85534 h 171069"/>
                <a:gd name="connsiteX4" fmla="*/ 168688 w 332898"/>
                <a:gd name="connsiteY4" fmla="*/ 0 h 17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1069">
                  <a:moveTo>
                    <a:pt x="168688" y="0"/>
                  </a:moveTo>
                  <a:lnTo>
                    <a:pt x="0" y="85534"/>
                  </a:lnTo>
                  <a:lnTo>
                    <a:pt x="164211" y="171069"/>
                  </a:lnTo>
                  <a:lnTo>
                    <a:pt x="332899" y="85534"/>
                  </a:lnTo>
                  <a:lnTo>
                    <a:pt x="168688" y="0"/>
                  </a:lnTo>
                  <a:close/>
                </a:path>
              </a:pathLst>
            </a:custGeom>
            <a:noFill/>
            <a:ln w="31750" cap="flat">
              <a:solidFill>
                <a:srgbClr val="FFC000"/>
              </a:solidFill>
              <a:prstDash val="solid"/>
              <a:round/>
            </a:ln>
          </p:spPr>
          <p:txBody>
            <a:bodyPr rtlCol="0" anchor="ctr"/>
            <a:lstStyle/>
            <a:p>
              <a:endParaRPr lang="en-US" dirty="0"/>
            </a:p>
          </p:txBody>
        </p:sp>
        <p:sp>
          <p:nvSpPr>
            <p:cNvPr id="18" name="Freeform: Shape 113">
              <a:extLst>
                <a:ext uri="{FF2B5EF4-FFF2-40B4-BE49-F238E27FC236}">
                  <a16:creationId xmlns:a16="http://schemas.microsoft.com/office/drawing/2014/main" id="{D0E852F6-34EE-4846-A3BB-8DB616D69C95}"/>
                </a:ext>
              </a:extLst>
            </p:cNvPr>
            <p:cNvSpPr/>
            <p:nvPr/>
          </p:nvSpPr>
          <p:spPr>
            <a:xfrm>
              <a:off x="4198103" y="2100746"/>
              <a:ext cx="55911" cy="101933"/>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5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5"/>
                  </a:lnTo>
                  <a:lnTo>
                    <a:pt x="0" y="0"/>
                  </a:lnTo>
                  <a:close/>
                </a:path>
              </a:pathLst>
            </a:custGeom>
            <a:noFill/>
            <a:ln w="31750" cap="flat">
              <a:solidFill>
                <a:srgbClr val="FFC000"/>
              </a:solidFill>
              <a:prstDash val="solid"/>
              <a:round/>
            </a:ln>
          </p:spPr>
          <p:txBody>
            <a:bodyPr rtlCol="0" anchor="ctr"/>
            <a:lstStyle/>
            <a:p>
              <a:endParaRPr lang="en-US" dirty="0"/>
            </a:p>
          </p:txBody>
        </p:sp>
        <p:sp>
          <p:nvSpPr>
            <p:cNvPr id="19" name="Freeform: Shape 114">
              <a:extLst>
                <a:ext uri="{FF2B5EF4-FFF2-40B4-BE49-F238E27FC236}">
                  <a16:creationId xmlns:a16="http://schemas.microsoft.com/office/drawing/2014/main" id="{99138951-7B88-B742-AE77-CA31907F3882}"/>
                </a:ext>
              </a:extLst>
            </p:cNvPr>
            <p:cNvSpPr/>
            <p:nvPr/>
          </p:nvSpPr>
          <p:spPr>
            <a:xfrm>
              <a:off x="4254014" y="2100746"/>
              <a:ext cx="55943" cy="101933"/>
            </a:xfrm>
            <a:custGeom>
              <a:avLst/>
              <a:gdLst>
                <a:gd name="connsiteX0" fmla="*/ 166497 w 166497"/>
                <a:gd name="connsiteY0" fmla="*/ 0 h 303371"/>
                <a:gd name="connsiteX1" fmla="*/ 166497 w 166497"/>
                <a:gd name="connsiteY1" fmla="*/ 217837 h 303371"/>
                <a:gd name="connsiteX2" fmla="*/ 0 w 166497"/>
                <a:gd name="connsiteY2" fmla="*/ 303371 h 303371"/>
                <a:gd name="connsiteX3" fmla="*/ 0 w 166497"/>
                <a:gd name="connsiteY3" fmla="*/ 85535 h 303371"/>
                <a:gd name="connsiteX4" fmla="*/ 166497 w 166497"/>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7" h="303371">
                  <a:moveTo>
                    <a:pt x="166497" y="0"/>
                  </a:moveTo>
                  <a:lnTo>
                    <a:pt x="166497" y="217837"/>
                  </a:lnTo>
                  <a:lnTo>
                    <a:pt x="0" y="303371"/>
                  </a:lnTo>
                  <a:lnTo>
                    <a:pt x="0" y="85535"/>
                  </a:lnTo>
                  <a:lnTo>
                    <a:pt x="166497" y="0"/>
                  </a:lnTo>
                  <a:close/>
                </a:path>
              </a:pathLst>
            </a:custGeom>
            <a:noFill/>
            <a:ln w="31750" cap="flat">
              <a:solidFill>
                <a:srgbClr val="FFC000"/>
              </a:solidFill>
              <a:prstDash val="solid"/>
              <a:round/>
            </a:ln>
          </p:spPr>
          <p:txBody>
            <a:bodyPr rtlCol="0" anchor="ctr"/>
            <a:lstStyle/>
            <a:p>
              <a:endParaRPr lang="en-US" dirty="0"/>
            </a:p>
          </p:txBody>
        </p:sp>
        <p:sp>
          <p:nvSpPr>
            <p:cNvPr id="21" name="Freeform: Shape 115">
              <a:extLst>
                <a:ext uri="{FF2B5EF4-FFF2-40B4-BE49-F238E27FC236}">
                  <a16:creationId xmlns:a16="http://schemas.microsoft.com/office/drawing/2014/main" id="{C2A3541C-2778-194F-91DE-CBE7F8E24533}"/>
                </a:ext>
              </a:extLst>
            </p:cNvPr>
            <p:cNvSpPr/>
            <p:nvPr/>
          </p:nvSpPr>
          <p:spPr>
            <a:xfrm>
              <a:off x="4380974" y="1960696"/>
              <a:ext cx="111822" cy="57447"/>
            </a:xfrm>
            <a:custGeom>
              <a:avLst/>
              <a:gdLst>
                <a:gd name="connsiteX0" fmla="*/ 168688 w 332803"/>
                <a:gd name="connsiteY0" fmla="*/ 0 h 170973"/>
                <a:gd name="connsiteX1" fmla="*/ 0 w 332803"/>
                <a:gd name="connsiteY1" fmla="*/ 85439 h 170973"/>
                <a:gd name="connsiteX2" fmla="*/ 164116 w 332803"/>
                <a:gd name="connsiteY2" fmla="*/ 170974 h 170973"/>
                <a:gd name="connsiteX3" fmla="*/ 332804 w 332803"/>
                <a:gd name="connsiteY3" fmla="*/ 85439 h 170973"/>
                <a:gd name="connsiteX4" fmla="*/ 168688 w 332803"/>
                <a:gd name="connsiteY4" fmla="*/ 0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03" h="170973">
                  <a:moveTo>
                    <a:pt x="168688" y="0"/>
                  </a:moveTo>
                  <a:lnTo>
                    <a:pt x="0" y="85439"/>
                  </a:lnTo>
                  <a:lnTo>
                    <a:pt x="164116" y="170974"/>
                  </a:lnTo>
                  <a:lnTo>
                    <a:pt x="332804" y="85439"/>
                  </a:lnTo>
                  <a:lnTo>
                    <a:pt x="168688" y="0"/>
                  </a:lnTo>
                  <a:close/>
                </a:path>
              </a:pathLst>
            </a:custGeom>
            <a:noFill/>
            <a:ln w="31750" cap="flat">
              <a:solidFill>
                <a:srgbClr val="FFC000"/>
              </a:solidFill>
              <a:prstDash val="solid"/>
              <a:round/>
            </a:ln>
          </p:spPr>
          <p:txBody>
            <a:bodyPr rtlCol="0" anchor="ctr"/>
            <a:lstStyle/>
            <a:p>
              <a:endParaRPr lang="en-US" dirty="0"/>
            </a:p>
          </p:txBody>
        </p:sp>
        <p:sp>
          <p:nvSpPr>
            <p:cNvPr id="24" name="Freeform: Shape 116">
              <a:extLst>
                <a:ext uri="{FF2B5EF4-FFF2-40B4-BE49-F238E27FC236}">
                  <a16:creationId xmlns:a16="http://schemas.microsoft.com/office/drawing/2014/main" id="{56E7E84E-B5AB-E343-BDEF-2ECB8A3968B5}"/>
                </a:ext>
              </a:extLst>
            </p:cNvPr>
            <p:cNvSpPr/>
            <p:nvPr/>
          </p:nvSpPr>
          <p:spPr>
            <a:xfrm>
              <a:off x="4380974" y="1989404"/>
              <a:ext cx="55911" cy="101933"/>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4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4"/>
                  </a:lnTo>
                  <a:lnTo>
                    <a:pt x="0" y="0"/>
                  </a:lnTo>
                  <a:close/>
                </a:path>
              </a:pathLst>
            </a:custGeom>
            <a:noFill/>
            <a:ln w="31750" cap="flat">
              <a:solidFill>
                <a:srgbClr val="FFC000"/>
              </a:solidFill>
              <a:prstDash val="solid"/>
              <a:round/>
            </a:ln>
          </p:spPr>
          <p:txBody>
            <a:bodyPr rtlCol="0" anchor="ctr"/>
            <a:lstStyle/>
            <a:p>
              <a:endParaRPr lang="en-US" dirty="0"/>
            </a:p>
          </p:txBody>
        </p:sp>
        <p:sp>
          <p:nvSpPr>
            <p:cNvPr id="25" name="Freeform: Shape 117">
              <a:extLst>
                <a:ext uri="{FF2B5EF4-FFF2-40B4-BE49-F238E27FC236}">
                  <a16:creationId xmlns:a16="http://schemas.microsoft.com/office/drawing/2014/main" id="{48261320-6773-2F4A-A8F9-D8058160EBF4}"/>
                </a:ext>
              </a:extLst>
            </p:cNvPr>
            <p:cNvSpPr/>
            <p:nvPr/>
          </p:nvSpPr>
          <p:spPr>
            <a:xfrm>
              <a:off x="4436884" y="1989404"/>
              <a:ext cx="55911" cy="101933"/>
            </a:xfrm>
            <a:custGeom>
              <a:avLst/>
              <a:gdLst>
                <a:gd name="connsiteX0" fmla="*/ 166402 w 166401"/>
                <a:gd name="connsiteY0" fmla="*/ 0 h 303371"/>
                <a:gd name="connsiteX1" fmla="*/ 166402 w 166401"/>
                <a:gd name="connsiteY1" fmla="*/ 217837 h 303371"/>
                <a:gd name="connsiteX2" fmla="*/ 0 w 166401"/>
                <a:gd name="connsiteY2" fmla="*/ 303371 h 303371"/>
                <a:gd name="connsiteX3" fmla="*/ 0 w 166401"/>
                <a:gd name="connsiteY3" fmla="*/ 85534 h 303371"/>
                <a:gd name="connsiteX4" fmla="*/ 166402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166402" y="0"/>
                  </a:moveTo>
                  <a:lnTo>
                    <a:pt x="166402" y="217837"/>
                  </a:lnTo>
                  <a:lnTo>
                    <a:pt x="0" y="303371"/>
                  </a:lnTo>
                  <a:lnTo>
                    <a:pt x="0" y="85534"/>
                  </a:lnTo>
                  <a:lnTo>
                    <a:pt x="166402" y="0"/>
                  </a:lnTo>
                  <a:close/>
                </a:path>
              </a:pathLst>
            </a:custGeom>
            <a:noFill/>
            <a:ln w="31750" cap="flat">
              <a:solidFill>
                <a:srgbClr val="FFC000"/>
              </a:solidFill>
              <a:prstDash val="solid"/>
              <a:round/>
            </a:ln>
          </p:spPr>
          <p:txBody>
            <a:bodyPr rtlCol="0" anchor="ctr"/>
            <a:lstStyle/>
            <a:p>
              <a:endParaRPr lang="en-US" dirty="0"/>
            </a:p>
          </p:txBody>
        </p:sp>
        <p:sp>
          <p:nvSpPr>
            <p:cNvPr id="26" name="Freeform: Shape 119">
              <a:extLst>
                <a:ext uri="{FF2B5EF4-FFF2-40B4-BE49-F238E27FC236}">
                  <a16:creationId xmlns:a16="http://schemas.microsoft.com/office/drawing/2014/main" id="{B36A73FA-6653-9841-A7B4-374F2D1FB96E}"/>
                </a:ext>
              </a:extLst>
            </p:cNvPr>
            <p:cNvSpPr/>
            <p:nvPr/>
          </p:nvSpPr>
          <p:spPr>
            <a:xfrm>
              <a:off x="4073031" y="1924212"/>
              <a:ext cx="111854" cy="57447"/>
            </a:xfrm>
            <a:custGeom>
              <a:avLst/>
              <a:gdLst>
                <a:gd name="connsiteX0" fmla="*/ 168688 w 332898"/>
                <a:gd name="connsiteY0" fmla="*/ 0 h 170973"/>
                <a:gd name="connsiteX1" fmla="*/ 0 w 332898"/>
                <a:gd name="connsiteY1" fmla="*/ 85535 h 170973"/>
                <a:gd name="connsiteX2" fmla="*/ 164116 w 332898"/>
                <a:gd name="connsiteY2" fmla="*/ 170974 h 170973"/>
                <a:gd name="connsiteX3" fmla="*/ 332899 w 332898"/>
                <a:gd name="connsiteY3" fmla="*/ 85535 h 170973"/>
                <a:gd name="connsiteX4" fmla="*/ 168688 w 332898"/>
                <a:gd name="connsiteY4" fmla="*/ 0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0973">
                  <a:moveTo>
                    <a:pt x="168688" y="0"/>
                  </a:moveTo>
                  <a:lnTo>
                    <a:pt x="0" y="85535"/>
                  </a:lnTo>
                  <a:lnTo>
                    <a:pt x="164116" y="170974"/>
                  </a:lnTo>
                  <a:lnTo>
                    <a:pt x="332899" y="85535"/>
                  </a:lnTo>
                  <a:lnTo>
                    <a:pt x="168688" y="0"/>
                  </a:lnTo>
                  <a:close/>
                </a:path>
              </a:pathLst>
            </a:custGeom>
            <a:noFill/>
            <a:ln w="31750" cap="flat">
              <a:solidFill>
                <a:srgbClr val="FFC000"/>
              </a:solidFill>
              <a:prstDash val="solid"/>
              <a:round/>
            </a:ln>
          </p:spPr>
          <p:txBody>
            <a:bodyPr rtlCol="0" anchor="ctr"/>
            <a:lstStyle/>
            <a:p>
              <a:endParaRPr lang="en-US" dirty="0"/>
            </a:p>
          </p:txBody>
        </p:sp>
        <p:sp>
          <p:nvSpPr>
            <p:cNvPr id="27" name="Freeform: Shape 120">
              <a:extLst>
                <a:ext uri="{FF2B5EF4-FFF2-40B4-BE49-F238E27FC236}">
                  <a16:creationId xmlns:a16="http://schemas.microsoft.com/office/drawing/2014/main" id="{798D6F57-D7D3-6F40-84AE-D3B21EC51F2C}"/>
                </a:ext>
              </a:extLst>
            </p:cNvPr>
            <p:cNvSpPr/>
            <p:nvPr/>
          </p:nvSpPr>
          <p:spPr>
            <a:xfrm>
              <a:off x="4073031" y="1952952"/>
              <a:ext cx="55911" cy="101900"/>
            </a:xfrm>
            <a:custGeom>
              <a:avLst/>
              <a:gdLst>
                <a:gd name="connsiteX0" fmla="*/ 0 w 166401"/>
                <a:gd name="connsiteY0" fmla="*/ 0 h 303275"/>
                <a:gd name="connsiteX1" fmla="*/ 0 w 166401"/>
                <a:gd name="connsiteY1" fmla="*/ 217742 h 303275"/>
                <a:gd name="connsiteX2" fmla="*/ 166402 w 166401"/>
                <a:gd name="connsiteY2" fmla="*/ 303276 h 303275"/>
                <a:gd name="connsiteX3" fmla="*/ 166402 w 166401"/>
                <a:gd name="connsiteY3" fmla="*/ 85439 h 303275"/>
                <a:gd name="connsiteX4" fmla="*/ 0 w 166401"/>
                <a:gd name="connsiteY4" fmla="*/ 0 h 30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275">
                  <a:moveTo>
                    <a:pt x="0" y="0"/>
                  </a:moveTo>
                  <a:lnTo>
                    <a:pt x="0" y="217742"/>
                  </a:lnTo>
                  <a:lnTo>
                    <a:pt x="166402" y="303276"/>
                  </a:lnTo>
                  <a:lnTo>
                    <a:pt x="166402" y="85439"/>
                  </a:lnTo>
                  <a:lnTo>
                    <a:pt x="0" y="0"/>
                  </a:lnTo>
                  <a:close/>
                </a:path>
              </a:pathLst>
            </a:custGeom>
            <a:noFill/>
            <a:ln w="31750" cap="flat">
              <a:solidFill>
                <a:srgbClr val="FFC000"/>
              </a:solidFill>
              <a:prstDash val="solid"/>
              <a:round/>
            </a:ln>
          </p:spPr>
          <p:txBody>
            <a:bodyPr rtlCol="0" anchor="ctr"/>
            <a:lstStyle/>
            <a:p>
              <a:endParaRPr lang="en-US" dirty="0"/>
            </a:p>
          </p:txBody>
        </p:sp>
        <p:sp>
          <p:nvSpPr>
            <p:cNvPr id="28" name="Freeform: Shape 121">
              <a:extLst>
                <a:ext uri="{FF2B5EF4-FFF2-40B4-BE49-F238E27FC236}">
                  <a16:creationId xmlns:a16="http://schemas.microsoft.com/office/drawing/2014/main" id="{2821E0CF-297E-0544-8EA7-DBD53E6D7E38}"/>
                </a:ext>
              </a:extLst>
            </p:cNvPr>
            <p:cNvSpPr/>
            <p:nvPr/>
          </p:nvSpPr>
          <p:spPr>
            <a:xfrm>
              <a:off x="4128942" y="1952952"/>
              <a:ext cx="55943" cy="101900"/>
            </a:xfrm>
            <a:custGeom>
              <a:avLst/>
              <a:gdLst>
                <a:gd name="connsiteX0" fmla="*/ 166497 w 166496"/>
                <a:gd name="connsiteY0" fmla="*/ 0 h 303275"/>
                <a:gd name="connsiteX1" fmla="*/ 166497 w 166496"/>
                <a:gd name="connsiteY1" fmla="*/ 217742 h 303275"/>
                <a:gd name="connsiteX2" fmla="*/ 0 w 166496"/>
                <a:gd name="connsiteY2" fmla="*/ 303276 h 303275"/>
                <a:gd name="connsiteX3" fmla="*/ 0 w 166496"/>
                <a:gd name="connsiteY3" fmla="*/ 85439 h 303275"/>
                <a:gd name="connsiteX4" fmla="*/ 166497 w 166496"/>
                <a:gd name="connsiteY4" fmla="*/ 0 h 30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6" h="303275">
                  <a:moveTo>
                    <a:pt x="166497" y="0"/>
                  </a:moveTo>
                  <a:lnTo>
                    <a:pt x="166497" y="217742"/>
                  </a:lnTo>
                  <a:lnTo>
                    <a:pt x="0" y="303276"/>
                  </a:lnTo>
                  <a:lnTo>
                    <a:pt x="0" y="85439"/>
                  </a:lnTo>
                  <a:lnTo>
                    <a:pt x="166497" y="0"/>
                  </a:lnTo>
                  <a:close/>
                </a:path>
              </a:pathLst>
            </a:custGeom>
            <a:noFill/>
            <a:ln w="31750" cap="flat">
              <a:solidFill>
                <a:srgbClr val="FFC000"/>
              </a:solidFill>
              <a:prstDash val="solid"/>
              <a:round/>
            </a:ln>
          </p:spPr>
          <p:txBody>
            <a:bodyPr rtlCol="0" anchor="ctr"/>
            <a:lstStyle/>
            <a:p>
              <a:endParaRPr lang="en-US" dirty="0"/>
            </a:p>
          </p:txBody>
        </p:sp>
        <p:sp>
          <p:nvSpPr>
            <p:cNvPr id="29" name="Freeform: Shape 122">
              <a:extLst>
                <a:ext uri="{FF2B5EF4-FFF2-40B4-BE49-F238E27FC236}">
                  <a16:creationId xmlns:a16="http://schemas.microsoft.com/office/drawing/2014/main" id="{3C0FF575-AA3B-B046-A676-26A31DD12392}"/>
                </a:ext>
              </a:extLst>
            </p:cNvPr>
            <p:cNvSpPr/>
            <p:nvPr/>
          </p:nvSpPr>
          <p:spPr>
            <a:xfrm>
              <a:off x="4337576" y="1865452"/>
              <a:ext cx="18658" cy="46470"/>
            </a:xfrm>
            <a:custGeom>
              <a:avLst/>
              <a:gdLst>
                <a:gd name="connsiteX0" fmla="*/ 0 w 55530"/>
                <a:gd name="connsiteY0" fmla="*/ 138303 h 138303"/>
                <a:gd name="connsiteX1" fmla="*/ 55531 w 55530"/>
                <a:gd name="connsiteY1" fmla="*/ 0 h 138303"/>
              </a:gdLst>
              <a:ahLst/>
              <a:cxnLst>
                <a:cxn ang="0">
                  <a:pos x="connsiteX0" y="connsiteY0"/>
                </a:cxn>
                <a:cxn ang="0">
                  <a:pos x="connsiteX1" y="connsiteY1"/>
                </a:cxn>
              </a:cxnLst>
              <a:rect l="l" t="t" r="r" b="b"/>
              <a:pathLst>
                <a:path w="55530" h="138303">
                  <a:moveTo>
                    <a:pt x="0" y="138303"/>
                  </a:moveTo>
                  <a:lnTo>
                    <a:pt x="55531" y="0"/>
                  </a:lnTo>
                </a:path>
              </a:pathLst>
            </a:custGeom>
            <a:ln w="31750" cap="flat">
              <a:solidFill>
                <a:schemeClr val="tx1"/>
              </a:solidFill>
              <a:prstDash val="solid"/>
              <a:round/>
            </a:ln>
          </p:spPr>
          <p:txBody>
            <a:bodyPr rtlCol="0" anchor="ctr"/>
            <a:lstStyle/>
            <a:p>
              <a:endParaRPr lang="en-US" dirty="0"/>
            </a:p>
          </p:txBody>
        </p:sp>
        <p:sp>
          <p:nvSpPr>
            <p:cNvPr id="30" name="Freeform: Shape 123">
              <a:extLst>
                <a:ext uri="{FF2B5EF4-FFF2-40B4-BE49-F238E27FC236}">
                  <a16:creationId xmlns:a16="http://schemas.microsoft.com/office/drawing/2014/main" id="{B3E508EF-FF18-7E48-BF8E-B8A8AE0B91B0}"/>
                </a:ext>
              </a:extLst>
            </p:cNvPr>
            <p:cNvSpPr/>
            <p:nvPr/>
          </p:nvSpPr>
          <p:spPr>
            <a:xfrm>
              <a:off x="4379150" y="1752862"/>
              <a:ext cx="45317" cy="18722"/>
            </a:xfrm>
            <a:custGeom>
              <a:avLst/>
              <a:gdLst>
                <a:gd name="connsiteX0" fmla="*/ 0 w 134873"/>
                <a:gd name="connsiteY0" fmla="*/ 55721 h 55721"/>
                <a:gd name="connsiteX1" fmla="*/ 134874 w 134873"/>
                <a:gd name="connsiteY1" fmla="*/ 0 h 55721"/>
              </a:gdLst>
              <a:ahLst/>
              <a:cxnLst>
                <a:cxn ang="0">
                  <a:pos x="connsiteX0" y="connsiteY0"/>
                </a:cxn>
                <a:cxn ang="0">
                  <a:pos x="connsiteX1" y="connsiteY1"/>
                </a:cxn>
              </a:cxnLst>
              <a:rect l="l" t="t" r="r" b="b"/>
              <a:pathLst>
                <a:path w="134873" h="55721">
                  <a:moveTo>
                    <a:pt x="0" y="55721"/>
                  </a:moveTo>
                  <a:lnTo>
                    <a:pt x="134874" y="0"/>
                  </a:lnTo>
                </a:path>
              </a:pathLst>
            </a:custGeom>
            <a:ln w="31750" cap="flat">
              <a:solidFill>
                <a:schemeClr val="tx1"/>
              </a:solidFill>
              <a:prstDash val="solid"/>
              <a:round/>
            </a:ln>
          </p:spPr>
          <p:txBody>
            <a:bodyPr rtlCol="0" anchor="ctr"/>
            <a:lstStyle/>
            <a:p>
              <a:endParaRPr lang="en-US" dirty="0"/>
            </a:p>
          </p:txBody>
        </p:sp>
        <p:sp>
          <p:nvSpPr>
            <p:cNvPr id="31" name="Freeform: Shape 124">
              <a:extLst>
                <a:ext uri="{FF2B5EF4-FFF2-40B4-BE49-F238E27FC236}">
                  <a16:creationId xmlns:a16="http://schemas.microsoft.com/office/drawing/2014/main" id="{14EAF63C-5E92-BA4A-9186-5D7A201FA504}"/>
                </a:ext>
              </a:extLst>
            </p:cNvPr>
            <p:cNvSpPr/>
            <p:nvPr/>
          </p:nvSpPr>
          <p:spPr>
            <a:xfrm>
              <a:off x="4332808" y="1730491"/>
              <a:ext cx="92334" cy="90211"/>
            </a:xfrm>
            <a:custGeom>
              <a:avLst/>
              <a:gdLst>
                <a:gd name="connsiteX0" fmla="*/ 274796 w 274803"/>
                <a:gd name="connsiteY0" fmla="*/ 66581 h 268485"/>
                <a:gd name="connsiteX1" fmla="*/ 274796 w 274803"/>
                <a:gd name="connsiteY1" fmla="*/ 214694 h 268485"/>
                <a:gd name="connsiteX2" fmla="*/ 254222 w 274803"/>
                <a:gd name="connsiteY2" fmla="*/ 246889 h 268485"/>
                <a:gd name="connsiteX3" fmla="*/ 139922 w 274803"/>
                <a:gd name="connsiteY3" fmla="*/ 268415 h 268485"/>
                <a:gd name="connsiteX4" fmla="*/ 140494 w 274803"/>
                <a:gd name="connsiteY4" fmla="*/ 125540 h 268485"/>
                <a:gd name="connsiteX5" fmla="*/ 137255 w 274803"/>
                <a:gd name="connsiteY5" fmla="*/ 120302 h 268485"/>
                <a:gd name="connsiteX6" fmla="*/ 6191 w 274803"/>
                <a:gd name="connsiteY6" fmla="*/ 65533 h 268485"/>
                <a:gd name="connsiteX7" fmla="*/ 0 w 274803"/>
                <a:gd name="connsiteY7" fmla="*/ 66390 h 268485"/>
                <a:gd name="connsiteX8" fmla="*/ 3334 w 274803"/>
                <a:gd name="connsiteY8" fmla="*/ 61151 h 268485"/>
                <a:gd name="connsiteX9" fmla="*/ 135160 w 274803"/>
                <a:gd name="connsiteY9" fmla="*/ 572 h 268485"/>
                <a:gd name="connsiteX10" fmla="*/ 139922 w 274803"/>
                <a:gd name="connsiteY10" fmla="*/ 572 h 268485"/>
                <a:gd name="connsiteX11" fmla="*/ 271844 w 274803"/>
                <a:gd name="connsiteY11" fmla="*/ 61342 h 268485"/>
                <a:gd name="connsiteX12" fmla="*/ 274796 w 274803"/>
                <a:gd name="connsiteY12" fmla="*/ 66581 h 26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803" h="268485">
                  <a:moveTo>
                    <a:pt x="274796" y="66581"/>
                  </a:moveTo>
                  <a:lnTo>
                    <a:pt x="274796" y="214694"/>
                  </a:lnTo>
                  <a:cubicBezTo>
                    <a:pt x="274904" y="228549"/>
                    <a:pt x="266840" y="241167"/>
                    <a:pt x="254222" y="246889"/>
                  </a:cubicBezTo>
                  <a:cubicBezTo>
                    <a:pt x="218041" y="261958"/>
                    <a:pt x="179107" y="269290"/>
                    <a:pt x="139922" y="268415"/>
                  </a:cubicBezTo>
                  <a:lnTo>
                    <a:pt x="140494" y="125540"/>
                  </a:lnTo>
                  <a:cubicBezTo>
                    <a:pt x="140528" y="123312"/>
                    <a:pt x="139264" y="121267"/>
                    <a:pt x="137255" y="120302"/>
                  </a:cubicBezTo>
                  <a:lnTo>
                    <a:pt x="6191" y="65533"/>
                  </a:lnTo>
                  <a:cubicBezTo>
                    <a:pt x="4667" y="64866"/>
                    <a:pt x="95" y="64676"/>
                    <a:pt x="0" y="66390"/>
                  </a:cubicBezTo>
                  <a:cubicBezTo>
                    <a:pt x="7" y="64147"/>
                    <a:pt x="1304" y="62108"/>
                    <a:pt x="3334" y="61151"/>
                  </a:cubicBezTo>
                  <a:lnTo>
                    <a:pt x="135160" y="572"/>
                  </a:lnTo>
                  <a:cubicBezTo>
                    <a:pt x="136655" y="-191"/>
                    <a:pt x="138427" y="-191"/>
                    <a:pt x="139922" y="572"/>
                  </a:cubicBezTo>
                  <a:lnTo>
                    <a:pt x="271844" y="61342"/>
                  </a:lnTo>
                  <a:cubicBezTo>
                    <a:pt x="273758" y="62370"/>
                    <a:pt x="274908" y="64410"/>
                    <a:pt x="274796" y="66581"/>
                  </a:cubicBezTo>
                  <a:close/>
                </a:path>
              </a:pathLst>
            </a:custGeom>
            <a:noFill/>
            <a:ln w="31750" cap="flat">
              <a:solidFill>
                <a:schemeClr val="tx1"/>
              </a:solidFill>
              <a:prstDash val="solid"/>
              <a:round/>
            </a:ln>
          </p:spPr>
          <p:txBody>
            <a:bodyPr rtlCol="0" anchor="ctr"/>
            <a:lstStyle/>
            <a:p>
              <a:endParaRPr lang="en-US" dirty="0"/>
            </a:p>
          </p:txBody>
        </p:sp>
        <p:sp>
          <p:nvSpPr>
            <p:cNvPr id="32" name="Freeform: Shape 125">
              <a:extLst>
                <a:ext uri="{FF2B5EF4-FFF2-40B4-BE49-F238E27FC236}">
                  <a16:creationId xmlns:a16="http://schemas.microsoft.com/office/drawing/2014/main" id="{AC9DE66F-A881-8A42-AB3C-42FD068B7A82}"/>
                </a:ext>
              </a:extLst>
            </p:cNvPr>
            <p:cNvSpPr/>
            <p:nvPr/>
          </p:nvSpPr>
          <p:spPr>
            <a:xfrm>
              <a:off x="4332391" y="1752080"/>
              <a:ext cx="47622" cy="68635"/>
            </a:xfrm>
            <a:custGeom>
              <a:avLst/>
              <a:gdLst>
                <a:gd name="connsiteX0" fmla="*/ 141733 w 141732"/>
                <a:gd name="connsiteY0" fmla="*/ 61385 h 204270"/>
                <a:gd name="connsiteX1" fmla="*/ 141733 w 141732"/>
                <a:gd name="connsiteY1" fmla="*/ 204260 h 204270"/>
                <a:gd name="connsiteX2" fmla="*/ 58198 w 141732"/>
                <a:gd name="connsiteY2" fmla="*/ 195402 h 204270"/>
                <a:gd name="connsiteX3" fmla="*/ 53340 w 141732"/>
                <a:gd name="connsiteY3" fmla="*/ 194164 h 204270"/>
                <a:gd name="connsiteX4" fmla="*/ 43815 w 141732"/>
                <a:gd name="connsiteY4" fmla="*/ 191497 h 204270"/>
                <a:gd name="connsiteX5" fmla="*/ 28194 w 141732"/>
                <a:gd name="connsiteY5" fmla="*/ 185972 h 204270"/>
                <a:gd name="connsiteX6" fmla="*/ 24765 w 141732"/>
                <a:gd name="connsiteY6" fmla="*/ 184639 h 204270"/>
                <a:gd name="connsiteX7" fmla="*/ 24765 w 141732"/>
                <a:gd name="connsiteY7" fmla="*/ 184639 h 204270"/>
                <a:gd name="connsiteX8" fmla="*/ 20670 w 141732"/>
                <a:gd name="connsiteY8" fmla="*/ 182734 h 204270"/>
                <a:gd name="connsiteX9" fmla="*/ 16098 w 141732"/>
                <a:gd name="connsiteY9" fmla="*/ 180352 h 204270"/>
                <a:gd name="connsiteX10" fmla="*/ 16098 w 141732"/>
                <a:gd name="connsiteY10" fmla="*/ 180352 h 204270"/>
                <a:gd name="connsiteX11" fmla="*/ 12097 w 141732"/>
                <a:gd name="connsiteY11" fmla="*/ 177304 h 204270"/>
                <a:gd name="connsiteX12" fmla="*/ 10287 w 141732"/>
                <a:gd name="connsiteY12" fmla="*/ 175590 h 204270"/>
                <a:gd name="connsiteX13" fmla="*/ 8478 w 141732"/>
                <a:gd name="connsiteY13" fmla="*/ 173780 h 204270"/>
                <a:gd name="connsiteX14" fmla="*/ 0 w 141732"/>
                <a:gd name="connsiteY14" fmla="*/ 150634 h 204270"/>
                <a:gd name="connsiteX15" fmla="*/ 0 w 141732"/>
                <a:gd name="connsiteY15" fmla="*/ 2330 h 204270"/>
                <a:gd name="connsiteX16" fmla="*/ 2619 w 141732"/>
                <a:gd name="connsiteY16" fmla="*/ 4 h 204270"/>
                <a:gd name="connsiteX17" fmla="*/ 3525 w 141732"/>
                <a:gd name="connsiteY17" fmla="*/ 235 h 204270"/>
                <a:gd name="connsiteX18" fmla="*/ 138208 w 141732"/>
                <a:gd name="connsiteY18" fmla="*/ 56146 h 204270"/>
                <a:gd name="connsiteX19" fmla="*/ 141732 w 141732"/>
                <a:gd name="connsiteY19" fmla="*/ 61385 h 20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732" h="204270">
                  <a:moveTo>
                    <a:pt x="141733" y="61385"/>
                  </a:moveTo>
                  <a:lnTo>
                    <a:pt x="141733" y="204260"/>
                  </a:lnTo>
                  <a:cubicBezTo>
                    <a:pt x="113643" y="204466"/>
                    <a:pt x="85620" y="201495"/>
                    <a:pt x="58198" y="195402"/>
                  </a:cubicBezTo>
                  <a:lnTo>
                    <a:pt x="53340" y="194164"/>
                  </a:lnTo>
                  <a:cubicBezTo>
                    <a:pt x="50102" y="193306"/>
                    <a:pt x="47054" y="192449"/>
                    <a:pt x="43815" y="191497"/>
                  </a:cubicBezTo>
                  <a:cubicBezTo>
                    <a:pt x="38100" y="189687"/>
                    <a:pt x="32862" y="187782"/>
                    <a:pt x="28194" y="185972"/>
                  </a:cubicBezTo>
                  <a:lnTo>
                    <a:pt x="24765" y="184639"/>
                  </a:lnTo>
                  <a:lnTo>
                    <a:pt x="24765" y="184639"/>
                  </a:lnTo>
                  <a:lnTo>
                    <a:pt x="20670" y="182734"/>
                  </a:lnTo>
                  <a:cubicBezTo>
                    <a:pt x="19088" y="182055"/>
                    <a:pt x="17560" y="181259"/>
                    <a:pt x="16098" y="180352"/>
                  </a:cubicBezTo>
                  <a:lnTo>
                    <a:pt x="16098" y="180352"/>
                  </a:lnTo>
                  <a:cubicBezTo>
                    <a:pt x="14707" y="179413"/>
                    <a:pt x="13372" y="178396"/>
                    <a:pt x="12097" y="177304"/>
                  </a:cubicBezTo>
                  <a:cubicBezTo>
                    <a:pt x="11426" y="176809"/>
                    <a:pt x="10818" y="176233"/>
                    <a:pt x="10287" y="175590"/>
                  </a:cubicBezTo>
                  <a:lnTo>
                    <a:pt x="8478" y="173780"/>
                  </a:lnTo>
                  <a:cubicBezTo>
                    <a:pt x="2965" y="167332"/>
                    <a:pt x="-43" y="159117"/>
                    <a:pt x="0" y="150634"/>
                  </a:cubicBezTo>
                  <a:lnTo>
                    <a:pt x="0" y="2330"/>
                  </a:lnTo>
                  <a:cubicBezTo>
                    <a:pt x="81" y="965"/>
                    <a:pt x="1254" y="-76"/>
                    <a:pt x="2619" y="4"/>
                  </a:cubicBezTo>
                  <a:cubicBezTo>
                    <a:pt x="2933" y="23"/>
                    <a:pt x="3240" y="101"/>
                    <a:pt x="3525" y="235"/>
                  </a:cubicBezTo>
                  <a:lnTo>
                    <a:pt x="138208" y="56146"/>
                  </a:lnTo>
                  <a:cubicBezTo>
                    <a:pt x="140296" y="57065"/>
                    <a:pt x="141668" y="59105"/>
                    <a:pt x="141732" y="61385"/>
                  </a:cubicBezTo>
                  <a:close/>
                </a:path>
              </a:pathLst>
            </a:custGeom>
            <a:noFill/>
            <a:ln w="31750" cap="flat">
              <a:solidFill>
                <a:schemeClr val="tx1"/>
              </a:solidFill>
              <a:prstDash val="solid"/>
              <a:round/>
            </a:ln>
          </p:spPr>
          <p:txBody>
            <a:bodyPr rtlCol="0" anchor="ctr"/>
            <a:lstStyle/>
            <a:p>
              <a:endParaRPr lang="en-US" dirty="0"/>
            </a:p>
          </p:txBody>
        </p:sp>
        <p:sp>
          <p:nvSpPr>
            <p:cNvPr id="33" name="Freeform: Shape 126">
              <a:extLst>
                <a:ext uri="{FF2B5EF4-FFF2-40B4-BE49-F238E27FC236}">
                  <a16:creationId xmlns:a16="http://schemas.microsoft.com/office/drawing/2014/main" id="{1FB8A214-EDD3-E146-8A74-F5189CE980AD}"/>
                </a:ext>
              </a:extLst>
            </p:cNvPr>
            <p:cNvSpPr/>
            <p:nvPr/>
          </p:nvSpPr>
          <p:spPr>
            <a:xfrm>
              <a:off x="4292675" y="1794404"/>
              <a:ext cx="174838" cy="52038"/>
            </a:xfrm>
            <a:custGeom>
              <a:avLst/>
              <a:gdLst>
                <a:gd name="connsiteX0" fmla="*/ 437198 w 520350"/>
                <a:gd name="connsiteY0" fmla="*/ 0 h 154876"/>
                <a:gd name="connsiteX1" fmla="*/ 520351 w 520350"/>
                <a:gd name="connsiteY1" fmla="*/ 64865 h 154876"/>
                <a:gd name="connsiteX2" fmla="*/ 260413 w 520350"/>
                <a:gd name="connsiteY2" fmla="*/ 154876 h 154876"/>
                <a:gd name="connsiteX3" fmla="*/ 0 w 520350"/>
                <a:gd name="connsiteY3" fmla="*/ 64865 h 154876"/>
                <a:gd name="connsiteX4" fmla="*/ 83629 w 520350"/>
                <a:gd name="connsiteY4" fmla="*/ 0 h 15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350" h="154876">
                  <a:moveTo>
                    <a:pt x="437198" y="0"/>
                  </a:moveTo>
                  <a:cubicBezTo>
                    <a:pt x="488347" y="16097"/>
                    <a:pt x="520351" y="39243"/>
                    <a:pt x="520351" y="64865"/>
                  </a:cubicBezTo>
                  <a:cubicBezTo>
                    <a:pt x="520351" y="113919"/>
                    <a:pt x="403955" y="154876"/>
                    <a:pt x="260413" y="154876"/>
                  </a:cubicBezTo>
                  <a:cubicBezTo>
                    <a:pt x="116872" y="154876"/>
                    <a:pt x="0" y="113919"/>
                    <a:pt x="0" y="64865"/>
                  </a:cubicBezTo>
                  <a:cubicBezTo>
                    <a:pt x="0" y="39243"/>
                    <a:pt x="32480" y="16097"/>
                    <a:pt x="83629" y="0"/>
                  </a:cubicBezTo>
                </a:path>
              </a:pathLst>
            </a:custGeom>
            <a:noFill/>
            <a:ln w="31750" cap="flat">
              <a:solidFill>
                <a:schemeClr val="tx1"/>
              </a:solidFill>
              <a:prstDash val="solid"/>
              <a:round/>
            </a:ln>
          </p:spPr>
          <p:txBody>
            <a:bodyPr rtlCol="0" anchor="ctr"/>
            <a:lstStyle/>
            <a:p>
              <a:endParaRPr lang="en-US" dirty="0"/>
            </a:p>
          </p:txBody>
        </p:sp>
      </p:grpSp>
      <p:pic>
        <p:nvPicPr>
          <p:cNvPr id="47" name="Picture 4">
            <a:extLst>
              <a:ext uri="{FF2B5EF4-FFF2-40B4-BE49-F238E27FC236}">
                <a16:creationId xmlns:a16="http://schemas.microsoft.com/office/drawing/2014/main" id="{3021CD12-F73C-994F-A56B-466E4D0E7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9822" y="1960215"/>
            <a:ext cx="2412773" cy="144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80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7ADB7C-16A3-497D-97A2-913B5388422B}"/>
              </a:ext>
            </a:extLst>
          </p:cNvPr>
          <p:cNvSpPr>
            <a:spLocks noGrp="1"/>
          </p:cNvSpPr>
          <p:nvPr>
            <p:ph type="ctrTitle"/>
          </p:nvPr>
        </p:nvSpPr>
        <p:spPr>
          <a:xfrm>
            <a:off x="389176" y="1726772"/>
            <a:ext cx="9144000" cy="1865508"/>
          </a:xfrm>
        </p:spPr>
        <p:txBody>
          <a:bodyPr/>
          <a:lstStyle/>
          <a:p>
            <a:r>
              <a:rPr lang="en-US" dirty="0"/>
              <a:t>Cloud journey</a:t>
            </a:r>
          </a:p>
        </p:txBody>
      </p:sp>
      <p:sp>
        <p:nvSpPr>
          <p:cNvPr id="4" name="Rectangle 3">
            <a:extLst>
              <a:ext uri="{FF2B5EF4-FFF2-40B4-BE49-F238E27FC236}">
                <a16:creationId xmlns:a16="http://schemas.microsoft.com/office/drawing/2014/main" id="{F347285E-DA81-3940-8655-12CB3ECE6693}"/>
              </a:ext>
            </a:extLst>
          </p:cNvPr>
          <p:cNvSpPr/>
          <p:nvPr/>
        </p:nvSpPr>
        <p:spPr>
          <a:xfrm>
            <a:off x="389176" y="4761260"/>
            <a:ext cx="3653116" cy="646331"/>
          </a:xfrm>
          <a:prstGeom prst="rect">
            <a:avLst/>
          </a:prstGeom>
        </p:spPr>
        <p:txBody>
          <a:bodyPr wrap="square">
            <a:spAutoFit/>
          </a:bodyPr>
          <a:lstStyle/>
          <a:p>
            <a:pPr algn="ctr" defTabSz="457135" eaLnBrk="0" fontAlgn="base" hangingPunct="0">
              <a:spcBef>
                <a:spcPts val="600"/>
              </a:spcBef>
              <a:spcAft>
                <a:spcPts val="300"/>
              </a:spcAft>
              <a:defRPr/>
            </a:pPr>
            <a:r>
              <a:rPr lang="en-US" sz="3600" b="1" dirty="0">
                <a:solidFill>
                  <a:schemeClr val="accent1"/>
                </a:solidFill>
              </a:rPr>
              <a:t>1. Extend</a:t>
            </a:r>
          </a:p>
        </p:txBody>
      </p:sp>
      <p:sp>
        <p:nvSpPr>
          <p:cNvPr id="5" name="Oval 4">
            <a:extLst>
              <a:ext uri="{FF2B5EF4-FFF2-40B4-BE49-F238E27FC236}">
                <a16:creationId xmlns:a16="http://schemas.microsoft.com/office/drawing/2014/main" id="{81B6A362-489C-D541-A605-590CD38C0641}"/>
              </a:ext>
            </a:extLst>
          </p:cNvPr>
          <p:cNvSpPr/>
          <p:nvPr/>
        </p:nvSpPr>
        <p:spPr>
          <a:xfrm>
            <a:off x="216283" y="2659526"/>
            <a:ext cx="3952567" cy="3672020"/>
          </a:xfrm>
          <a:prstGeom prst="ellipse">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a:extLst>
              <a:ext uri="{FF2B5EF4-FFF2-40B4-BE49-F238E27FC236}">
                <a16:creationId xmlns:a16="http://schemas.microsoft.com/office/drawing/2014/main" id="{50FAC232-2E01-4E4F-B4C6-2551C9E4B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86179" y="3216137"/>
            <a:ext cx="2412773" cy="144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27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0025C39-81E0-B444-B2B1-C0779C28EF6E}"/>
              </a:ext>
            </a:extLst>
          </p:cNvPr>
          <p:cNvSpPr>
            <a:spLocks noGrp="1"/>
          </p:cNvSpPr>
          <p:nvPr>
            <p:ph type="title"/>
          </p:nvPr>
        </p:nvSpPr>
        <p:spPr>
          <a:xfrm>
            <a:off x="269875" y="289511"/>
            <a:ext cx="11652356" cy="899665"/>
          </a:xfrm>
        </p:spPr>
        <p:txBody>
          <a:bodyPr/>
          <a:lstStyle/>
          <a:p>
            <a:r>
              <a:rPr lang="en-US" dirty="0"/>
              <a:t>Extend your workloads from on-premises to AWS</a:t>
            </a:r>
          </a:p>
        </p:txBody>
      </p:sp>
      <p:sp>
        <p:nvSpPr>
          <p:cNvPr id="6" name="TextBox 5">
            <a:extLst>
              <a:ext uri="{FF2B5EF4-FFF2-40B4-BE49-F238E27FC236}">
                <a16:creationId xmlns:a16="http://schemas.microsoft.com/office/drawing/2014/main" id="{3255B06B-C897-AD49-899D-DAF973849F83}"/>
              </a:ext>
            </a:extLst>
          </p:cNvPr>
          <p:cNvSpPr txBox="1"/>
          <p:nvPr/>
        </p:nvSpPr>
        <p:spPr>
          <a:xfrm>
            <a:off x="11838625" y="6536532"/>
            <a:ext cx="260008" cy="246221"/>
          </a:xfrm>
          <a:prstGeom prst="rect">
            <a:avLst/>
          </a:prstGeom>
          <a:noFill/>
        </p:spPr>
        <p:txBody>
          <a:bodyPr wrap="none" rtlCol="0">
            <a:spAutoFit/>
          </a:bodyPr>
          <a:lstStyle/>
          <a:p>
            <a:pPr algn="l"/>
            <a:r>
              <a:rPr lang="en-US" sz="1000" dirty="0">
                <a:latin typeface="Amazon Ember" panose="020B0603020204020204" pitchFamily="34" charset="0"/>
                <a:ea typeface="Amazon Ember" panose="020B0603020204020204" pitchFamily="34" charset="0"/>
                <a:cs typeface="Amazon Ember" panose="020B0603020204020204" pitchFamily="34" charset="0"/>
              </a:rPr>
              <a:t>4</a:t>
            </a:r>
          </a:p>
        </p:txBody>
      </p:sp>
      <p:sp>
        <p:nvSpPr>
          <p:cNvPr id="33" name="Text Placeholder 3">
            <a:extLst>
              <a:ext uri="{FF2B5EF4-FFF2-40B4-BE49-F238E27FC236}">
                <a16:creationId xmlns:a16="http://schemas.microsoft.com/office/drawing/2014/main" id="{7A29AEA5-2B2B-472F-A10D-DB37AF53F347}"/>
              </a:ext>
            </a:extLst>
          </p:cNvPr>
          <p:cNvSpPr txBox="1">
            <a:spLocks/>
          </p:cNvSpPr>
          <p:nvPr/>
        </p:nvSpPr>
        <p:spPr>
          <a:xfrm>
            <a:off x="790775" y="2089882"/>
            <a:ext cx="2778690" cy="1570227"/>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2667" dirty="0">
                <a:solidFill>
                  <a:schemeClr val="accent1"/>
                </a:solidFill>
              </a:rPr>
              <a:t>Disaster recovery to AWS</a:t>
            </a:r>
            <a:r>
              <a:rPr lang="en-US" sz="2667" dirty="0"/>
              <a:t> </a:t>
            </a:r>
          </a:p>
          <a:p>
            <a:pPr marL="380985" indent="-380985" algn="ctr">
              <a:buFont typeface="Arial" panose="020B0604020202020204" pitchFamily="34" charset="0"/>
              <a:buChar char="•"/>
            </a:pPr>
            <a:endParaRPr lang="en-US" sz="2667" dirty="0"/>
          </a:p>
          <a:p>
            <a:pPr marL="380985" indent="-380985" algn="ctr">
              <a:buFont typeface="Arial" panose="020B0604020202020204" pitchFamily="34" charset="0"/>
              <a:buChar char="•"/>
            </a:pPr>
            <a:endParaRPr lang="en-US" sz="2667" dirty="0"/>
          </a:p>
        </p:txBody>
      </p:sp>
      <p:sp>
        <p:nvSpPr>
          <p:cNvPr id="5" name="Text Placeholder 3">
            <a:extLst>
              <a:ext uri="{FF2B5EF4-FFF2-40B4-BE49-F238E27FC236}">
                <a16:creationId xmlns:a16="http://schemas.microsoft.com/office/drawing/2014/main" id="{4C8FEA8E-0F6B-4CD2-A77A-5271EF69E41F}"/>
              </a:ext>
            </a:extLst>
          </p:cNvPr>
          <p:cNvSpPr txBox="1">
            <a:spLocks/>
          </p:cNvSpPr>
          <p:nvPr/>
        </p:nvSpPr>
        <p:spPr>
          <a:xfrm>
            <a:off x="4576653" y="2097576"/>
            <a:ext cx="2355649" cy="1911750"/>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2667" dirty="0">
                <a:solidFill>
                  <a:schemeClr val="accent1"/>
                </a:solidFill>
              </a:rPr>
              <a:t>Backup to AWS</a:t>
            </a:r>
            <a:endParaRPr lang="en-US" sz="2667" dirty="0"/>
          </a:p>
          <a:p>
            <a:pPr marL="380985" indent="-380985" algn="ctr">
              <a:buFont typeface="Arial" panose="020B0604020202020204" pitchFamily="34" charset="0"/>
              <a:buChar char="•"/>
            </a:pPr>
            <a:endParaRPr lang="en-US" sz="2667" dirty="0"/>
          </a:p>
        </p:txBody>
      </p:sp>
      <p:sp>
        <p:nvSpPr>
          <p:cNvPr id="7" name="Text Placeholder 3">
            <a:extLst>
              <a:ext uri="{FF2B5EF4-FFF2-40B4-BE49-F238E27FC236}">
                <a16:creationId xmlns:a16="http://schemas.microsoft.com/office/drawing/2014/main" id="{03A44C83-95D7-4AA9-973B-291B87BD6686}"/>
              </a:ext>
            </a:extLst>
          </p:cNvPr>
          <p:cNvSpPr txBox="1">
            <a:spLocks/>
          </p:cNvSpPr>
          <p:nvPr/>
        </p:nvSpPr>
        <p:spPr>
          <a:xfrm>
            <a:off x="8086382" y="2089882"/>
            <a:ext cx="2544895" cy="4348914"/>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2667" dirty="0">
                <a:solidFill>
                  <a:schemeClr val="accent1"/>
                </a:solidFill>
              </a:rPr>
              <a:t>Cloud bursting to AWS</a:t>
            </a:r>
            <a:endParaRPr lang="en-US" sz="2667" dirty="0"/>
          </a:p>
        </p:txBody>
      </p:sp>
      <p:cxnSp>
        <p:nvCxnSpPr>
          <p:cNvPr id="3" name="Straight Connector 2">
            <a:extLst>
              <a:ext uri="{FF2B5EF4-FFF2-40B4-BE49-F238E27FC236}">
                <a16:creationId xmlns:a16="http://schemas.microsoft.com/office/drawing/2014/main" id="{774747AE-C514-43E8-ABD9-D9DE7687BFB0}"/>
              </a:ext>
            </a:extLst>
          </p:cNvPr>
          <p:cNvCxnSpPr/>
          <p:nvPr/>
        </p:nvCxnSpPr>
        <p:spPr>
          <a:xfrm>
            <a:off x="479198" y="3429000"/>
            <a:ext cx="10868178"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642EF667-F86B-4A8F-873A-16EBE49B4721}"/>
              </a:ext>
            </a:extLst>
          </p:cNvPr>
          <p:cNvSpPr txBox="1">
            <a:spLocks/>
          </p:cNvSpPr>
          <p:nvPr/>
        </p:nvSpPr>
        <p:spPr>
          <a:xfrm>
            <a:off x="1104987" y="3429000"/>
            <a:ext cx="10607815" cy="3523119"/>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171">
              <a:spcBef>
                <a:spcPts val="0"/>
              </a:spcBef>
              <a:spcAft>
                <a:spcPts val="300"/>
              </a:spcAft>
              <a:buClr>
                <a:schemeClr val="tx1"/>
              </a:buClr>
              <a:buNone/>
            </a:pPr>
            <a:endParaRPr lang="en-US" altLang="en-US" sz="2000" dirty="0">
              <a:latin typeface="+mn-lt"/>
              <a:ea typeface="+mn-ea"/>
              <a:cs typeface="+mn-cs"/>
            </a:endParaRPr>
          </a:p>
          <a:p>
            <a:pPr defTabSz="457171">
              <a:spcBef>
                <a:spcPts val="0"/>
              </a:spcBef>
              <a:spcAft>
                <a:spcPts val="300"/>
              </a:spcAft>
              <a:buClr>
                <a:schemeClr val="tx1"/>
              </a:buClr>
            </a:pPr>
            <a:r>
              <a:rPr lang="en-US" altLang="en-US" sz="2400" dirty="0">
                <a:latin typeface="+mn-lt"/>
                <a:ea typeface="+mn-ea"/>
                <a:cs typeface="+mn-cs"/>
              </a:rPr>
              <a:t>Simple to manage across cloud and on premises </a:t>
            </a:r>
          </a:p>
          <a:p>
            <a:pPr defTabSz="457171">
              <a:spcBef>
                <a:spcPts val="0"/>
              </a:spcBef>
              <a:spcAft>
                <a:spcPts val="300"/>
              </a:spcAft>
              <a:buClr>
                <a:schemeClr val="tx1"/>
              </a:buClr>
            </a:pPr>
            <a:endParaRPr lang="en-US" altLang="en-US" sz="2400" dirty="0">
              <a:latin typeface="+mn-lt"/>
              <a:ea typeface="+mn-ea"/>
              <a:cs typeface="+mn-cs"/>
            </a:endParaRPr>
          </a:p>
          <a:p>
            <a:pPr defTabSz="457171">
              <a:spcBef>
                <a:spcPts val="0"/>
              </a:spcBef>
              <a:spcAft>
                <a:spcPts val="300"/>
              </a:spcAft>
              <a:buClr>
                <a:schemeClr val="tx1"/>
              </a:buClr>
            </a:pPr>
            <a:r>
              <a:rPr lang="en-US" altLang="en-US" sz="2400" dirty="0">
                <a:latin typeface="+mn-lt"/>
                <a:ea typeface="+mn-ea"/>
                <a:cs typeface="+mn-cs"/>
              </a:rPr>
              <a:t>Access anywhere</a:t>
            </a:r>
          </a:p>
          <a:p>
            <a:pPr defTabSz="457171">
              <a:spcBef>
                <a:spcPts val="0"/>
              </a:spcBef>
              <a:spcAft>
                <a:spcPts val="300"/>
              </a:spcAft>
              <a:buClr>
                <a:schemeClr val="tx1"/>
              </a:buClr>
            </a:pPr>
            <a:endParaRPr lang="en-US" altLang="en-US" sz="2400" dirty="0">
              <a:latin typeface="+mn-lt"/>
              <a:ea typeface="+mn-ea"/>
              <a:cs typeface="+mn-cs"/>
            </a:endParaRPr>
          </a:p>
          <a:p>
            <a:pPr defTabSz="457171">
              <a:spcBef>
                <a:spcPts val="0"/>
              </a:spcBef>
              <a:spcAft>
                <a:spcPts val="300"/>
              </a:spcAft>
              <a:buClr>
                <a:schemeClr val="tx1"/>
              </a:buClr>
            </a:pPr>
            <a:r>
              <a:rPr lang="en-US" altLang="en-US" sz="2400" dirty="0">
                <a:latin typeface="+mn-lt"/>
                <a:ea typeface="+mn-ea"/>
                <a:cs typeface="+mn-cs"/>
              </a:rPr>
              <a:t>Durability, availability, security, and performance for broad range of workloads</a:t>
            </a:r>
          </a:p>
        </p:txBody>
      </p:sp>
    </p:spTree>
    <p:extLst>
      <p:ext uri="{BB962C8B-B14F-4D97-AF65-F5344CB8AC3E}">
        <p14:creationId xmlns:p14="http://schemas.microsoft.com/office/powerpoint/2010/main" val="262145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F079570-2068-EF44-8899-4F4D2C2CD07B}"/>
              </a:ext>
            </a:extLst>
          </p:cNvPr>
          <p:cNvSpPr>
            <a:spLocks noGrp="1"/>
          </p:cNvSpPr>
          <p:nvPr>
            <p:ph type="sldNum" sz="quarter" idx="12"/>
          </p:nvPr>
        </p:nvSpPr>
        <p:spPr/>
        <p:txBody>
          <a:bodyPr/>
          <a:lstStyle/>
          <a:p>
            <a:fld id="{7834CDD4-D76F-4459-B025-0310E913C243}" type="slidenum">
              <a:rPr lang="en-US" smtClean="0"/>
              <a:pPr/>
              <a:t>9</a:t>
            </a:fld>
            <a:endParaRPr lang="en-US" dirty="0"/>
          </a:p>
        </p:txBody>
      </p:sp>
      <p:sp>
        <p:nvSpPr>
          <p:cNvPr id="6" name="Rectangle 5">
            <a:extLst>
              <a:ext uri="{FF2B5EF4-FFF2-40B4-BE49-F238E27FC236}">
                <a16:creationId xmlns:a16="http://schemas.microsoft.com/office/drawing/2014/main" id="{92C365FF-6350-4D1B-9721-1F3CAB32A4E4}"/>
              </a:ext>
            </a:extLst>
          </p:cNvPr>
          <p:cNvSpPr/>
          <p:nvPr/>
        </p:nvSpPr>
        <p:spPr>
          <a:xfrm>
            <a:off x="393115" y="1471156"/>
            <a:ext cx="2134590" cy="3182383"/>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081" tIns="91416"/>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a:solidFill>
                  <a:schemeClr val="tx1"/>
                </a:solidFill>
                <a:latin typeface="Arial" panose="020B0604020202020204" pitchFamily="34" charset="0"/>
                <a:cs typeface="Arial" panose="020B0604020202020204" pitchFamily="34" charset="0"/>
              </a:rPr>
              <a:t>On premises </a:t>
            </a:r>
          </a:p>
          <a:p>
            <a:pPr>
              <a:defRPr/>
            </a:pPr>
            <a:r>
              <a:rPr lang="en-US" sz="1200" dirty="0">
                <a:solidFill>
                  <a:schemeClr val="tx1"/>
                </a:solidFill>
                <a:latin typeface="Arial" panose="020B0604020202020204" pitchFamily="34" charset="0"/>
                <a:cs typeface="Arial" panose="020B0604020202020204" pitchFamily="34" charset="0"/>
              </a:rPr>
              <a:t>data center</a:t>
            </a:r>
          </a:p>
        </p:txBody>
      </p:sp>
      <p:pic>
        <p:nvPicPr>
          <p:cNvPr id="7" name="Graphic 22">
            <a:extLst>
              <a:ext uri="{FF2B5EF4-FFF2-40B4-BE49-F238E27FC236}">
                <a16:creationId xmlns:a16="http://schemas.microsoft.com/office/drawing/2014/main" id="{87FC4405-A56E-4EE8-8392-86C001B8E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14" y="1479588"/>
            <a:ext cx="330114" cy="330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12">
            <a:extLst>
              <a:ext uri="{FF2B5EF4-FFF2-40B4-BE49-F238E27FC236}">
                <a16:creationId xmlns:a16="http://schemas.microsoft.com/office/drawing/2014/main" id="{90880E42-A903-4A56-A378-EF132165C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277" y="900153"/>
            <a:ext cx="288731" cy="28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37546AD-4348-4DE4-9996-9663F5C92950}"/>
              </a:ext>
            </a:extLst>
          </p:cNvPr>
          <p:cNvSpPr/>
          <p:nvPr/>
        </p:nvSpPr>
        <p:spPr bwMode="auto">
          <a:xfrm>
            <a:off x="3503280" y="900151"/>
            <a:ext cx="2929191" cy="50576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081" tIns="91416"/>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100">
                <a:solidFill>
                  <a:schemeClr val="tx1"/>
                </a:solidFill>
                <a:latin typeface="Arial" panose="020B0604020202020204" pitchFamily="34" charset="0"/>
                <a:cs typeface="Arial" panose="020B0604020202020204" pitchFamily="34" charset="0"/>
              </a:rPr>
              <a:t>AWS Cloud</a:t>
            </a:r>
          </a:p>
        </p:txBody>
      </p:sp>
      <p:pic>
        <p:nvPicPr>
          <p:cNvPr id="10" name="Graphic 24">
            <a:extLst>
              <a:ext uri="{FF2B5EF4-FFF2-40B4-BE49-F238E27FC236}">
                <a16:creationId xmlns:a16="http://schemas.microsoft.com/office/drawing/2014/main" id="{8F298F24-2A49-4C54-AFE6-4B30B5DEF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832" y="3483581"/>
            <a:ext cx="733299" cy="689368"/>
          </a:xfrm>
          <a:prstGeom prst="rect">
            <a:avLst/>
          </a:prstGeom>
        </p:spPr>
      </p:pic>
      <p:pic>
        <p:nvPicPr>
          <p:cNvPr id="12" name="Graphic 62">
            <a:extLst>
              <a:ext uri="{FF2B5EF4-FFF2-40B4-BE49-F238E27FC236}">
                <a16:creationId xmlns:a16="http://schemas.microsoft.com/office/drawing/2014/main" id="{FECA6E3F-1604-41ED-9365-AE236582FB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8899" y="1493942"/>
            <a:ext cx="991167" cy="991165"/>
          </a:xfrm>
          <a:prstGeom prst="rect">
            <a:avLst/>
          </a:prstGeom>
        </p:spPr>
      </p:pic>
      <p:grpSp>
        <p:nvGrpSpPr>
          <p:cNvPr id="13" name="Group 12">
            <a:extLst>
              <a:ext uri="{FF2B5EF4-FFF2-40B4-BE49-F238E27FC236}">
                <a16:creationId xmlns:a16="http://schemas.microsoft.com/office/drawing/2014/main" id="{52FDB7F9-EC55-4923-B145-1AAC28BC8DD0}"/>
              </a:ext>
            </a:extLst>
          </p:cNvPr>
          <p:cNvGrpSpPr/>
          <p:nvPr/>
        </p:nvGrpSpPr>
        <p:grpSpPr>
          <a:xfrm>
            <a:off x="1455796" y="3454970"/>
            <a:ext cx="733299" cy="733298"/>
            <a:chOff x="3055343" y="5103467"/>
            <a:chExt cx="995979" cy="995978"/>
          </a:xfrm>
        </p:grpSpPr>
        <p:sp>
          <p:nvSpPr>
            <p:cNvPr id="14" name="Rectangle 13">
              <a:extLst>
                <a:ext uri="{FF2B5EF4-FFF2-40B4-BE49-F238E27FC236}">
                  <a16:creationId xmlns:a16="http://schemas.microsoft.com/office/drawing/2014/main" id="{65949861-96F7-4C16-81B2-9A9A7AE61E85}"/>
                </a:ext>
              </a:extLst>
            </p:cNvPr>
            <p:cNvSpPr/>
            <p:nvPr/>
          </p:nvSpPr>
          <p:spPr>
            <a:xfrm>
              <a:off x="3055343" y="5103467"/>
              <a:ext cx="995979" cy="995978"/>
            </a:xfrm>
            <a:prstGeom prst="rect">
              <a:avLst/>
            </a:prstGeom>
            <a:gradFill>
              <a:gsLst>
                <a:gs pos="0">
                  <a:schemeClr val="tx1">
                    <a:lumMod val="75000"/>
                  </a:schemeClr>
                </a:gs>
                <a:gs pos="100000">
                  <a:schemeClr val="tx1">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400" dirty="0">
                <a:solidFill>
                  <a:srgbClr val="FFFFFF"/>
                </a:solidFill>
                <a:latin typeface="Amazon Ember"/>
              </a:endParaRPr>
            </a:p>
          </p:txBody>
        </p:sp>
        <p:pic>
          <p:nvPicPr>
            <p:cNvPr id="16" name="Graphic 11" descr="Database">
              <a:extLst>
                <a:ext uri="{FF2B5EF4-FFF2-40B4-BE49-F238E27FC236}">
                  <a16:creationId xmlns:a16="http://schemas.microsoft.com/office/drawing/2014/main" id="{4F9BD5BA-AB57-4C2A-9CEC-BF4B55E820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5209" y="5235857"/>
              <a:ext cx="731197" cy="731197"/>
            </a:xfrm>
            <a:prstGeom prst="rect">
              <a:avLst/>
            </a:prstGeom>
          </p:spPr>
        </p:pic>
      </p:grpSp>
      <p:pic>
        <p:nvPicPr>
          <p:cNvPr id="17" name="Graphic 62">
            <a:extLst>
              <a:ext uri="{FF2B5EF4-FFF2-40B4-BE49-F238E27FC236}">
                <a16:creationId xmlns:a16="http://schemas.microsoft.com/office/drawing/2014/main" id="{F1471BC6-770D-4208-860A-2CC8153481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3876" y="2265377"/>
            <a:ext cx="733300" cy="733299"/>
          </a:xfrm>
          <a:prstGeom prst="rect">
            <a:avLst/>
          </a:prstGeom>
        </p:spPr>
      </p:pic>
      <p:sp>
        <p:nvSpPr>
          <p:cNvPr id="18" name="TextBox 17">
            <a:extLst>
              <a:ext uri="{FF2B5EF4-FFF2-40B4-BE49-F238E27FC236}">
                <a16:creationId xmlns:a16="http://schemas.microsoft.com/office/drawing/2014/main" id="{202EB3A6-D27A-4145-8153-7FC75DF78C67}"/>
              </a:ext>
            </a:extLst>
          </p:cNvPr>
          <p:cNvSpPr txBox="1"/>
          <p:nvPr/>
        </p:nvSpPr>
        <p:spPr>
          <a:xfrm>
            <a:off x="393114" y="2355060"/>
            <a:ext cx="1281428"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On-prem compute</a:t>
            </a:r>
          </a:p>
        </p:txBody>
      </p:sp>
      <p:sp>
        <p:nvSpPr>
          <p:cNvPr id="19" name="TextBox 18">
            <a:extLst>
              <a:ext uri="{FF2B5EF4-FFF2-40B4-BE49-F238E27FC236}">
                <a16:creationId xmlns:a16="http://schemas.microsoft.com/office/drawing/2014/main" id="{B34022B5-FCB8-45C2-84F7-04CC4A638ACD}"/>
              </a:ext>
            </a:extLst>
          </p:cNvPr>
          <p:cNvSpPr txBox="1"/>
          <p:nvPr/>
        </p:nvSpPr>
        <p:spPr>
          <a:xfrm>
            <a:off x="399157" y="3529232"/>
            <a:ext cx="1281428"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On-prem storage</a:t>
            </a:r>
          </a:p>
        </p:txBody>
      </p:sp>
      <p:pic>
        <p:nvPicPr>
          <p:cNvPr id="20" name="Graphic 18">
            <a:extLst>
              <a:ext uri="{FF2B5EF4-FFF2-40B4-BE49-F238E27FC236}">
                <a16:creationId xmlns:a16="http://schemas.microsoft.com/office/drawing/2014/main" id="{44246C95-1CBB-450E-A67A-B6FAC6A7B8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4665" y="3845637"/>
            <a:ext cx="490314" cy="4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C03662BD-29D1-47A3-A6E0-F65B8FD908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4665" y="3348102"/>
            <a:ext cx="490315" cy="4903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29270A3-B0B6-4156-9B8C-12CC28BEBC28}"/>
              </a:ext>
            </a:extLst>
          </p:cNvPr>
          <p:cNvSpPr txBox="1"/>
          <p:nvPr/>
        </p:nvSpPr>
        <p:spPr>
          <a:xfrm>
            <a:off x="2565670" y="4337207"/>
            <a:ext cx="91478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DX / VPN</a:t>
            </a:r>
          </a:p>
        </p:txBody>
      </p:sp>
      <p:sp>
        <p:nvSpPr>
          <p:cNvPr id="3" name="TextBox 2">
            <a:extLst>
              <a:ext uri="{FF2B5EF4-FFF2-40B4-BE49-F238E27FC236}">
                <a16:creationId xmlns:a16="http://schemas.microsoft.com/office/drawing/2014/main" id="{92678407-8823-4E68-92FD-685339611435}"/>
              </a:ext>
            </a:extLst>
          </p:cNvPr>
          <p:cNvSpPr txBox="1"/>
          <p:nvPr/>
        </p:nvSpPr>
        <p:spPr>
          <a:xfrm>
            <a:off x="6753753" y="606763"/>
            <a:ext cx="5166736" cy="6463308"/>
          </a:xfrm>
          <a:prstGeom prst="rect">
            <a:avLst/>
          </a:prstGeom>
          <a:noFill/>
        </p:spPr>
        <p:txBody>
          <a:bodyPr wrap="square" lIns="0" rtlCol="0">
            <a:spAutoFit/>
          </a:bodyPr>
          <a:lstStyle/>
          <a:p>
            <a:pPr defTabSz="731520">
              <a:spcBef>
                <a:spcPct val="20000"/>
              </a:spcBef>
              <a:spcAft>
                <a:spcPts val="1200"/>
              </a:spcAft>
            </a:pPr>
            <a:r>
              <a:rPr lang="en-US" sz="2000" dirty="0">
                <a:solidFill>
                  <a:schemeClr val="accent1"/>
                </a:solidFill>
                <a:latin typeface="Amazon Ember Regular" charset="0"/>
                <a:cs typeface="Amazon Ember Regular" charset="0"/>
              </a:rPr>
              <a:t>Initial setup</a:t>
            </a:r>
          </a:p>
          <a:p>
            <a:pPr marL="342900" indent="-342900" algn="l">
              <a:spcAft>
                <a:spcPts val="1200"/>
              </a:spcAft>
              <a:buFont typeface="+mj-lt"/>
              <a:buAutoNum type="arabicPeriod"/>
            </a:pPr>
            <a:r>
              <a:rPr lang="en-US" dirty="0"/>
              <a:t>Create a DR site in AWS </a:t>
            </a:r>
          </a:p>
          <a:p>
            <a:pPr marL="342900" indent="-342900" algn="l">
              <a:spcAft>
                <a:spcPts val="1200"/>
              </a:spcAft>
              <a:buFont typeface="+mj-lt"/>
              <a:buAutoNum type="arabicPeriod"/>
            </a:pPr>
            <a:r>
              <a:rPr lang="en-US" dirty="0"/>
              <a:t>Configure replication from on-prem</a:t>
            </a:r>
          </a:p>
          <a:p>
            <a:pPr algn="l">
              <a:spcAft>
                <a:spcPts val="1200"/>
              </a:spcAft>
            </a:pPr>
            <a:endParaRPr lang="en-US" u="sng" dirty="0">
              <a:solidFill>
                <a:schemeClr val="accent4"/>
              </a:solidFill>
            </a:endParaRPr>
          </a:p>
          <a:p>
            <a:pPr defTabSz="731520">
              <a:spcBef>
                <a:spcPct val="20000"/>
              </a:spcBef>
              <a:spcAft>
                <a:spcPts val="1200"/>
              </a:spcAft>
            </a:pPr>
            <a:r>
              <a:rPr lang="en-US" sz="2000" dirty="0">
                <a:solidFill>
                  <a:schemeClr val="accent1"/>
                </a:solidFill>
                <a:latin typeface="Amazon Ember Regular" charset="0"/>
                <a:cs typeface="Amazon Ember Regular" charset="0"/>
              </a:rPr>
              <a:t>On-prem data center becomes unavailable</a:t>
            </a:r>
          </a:p>
          <a:p>
            <a:pPr marL="342900" indent="-342900" algn="l">
              <a:spcAft>
                <a:spcPts val="1200"/>
              </a:spcAft>
              <a:buFont typeface="+mj-lt"/>
              <a:buAutoNum type="arabicPeriod"/>
            </a:pPr>
            <a:r>
              <a:rPr lang="en-US" dirty="0"/>
              <a:t>[Optional] Scale up AWS compute &amp; storage</a:t>
            </a:r>
          </a:p>
          <a:p>
            <a:pPr marL="342900" indent="-342900" algn="l">
              <a:spcAft>
                <a:spcPts val="1200"/>
              </a:spcAft>
              <a:buFont typeface="+mj-lt"/>
              <a:buAutoNum type="arabicPeriod"/>
            </a:pPr>
            <a:r>
              <a:rPr lang="en-US" dirty="0"/>
              <a:t>Run your workload in AWS</a:t>
            </a:r>
          </a:p>
          <a:p>
            <a:pPr algn="l">
              <a:spcAft>
                <a:spcPts val="1200"/>
              </a:spcAft>
            </a:pPr>
            <a:endParaRPr lang="en-US" u="sng" dirty="0">
              <a:solidFill>
                <a:schemeClr val="accent4"/>
              </a:solidFill>
            </a:endParaRPr>
          </a:p>
          <a:p>
            <a:pPr defTabSz="731520">
              <a:spcBef>
                <a:spcPct val="20000"/>
              </a:spcBef>
              <a:spcAft>
                <a:spcPts val="1200"/>
              </a:spcAft>
            </a:pPr>
            <a:r>
              <a:rPr lang="en-US" sz="2000" dirty="0">
                <a:solidFill>
                  <a:schemeClr val="accent1"/>
                </a:solidFill>
                <a:latin typeface="Amazon Ember Regular" charset="0"/>
                <a:cs typeface="Amazon Ember Regular" charset="0"/>
              </a:rPr>
              <a:t>On-prem data center recovers</a:t>
            </a:r>
          </a:p>
          <a:p>
            <a:pPr marL="342900" indent="-342900" algn="l">
              <a:spcAft>
                <a:spcPts val="1200"/>
              </a:spcAft>
              <a:buFont typeface="+mj-lt"/>
              <a:buAutoNum type="arabicPeriod"/>
            </a:pPr>
            <a:r>
              <a:rPr lang="en-US" dirty="0"/>
              <a:t>Replicate data back to on-prem</a:t>
            </a:r>
          </a:p>
          <a:p>
            <a:pPr marL="342900" indent="-342900" algn="l">
              <a:spcAft>
                <a:spcPts val="1200"/>
              </a:spcAft>
              <a:buFont typeface="+mj-lt"/>
              <a:buAutoNum type="arabicPeriod"/>
            </a:pPr>
            <a:r>
              <a:rPr lang="en-US" dirty="0"/>
              <a:t>[Optional] Scale down AWS compute &amp; storage </a:t>
            </a:r>
          </a:p>
          <a:p>
            <a:pPr marL="342900" indent="-342900" algn="l">
              <a:spcAft>
                <a:spcPts val="1200"/>
              </a:spcAft>
              <a:buFont typeface="+mj-lt"/>
              <a:buAutoNum type="arabicPeriod"/>
            </a:pPr>
            <a:endParaRPr lang="en-US" dirty="0"/>
          </a:p>
          <a:p>
            <a:pPr algn="l">
              <a:spcAft>
                <a:spcPts val="1200"/>
              </a:spcAft>
            </a:pPr>
            <a:endParaRPr lang="en-US" dirty="0"/>
          </a:p>
          <a:p>
            <a:pPr algn="l">
              <a:spcAft>
                <a:spcPts val="1200"/>
              </a:spcAft>
            </a:pPr>
            <a:endParaRPr lang="en-US" dirty="0" err="1"/>
          </a:p>
        </p:txBody>
      </p:sp>
      <p:sp>
        <p:nvSpPr>
          <p:cNvPr id="4" name="Arrow: Right 3">
            <a:extLst>
              <a:ext uri="{FF2B5EF4-FFF2-40B4-BE49-F238E27FC236}">
                <a16:creationId xmlns:a16="http://schemas.microsoft.com/office/drawing/2014/main" id="{12906267-BF32-43E6-85F1-5FD4D9BEFA91}"/>
              </a:ext>
            </a:extLst>
          </p:cNvPr>
          <p:cNvSpPr/>
          <p:nvPr/>
        </p:nvSpPr>
        <p:spPr>
          <a:xfrm>
            <a:off x="2223050" y="3706082"/>
            <a:ext cx="2504781" cy="23879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6" name="Multiplication Sign 25">
            <a:extLst>
              <a:ext uri="{FF2B5EF4-FFF2-40B4-BE49-F238E27FC236}">
                <a16:creationId xmlns:a16="http://schemas.microsoft.com/office/drawing/2014/main" id="{BF9F6335-D006-4C7B-B975-2C1BBD259E78}"/>
              </a:ext>
            </a:extLst>
          </p:cNvPr>
          <p:cNvSpPr/>
          <p:nvPr/>
        </p:nvSpPr>
        <p:spPr>
          <a:xfrm>
            <a:off x="330483" y="1314330"/>
            <a:ext cx="2168546" cy="3812044"/>
          </a:xfrm>
          <a:prstGeom prst="mathMultiply">
            <a:avLst>
              <a:gd name="adj1" fmla="val 15183"/>
            </a:avLst>
          </a:prstGeom>
          <a:solidFill>
            <a:srgbClr val="FF0000"/>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7" name="Arrow: Left-Right 26">
            <a:extLst>
              <a:ext uri="{FF2B5EF4-FFF2-40B4-BE49-F238E27FC236}">
                <a16:creationId xmlns:a16="http://schemas.microsoft.com/office/drawing/2014/main" id="{78E007DC-63DF-48DD-ACED-62D486CB1E6B}"/>
              </a:ext>
            </a:extLst>
          </p:cNvPr>
          <p:cNvSpPr/>
          <p:nvPr/>
        </p:nvSpPr>
        <p:spPr>
          <a:xfrm rot="16200000">
            <a:off x="1632916" y="3145096"/>
            <a:ext cx="375221" cy="147052"/>
          </a:xfrm>
          <a:prstGeom prst="lef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8" name="Arrow: Left-Right 27">
            <a:extLst>
              <a:ext uri="{FF2B5EF4-FFF2-40B4-BE49-F238E27FC236}">
                <a16:creationId xmlns:a16="http://schemas.microsoft.com/office/drawing/2014/main" id="{1C286000-6111-42DB-ADA6-116E31D2DD8F}"/>
              </a:ext>
            </a:extLst>
          </p:cNvPr>
          <p:cNvSpPr/>
          <p:nvPr/>
        </p:nvSpPr>
        <p:spPr>
          <a:xfrm rot="16200000">
            <a:off x="4751139" y="2802581"/>
            <a:ext cx="686686" cy="147052"/>
          </a:xfrm>
          <a:prstGeom prst="lef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9" name="Arrow: Right 28">
            <a:extLst>
              <a:ext uri="{FF2B5EF4-FFF2-40B4-BE49-F238E27FC236}">
                <a16:creationId xmlns:a16="http://schemas.microsoft.com/office/drawing/2014/main" id="{C89ACEB5-E9EC-4407-8D3C-28654875CD1C}"/>
              </a:ext>
            </a:extLst>
          </p:cNvPr>
          <p:cNvSpPr/>
          <p:nvPr/>
        </p:nvSpPr>
        <p:spPr>
          <a:xfrm rot="10800000">
            <a:off x="2211635" y="3706081"/>
            <a:ext cx="2134589" cy="23879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 name="Speech Bubble: Rectangle 1">
            <a:extLst>
              <a:ext uri="{FF2B5EF4-FFF2-40B4-BE49-F238E27FC236}">
                <a16:creationId xmlns:a16="http://schemas.microsoft.com/office/drawing/2014/main" id="{E34165B9-BC93-4DA1-8CEB-5772D1FAB1C2}"/>
              </a:ext>
            </a:extLst>
          </p:cNvPr>
          <p:cNvSpPr/>
          <p:nvPr/>
        </p:nvSpPr>
        <p:spPr>
          <a:xfrm>
            <a:off x="3953661" y="4550491"/>
            <a:ext cx="2134590" cy="1151766"/>
          </a:xfrm>
          <a:prstGeom prst="wedgeRectCallout">
            <a:avLst>
              <a:gd name="adj1" fmla="val -53867"/>
              <a:gd name="adj2" fmla="val -104221"/>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r>
              <a:rPr lang="en-US" dirty="0">
                <a:solidFill>
                  <a:schemeClr val="tx1"/>
                </a:solidFill>
              </a:rPr>
              <a:t>AWS </a:t>
            </a:r>
            <a:r>
              <a:rPr lang="en-US" dirty="0" err="1">
                <a:solidFill>
                  <a:schemeClr val="tx1"/>
                </a:solidFill>
              </a:rPr>
              <a:t>DataSync</a:t>
            </a:r>
            <a:r>
              <a:rPr lang="en-US" dirty="0">
                <a:solidFill>
                  <a:schemeClr val="tx1"/>
                </a:solidFill>
              </a:rPr>
              <a:t> or SnapMirror (FSx ONTAP)</a:t>
            </a:r>
          </a:p>
        </p:txBody>
      </p:sp>
      <p:sp>
        <p:nvSpPr>
          <p:cNvPr id="22" name="Title 21">
            <a:extLst>
              <a:ext uri="{FF2B5EF4-FFF2-40B4-BE49-F238E27FC236}">
                <a16:creationId xmlns:a16="http://schemas.microsoft.com/office/drawing/2014/main" id="{B6AC63CA-A284-4A91-9F9F-ABAA87D92229}"/>
              </a:ext>
            </a:extLst>
          </p:cNvPr>
          <p:cNvSpPr>
            <a:spLocks noGrp="1"/>
          </p:cNvSpPr>
          <p:nvPr>
            <p:ph type="title"/>
          </p:nvPr>
        </p:nvSpPr>
        <p:spPr>
          <a:xfrm>
            <a:off x="304800" y="78778"/>
            <a:ext cx="11582400" cy="723899"/>
          </a:xfrm>
        </p:spPr>
        <p:txBody>
          <a:bodyPr/>
          <a:lstStyle/>
          <a:p>
            <a:r>
              <a:rPr lang="en-US" dirty="0"/>
              <a:t>Disaster recovery to AWS</a:t>
            </a:r>
          </a:p>
        </p:txBody>
      </p:sp>
    </p:spTree>
    <p:extLst>
      <p:ext uri="{BB962C8B-B14F-4D97-AF65-F5344CB8AC3E}">
        <p14:creationId xmlns:p14="http://schemas.microsoft.com/office/powerpoint/2010/main" val="422025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xit" presetSubtype="0" fill="hold" grpId="1" nodeType="withEffect">
                                  <p:stCondLst>
                                    <p:cond delay="100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par>
                                <p:cTn id="38" presetID="10" presetClass="exit" presetSubtype="0" fill="hold" grpId="1" nodeType="withEffect">
                                  <p:stCondLst>
                                    <p:cond delay="100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par>
                                <p:cTn id="46" presetID="6" presetClass="emph" presetSubtype="0" fill="hold" nodeType="withEffect">
                                  <p:stCondLst>
                                    <p:cond delay="0"/>
                                  </p:stCondLst>
                                  <p:childTnLst>
                                    <p:animScale>
                                      <p:cBhvr>
                                        <p:cTn id="47" dur="1000" fill="hold"/>
                                        <p:tgtEl>
                                          <p:spTgt spid="10"/>
                                        </p:tgtEl>
                                      </p:cBhvr>
                                      <p:by x="150000" y="150000"/>
                                    </p:animScale>
                                  </p:childTnLst>
                                </p:cTn>
                              </p:par>
                              <p:par>
                                <p:cTn id="48" presetID="10" presetClass="entr" presetSubtype="0" fill="hold" grpId="0" nodeType="withEffect">
                                  <p:stCondLst>
                                    <p:cond delay="100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100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Effect transition="in" filter="fade">
                                      <p:cBhvr>
                                        <p:cTn id="58" dur="5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500"/>
                                        <p:tgtEl>
                                          <p:spTgt spid="3">
                                            <p:txEl>
                                              <p:pRg st="8" end="8"/>
                                            </p:txEl>
                                          </p:spTgt>
                                        </p:tgtEl>
                                      </p:cBhvr>
                                    </p:animEffect>
                                  </p:childTnLst>
                                </p:cTn>
                              </p:par>
                              <p:par>
                                <p:cTn id="64" presetID="10" presetClass="exit" presetSubtype="0" fill="hold" grpId="1" nodeType="withEffect">
                                  <p:stCondLst>
                                    <p:cond delay="0"/>
                                  </p:stCondLst>
                                  <p:childTnLst>
                                    <p:animEffect transition="out" filter="fade">
                                      <p:cBhvr>
                                        <p:cTn id="65" dur="500"/>
                                        <p:tgtEl>
                                          <p:spTgt spid="26"/>
                                        </p:tgtEl>
                                      </p:cBhvr>
                                    </p:animEffect>
                                    <p:set>
                                      <p:cBhvr>
                                        <p:cTn id="66" dur="1" fill="hold">
                                          <p:stCondLst>
                                            <p:cond delay="499"/>
                                          </p:stCondLst>
                                        </p:cTn>
                                        <p:tgtEl>
                                          <p:spTgt spid="2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Effect transition="in" filter="fade">
                                      <p:cBhvr>
                                        <p:cTn id="71" dur="500"/>
                                        <p:tgtEl>
                                          <p:spTgt spid="3">
                                            <p:txEl>
                                              <p:pRg st="9" end="9"/>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fade">
                                      <p:cBhvr>
                                        <p:cTn id="79" dur="500"/>
                                        <p:tgtEl>
                                          <p:spTgt spid="3">
                                            <p:txEl>
                                              <p:pRg st="10" end="10"/>
                                            </p:txEl>
                                          </p:spTgt>
                                        </p:tgtEl>
                                      </p:cBhvr>
                                    </p:animEffect>
                                  </p:childTnLst>
                                </p:cTn>
                              </p:par>
                              <p:par>
                                <p:cTn id="80" presetID="6" presetClass="emph" presetSubtype="0" fill="hold" nodeType="withEffect">
                                  <p:stCondLst>
                                    <p:cond delay="0"/>
                                  </p:stCondLst>
                                  <p:childTnLst>
                                    <p:animScale>
                                      <p:cBhvr>
                                        <p:cTn id="81" dur="1000" fill="hold"/>
                                        <p:tgtEl>
                                          <p:spTgt spid="10"/>
                                        </p:tgtEl>
                                      </p:cBhvr>
                                      <p:by x="67000" y="67000"/>
                                    </p:animScale>
                                  </p:childTnLst>
                                </p:cTn>
                              </p:par>
                              <p:par>
                                <p:cTn id="82" presetID="10" presetClass="exit" presetSubtype="0" fill="hold" grpId="1" nodeType="withEffect">
                                  <p:stCondLst>
                                    <p:cond delay="0"/>
                                  </p:stCondLst>
                                  <p:childTnLst>
                                    <p:animEffect transition="out" filter="fade">
                                      <p:cBhvr>
                                        <p:cTn id="83" dur="500"/>
                                        <p:tgtEl>
                                          <p:spTgt spid="28"/>
                                        </p:tgtEl>
                                      </p:cBhvr>
                                    </p:animEffect>
                                    <p:set>
                                      <p:cBhvr>
                                        <p:cTn id="84" dur="1" fill="hold">
                                          <p:stCondLst>
                                            <p:cond delay="499"/>
                                          </p:stCondLst>
                                        </p:cTn>
                                        <p:tgtEl>
                                          <p:spTgt spid="28"/>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12"/>
                                        </p:tgtEl>
                                      </p:cBhvr>
                                    </p:animEffect>
                                    <p:set>
                                      <p:cBhvr>
                                        <p:cTn id="8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4" grpId="1" animBg="1"/>
      <p:bldP spid="26" grpId="0" animBg="1"/>
      <p:bldP spid="26" grpId="1" animBg="1"/>
      <p:bldP spid="28" grpId="0" animBg="1"/>
      <p:bldP spid="28" grpId="1" animBg="1"/>
      <p:bldP spid="29" grpId="0" animBg="1"/>
      <p:bldP spid="2" grpId="0" animBg="1"/>
      <p:bldP spid="2" grpId="1" animBg="1"/>
    </p:bldLst>
  </p:timing>
</p:sld>
</file>

<file path=ppt/theme/theme1.xml><?xml version="1.0" encoding="utf-8"?>
<a:theme xmlns:a="http://schemas.openxmlformats.org/drawingml/2006/main" name="Summits_2022">
  <a:themeElements>
    <a:clrScheme name="FallSummits2021b">
      <a:dk1>
        <a:srgbClr val="000000"/>
      </a:dk1>
      <a:lt1>
        <a:sysClr val="window" lastClr="FFFFFF"/>
      </a:lt1>
      <a:dk2>
        <a:srgbClr val="000036"/>
      </a:dk2>
      <a:lt2>
        <a:srgbClr val="F2F4F4"/>
      </a:lt2>
      <a:accent1>
        <a:srgbClr val="289EFF"/>
      </a:accent1>
      <a:accent2>
        <a:srgbClr val="0D9F91"/>
      </a:accent2>
      <a:accent3>
        <a:srgbClr val="7E4FF3"/>
      </a:accent3>
      <a:accent4>
        <a:srgbClr val="DB2BB6"/>
      </a:accent4>
      <a:accent5>
        <a:srgbClr val="3B3BA8"/>
      </a:accent5>
      <a:accent6>
        <a:srgbClr val="FFAE00"/>
      </a:accent6>
      <a:hlink>
        <a:srgbClr val="289EFF"/>
      </a:hlink>
      <a:folHlink>
        <a:srgbClr val="289EFF"/>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Summits2022_Template_20220106.potx" id="{AEC37BD5-691F-478F-AA79-DFEF507E7FAC}" vid="{1C74C9BB-90C9-435C-BAC8-7A2514F82E56}"/>
    </a:ext>
  </a:extLst>
</a:theme>
</file>

<file path=ppt/theme/theme2.xml><?xml version="1.0" encoding="utf-8"?>
<a:theme xmlns:a="http://schemas.openxmlformats.org/drawingml/2006/main" name="1_Summits_2022">
  <a:themeElements>
    <a:clrScheme name="FallSummits2021b">
      <a:dk1>
        <a:srgbClr val="000000"/>
      </a:dk1>
      <a:lt1>
        <a:sysClr val="window" lastClr="FFFFFF"/>
      </a:lt1>
      <a:dk2>
        <a:srgbClr val="000036"/>
      </a:dk2>
      <a:lt2>
        <a:srgbClr val="F2F4F4"/>
      </a:lt2>
      <a:accent1>
        <a:srgbClr val="289EFF"/>
      </a:accent1>
      <a:accent2>
        <a:srgbClr val="0D9F91"/>
      </a:accent2>
      <a:accent3>
        <a:srgbClr val="7E4FF3"/>
      </a:accent3>
      <a:accent4>
        <a:srgbClr val="DB2BB6"/>
      </a:accent4>
      <a:accent5>
        <a:srgbClr val="3B3BA8"/>
      </a:accent5>
      <a:accent6>
        <a:srgbClr val="FFAE00"/>
      </a:accent6>
      <a:hlink>
        <a:srgbClr val="289EFF"/>
      </a:hlink>
      <a:folHlink>
        <a:srgbClr val="289EFF"/>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Summits2022_Template_20220106.potx" id="{AEC37BD5-691F-478F-AA79-DFEF507E7FAC}" vid="{1C74C9BB-90C9-435C-BAC8-7A2514F82E56}"/>
    </a:ext>
  </a:extLst>
</a:theme>
</file>

<file path=ppt/theme/theme3.xml><?xml version="1.0" encoding="utf-8"?>
<a:theme xmlns:a="http://schemas.openxmlformats.org/drawingml/2006/main" name="Office Theme">
  <a:themeElements>
    <a:clrScheme name="Summit 2021">
      <a:dk1>
        <a:srgbClr val="000000"/>
      </a:dk1>
      <a:lt1>
        <a:sysClr val="window" lastClr="FFFFFF"/>
      </a:lt1>
      <a:dk2>
        <a:srgbClr val="282828"/>
      </a:dk2>
      <a:lt2>
        <a:srgbClr val="F2F4F4"/>
      </a:lt2>
      <a:accent1>
        <a:srgbClr val="FF6900"/>
      </a:accent1>
      <a:accent2>
        <a:srgbClr val="FFAE00"/>
      </a:accent2>
      <a:accent3>
        <a:srgbClr val="F9ED32"/>
      </a:accent3>
      <a:accent4>
        <a:srgbClr val="289EFF"/>
      </a:accent4>
      <a:accent5>
        <a:srgbClr val="3B3BA8"/>
      </a:accent5>
      <a:accent6>
        <a:srgbClr val="6D1E85"/>
      </a:accent6>
      <a:hlink>
        <a:srgbClr val="289EFF"/>
      </a:hlink>
      <a:folHlink>
        <a:srgbClr val="289EFF"/>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Summit 2021">
      <a:dk1>
        <a:srgbClr val="000000"/>
      </a:dk1>
      <a:lt1>
        <a:sysClr val="window" lastClr="FFFFFF"/>
      </a:lt1>
      <a:dk2>
        <a:srgbClr val="282828"/>
      </a:dk2>
      <a:lt2>
        <a:srgbClr val="F2F4F4"/>
      </a:lt2>
      <a:accent1>
        <a:srgbClr val="FF6900"/>
      </a:accent1>
      <a:accent2>
        <a:srgbClr val="FFAE00"/>
      </a:accent2>
      <a:accent3>
        <a:srgbClr val="F9ED32"/>
      </a:accent3>
      <a:accent4>
        <a:srgbClr val="289EFF"/>
      </a:accent4>
      <a:accent5>
        <a:srgbClr val="3B3BA8"/>
      </a:accent5>
      <a:accent6>
        <a:srgbClr val="6D1E85"/>
      </a:accent6>
      <a:hlink>
        <a:srgbClr val="289EFF"/>
      </a:hlink>
      <a:folHlink>
        <a:srgbClr val="289EFF"/>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Summits_2022</Template>
  <TotalTime>5451</TotalTime>
  <Words>3571</Words>
  <Application>Microsoft Office PowerPoint</Application>
  <PresentationFormat>Widescreen</PresentationFormat>
  <Paragraphs>372</Paragraphs>
  <Slides>27</Slides>
  <Notes>25</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Amazon Ember Regular</vt:lpstr>
      <vt:lpstr>Amazon Ember</vt:lpstr>
      <vt:lpstr>Amazon Ember Light</vt:lpstr>
      <vt:lpstr>Amazon Ember Medium</vt:lpstr>
      <vt:lpstr>Arial</vt:lpstr>
      <vt:lpstr>Calibri</vt:lpstr>
      <vt:lpstr>Lucida Console</vt:lpstr>
      <vt:lpstr>Amazon Ember Heavy</vt:lpstr>
      <vt:lpstr>Wingdings</vt:lpstr>
      <vt:lpstr>Summits_2022</vt:lpstr>
      <vt:lpstr>1_Summits_2022</vt:lpstr>
      <vt:lpstr>AWS file storage overview</vt:lpstr>
      <vt:lpstr>PowerPoint Presentation</vt:lpstr>
      <vt:lpstr>What do AWS customers use file storage for?</vt:lpstr>
      <vt:lpstr>PowerPoint Presentation</vt:lpstr>
      <vt:lpstr>On-premises network-attached storage (NAS) can be complex, costly, and difficult to scale</vt:lpstr>
      <vt:lpstr>Enable your cloud journey with file storage </vt:lpstr>
      <vt:lpstr>Cloud journey</vt:lpstr>
      <vt:lpstr>Extend your workloads from on-premises to AWS</vt:lpstr>
      <vt:lpstr>Disaster recovery to AWS</vt:lpstr>
      <vt:lpstr>Data protection using NetApp SnapMirror</vt:lpstr>
      <vt:lpstr>Cloud bursting to AWS</vt:lpstr>
      <vt:lpstr>Cloud journey</vt:lpstr>
      <vt:lpstr>Lift and shift on-premises file storage</vt:lpstr>
      <vt:lpstr>Two paths for NAS migration </vt:lpstr>
      <vt:lpstr>Like for like:  Choose based on on-premises storage</vt:lpstr>
      <vt:lpstr>Workload optimized:  Explore unique capabilities of fully managed file systems</vt:lpstr>
      <vt:lpstr>PowerPoint Presentation</vt:lpstr>
      <vt:lpstr>Cloud journey:</vt:lpstr>
      <vt:lpstr>Why build applications in the cloud? </vt:lpstr>
      <vt:lpstr>File storage for modern or new applications </vt:lpstr>
      <vt:lpstr>Cloud-scale storage</vt:lpstr>
      <vt:lpstr>How customers deploy Amazon FSx</vt:lpstr>
      <vt:lpstr>How electronic design automation (EDA) customers deploy Amazon FSx</vt:lpstr>
      <vt:lpstr>PowerPoint Presentation</vt:lpstr>
      <vt:lpstr>Cost-optimization choices</vt:lpstr>
      <vt:lpstr>FSx for NetApp ONTAP: Intelligent Tiering</vt:lpstr>
      <vt:lpstr>EFS: Cost optimize with Intelligent Tiering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Dimitra Hatzudis</dc:creator>
  <cp:keywords>AWS Summit 2021</cp:keywords>
  <cp:lastModifiedBy>Naveen Kumar Singh</cp:lastModifiedBy>
  <cp:revision>78</cp:revision>
  <dcterms:created xsi:type="dcterms:W3CDTF">2022-01-12T15:03:10Z</dcterms:created>
  <dcterms:modified xsi:type="dcterms:W3CDTF">2023-07-05T07:07:09Z</dcterms:modified>
  <cp:category>AWS Summit 2021</cp:category>
</cp:coreProperties>
</file>